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54"/>
  </p:notesMasterIdLst>
  <p:sldIdLst>
    <p:sldId id="256" r:id="rId5"/>
    <p:sldId id="445" r:id="rId6"/>
    <p:sldId id="401" r:id="rId7"/>
    <p:sldId id="439" r:id="rId8"/>
    <p:sldId id="402" r:id="rId9"/>
    <p:sldId id="448" r:id="rId10"/>
    <p:sldId id="446" r:id="rId11"/>
    <p:sldId id="449" r:id="rId12"/>
    <p:sldId id="404" r:id="rId13"/>
    <p:sldId id="451" r:id="rId14"/>
    <p:sldId id="452" r:id="rId15"/>
    <p:sldId id="454" r:id="rId16"/>
    <p:sldId id="455" r:id="rId17"/>
    <p:sldId id="456" r:id="rId18"/>
    <p:sldId id="406" r:id="rId19"/>
    <p:sldId id="437" r:id="rId20"/>
    <p:sldId id="438" r:id="rId21"/>
    <p:sldId id="457" r:id="rId22"/>
    <p:sldId id="410" r:id="rId23"/>
    <p:sldId id="435" r:id="rId24"/>
    <p:sldId id="413" r:id="rId25"/>
    <p:sldId id="414" r:id="rId26"/>
    <p:sldId id="440" r:id="rId27"/>
    <p:sldId id="416" r:id="rId28"/>
    <p:sldId id="417" r:id="rId29"/>
    <p:sldId id="418" r:id="rId30"/>
    <p:sldId id="419" r:id="rId31"/>
    <p:sldId id="441" r:id="rId32"/>
    <p:sldId id="442" r:id="rId33"/>
    <p:sldId id="425" r:id="rId34"/>
    <p:sldId id="426" r:id="rId35"/>
    <p:sldId id="428" r:id="rId36"/>
    <p:sldId id="430" r:id="rId37"/>
    <p:sldId id="444" r:id="rId38"/>
    <p:sldId id="458" r:id="rId39"/>
    <p:sldId id="459" r:id="rId40"/>
    <p:sldId id="460" r:id="rId41"/>
    <p:sldId id="461" r:id="rId42"/>
    <p:sldId id="462" r:id="rId43"/>
    <p:sldId id="463" r:id="rId44"/>
    <p:sldId id="464" r:id="rId45"/>
    <p:sldId id="465" r:id="rId46"/>
    <p:sldId id="466" r:id="rId47"/>
    <p:sldId id="468" r:id="rId48"/>
    <p:sldId id="469" r:id="rId49"/>
    <p:sldId id="470" r:id="rId50"/>
    <p:sldId id="471" r:id="rId51"/>
    <p:sldId id="472" r:id="rId52"/>
    <p:sldId id="434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1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0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F727C-71E1-4BB9-B120-83B92816157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D495B-D9FF-4767-8BFA-C39554EC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7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845807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010696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9645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0E03FE-0ADD-43FF-B53A-5F5AF55DE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D5F6121-3A01-4461-B735-3FF14FEB1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344272-7993-473C-90E8-FDF3A940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DAE2458-B427-4E11-899B-7B02F261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ACAD3A-3BE8-4B7B-A01F-A3AE39C9E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477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6529436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009080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5584356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9037064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7167637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90505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113098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604874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775" y="1146175"/>
            <a:ext cx="72167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775" y="2971800"/>
            <a:ext cx="10100603" cy="2894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5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png"/><Relationship Id="rId7" Type="http://schemas.openxmlformats.org/officeDocument/2006/relationships/image" Target="../media/image7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NUL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249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FDC8E-CA40-4C0A-A99B-26A091BE712C}"/>
              </a:ext>
            </a:extLst>
          </p:cNvPr>
          <p:cNvSpPr txBox="1"/>
          <p:nvPr/>
        </p:nvSpPr>
        <p:spPr>
          <a:xfrm>
            <a:off x="4871719" y="1981200"/>
            <a:ext cx="425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9" y="133222"/>
            <a:ext cx="7129670" cy="128309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059806" y="451605"/>
            <a:ext cx="7012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</a:rPr>
              <a:t>CƠ SỞ BIÊN </a:t>
            </a:r>
            <a:r>
              <a:rPr lang="en-US" altLang="en-US" sz="3600" b="1" dirty="0">
                <a:solidFill>
                  <a:srgbClr val="0070C0"/>
                </a:solidFill>
              </a:rPr>
              <a:t>SOẠN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813" y="635108"/>
            <a:ext cx="2023307" cy="2692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39" y="2595298"/>
            <a:ext cx="5755107" cy="727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11" y="3832461"/>
            <a:ext cx="9367176" cy="185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FDC8E-CA40-4C0A-A99B-26A091BE712C}"/>
              </a:ext>
            </a:extLst>
          </p:cNvPr>
          <p:cNvSpPr txBox="1"/>
          <p:nvPr/>
        </p:nvSpPr>
        <p:spPr>
          <a:xfrm>
            <a:off x="4871719" y="1981200"/>
            <a:ext cx="425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9" y="133222"/>
            <a:ext cx="7129670" cy="128309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059806" y="451605"/>
            <a:ext cx="7012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</a:rPr>
              <a:t>CƠ SỞ BIÊN </a:t>
            </a:r>
            <a:r>
              <a:rPr lang="en-US" altLang="en-US" sz="3600" b="1" dirty="0">
                <a:solidFill>
                  <a:srgbClr val="0070C0"/>
                </a:solidFill>
              </a:rPr>
              <a:t>SOẠN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813" y="635108"/>
            <a:ext cx="2023307" cy="2692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920241" y="1416319"/>
            <a:ext cx="535164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/>
              <a:t>Yêu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cầu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cần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đạt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phẩm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chất</a:t>
            </a:r>
            <a:endParaRPr lang="en-US" sz="3200" b="1" dirty="0"/>
          </a:p>
        </p:txBody>
      </p:sp>
      <p:pic>
        <p:nvPicPr>
          <p:cNvPr id="2050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01" y="2442865"/>
            <a:ext cx="7983310" cy="318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7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FDC8E-CA40-4C0A-A99B-26A091BE712C}"/>
              </a:ext>
            </a:extLst>
          </p:cNvPr>
          <p:cNvSpPr txBox="1"/>
          <p:nvPr/>
        </p:nvSpPr>
        <p:spPr>
          <a:xfrm>
            <a:off x="4871719" y="1981200"/>
            <a:ext cx="425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9" y="133222"/>
            <a:ext cx="7129670" cy="128309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059806" y="451605"/>
            <a:ext cx="7012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</a:rPr>
              <a:t>CƠ SỞ BIÊN </a:t>
            </a:r>
            <a:r>
              <a:rPr lang="en-US" altLang="en-US" sz="3600" b="1" dirty="0">
                <a:solidFill>
                  <a:srgbClr val="0070C0"/>
                </a:solidFill>
              </a:rPr>
              <a:t>SOẠN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05" y="635108"/>
            <a:ext cx="2023307" cy="2692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920240" y="1416319"/>
            <a:ext cx="6169794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/>
              <a:t>Yêu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cầu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cần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đạt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năng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lực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chung</a:t>
            </a:r>
            <a:endParaRPr lang="en-US" sz="3200" b="1" dirty="0"/>
          </a:p>
        </p:txBody>
      </p:sp>
      <p:pic>
        <p:nvPicPr>
          <p:cNvPr id="4098" name="Picture 2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6" y="2261937"/>
            <a:ext cx="8419385" cy="395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4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9" y="133222"/>
            <a:ext cx="7129670" cy="128309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059806" y="451605"/>
            <a:ext cx="7012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</a:rPr>
              <a:t>CƠ SỞ BIÊN </a:t>
            </a:r>
            <a:r>
              <a:rPr lang="en-US" altLang="en-US" sz="3600" b="1" dirty="0">
                <a:solidFill>
                  <a:srgbClr val="0070C0"/>
                </a:solidFill>
              </a:rPr>
              <a:t>SOẠN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813" y="635108"/>
            <a:ext cx="2023307" cy="2692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044341" y="1416319"/>
            <a:ext cx="693019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/>
              <a:t>Yêu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cầu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cần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đạt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năng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lực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khoa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endParaRPr lang="en-US" sz="3200" b="1" dirty="0"/>
          </a:p>
        </p:txBody>
      </p:sp>
      <p:pic>
        <p:nvPicPr>
          <p:cNvPr id="5122" name="Picture 2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9" y="2223224"/>
            <a:ext cx="8284362" cy="457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4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9" y="133222"/>
            <a:ext cx="7129670" cy="128309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059806" y="451605"/>
            <a:ext cx="7012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</a:rPr>
              <a:t>CƠ SỞ BIÊN </a:t>
            </a:r>
            <a:r>
              <a:rPr lang="en-US" altLang="en-US" sz="3600" b="1" dirty="0">
                <a:solidFill>
                  <a:srgbClr val="0070C0"/>
                </a:solidFill>
              </a:rPr>
              <a:t>SOẠN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28" y="597305"/>
            <a:ext cx="2023307" cy="2692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809549" y="1335451"/>
            <a:ext cx="537571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/>
              <a:t>Chương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môn</a:t>
            </a:r>
            <a:r>
              <a:rPr lang="en-US" sz="3200" b="1" dirty="0" smtClean="0"/>
              <a:t> TNXH 2</a:t>
            </a:r>
            <a:endParaRPr lang="en-US" sz="3200" b="1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54892" y="1920225"/>
            <a:ext cx="14991867" cy="7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8" name="Picture 4" descr="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69" y="1963275"/>
            <a:ext cx="8742542" cy="482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 flipV="1">
            <a:off x="354892" y="5240976"/>
            <a:ext cx="14991867" cy="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9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Hộp Văn bản 3"/>
          <p:cNvSpPr txBox="1">
            <a:spLocks noChangeArrowheads="1"/>
          </p:cNvSpPr>
          <p:nvPr/>
        </p:nvSpPr>
        <p:spPr bwMode="auto">
          <a:xfrm>
            <a:off x="4872038" y="1981200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705908" y="2212181"/>
            <a:ext cx="9920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dạy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hợp</a:t>
            </a:r>
            <a:endParaRPr lang="en-US" sz="2800" dirty="0">
              <a:solidFill>
                <a:srgbClr val="0070C0"/>
              </a:solidFill>
              <a:latin typeface="Arial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Điểm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mới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về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cấu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trúc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cuốn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sách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chủ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đề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, bài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 </a:t>
            </a:r>
            <a:endParaRPr lang="en-US" sz="2800" dirty="0">
              <a:solidFill>
                <a:srgbClr val="0070C0"/>
              </a:solidFill>
              <a:latin typeface="Arial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Hỗ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trợ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HS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hứng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thú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tích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cực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tập</a:t>
            </a:r>
            <a:endParaRPr lang="en-US" sz="2800" dirty="0">
              <a:solidFill>
                <a:srgbClr val="0070C0"/>
              </a:solidFill>
              <a:latin typeface="Arial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Hỗ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trợ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GV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đổi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mới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PP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tổ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chức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dạy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đổi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mới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đánh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giá</a:t>
            </a:r>
            <a:endParaRPr lang="en-US" sz="2800" dirty="0">
              <a:solidFill>
                <a:srgbClr val="0070C0"/>
              </a:solidFill>
              <a:latin typeface="Arial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mục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tiêu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yêu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cầu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cần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đạt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chương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môn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</a:rPr>
              <a:t>học</a:t>
            </a:r>
            <a:endParaRPr lang="en-US" sz="2800" dirty="0">
              <a:solidFill>
                <a:srgbClr val="0070C0"/>
              </a:solidFill>
              <a:latin typeface="Arial" pitchFamily="34" charset="0"/>
            </a:endParaRPr>
          </a:p>
          <a:p>
            <a:pPr>
              <a:defRPr/>
            </a:pPr>
            <a:endParaRPr lang="en-US" sz="3200" dirty="0">
              <a:solidFill>
                <a:srgbClr val="0070C0"/>
              </a:solidFill>
              <a:latin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0624" y="204619"/>
            <a:ext cx="8669511" cy="1283098"/>
            <a:chOff x="0" y="659737"/>
            <a:chExt cx="7129670" cy="12830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9737"/>
              <a:ext cx="7129670" cy="128309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87658" y="975254"/>
              <a:ext cx="482251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3200" dirty="0">
                <a:solidFill>
                  <a:schemeClr val="bg1"/>
                </a:solidFill>
                <a:latin typeface="Barlow Condensed Medium" panose="00000606000000000000" pitchFamily="2" charset="0"/>
                <a:cs typeface="Arial" pitchFamily="34" charset="0"/>
              </a:endParaRPr>
            </a:p>
          </p:txBody>
        </p: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879720" y="617234"/>
            <a:ext cx="6200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rgbClr val="0070C0"/>
                </a:solidFill>
              </a:rPr>
              <a:t>MỘT SỐ ĐIỂM MỚI, NỔI BẬT 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 </a:t>
            </a:r>
            <a:endParaRPr lang="en-US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28" y="597305"/>
            <a:ext cx="2023307" cy="2692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223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16</a:t>
            </a:fld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34741" y="2171902"/>
            <a:ext cx="2328593" cy="2282623"/>
            <a:chOff x="-340465" y="1751521"/>
            <a:chExt cx="2328593" cy="2282623"/>
          </a:xfrm>
        </p:grpSpPr>
        <p:sp>
          <p:nvSpPr>
            <p:cNvPr id="5" name="Oval 4"/>
            <p:cNvSpPr/>
            <p:nvPr/>
          </p:nvSpPr>
          <p:spPr>
            <a:xfrm>
              <a:off x="-340465" y="1751521"/>
              <a:ext cx="2328593" cy="228262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 txBox="1"/>
            <p:nvPr/>
          </p:nvSpPr>
          <p:spPr>
            <a:xfrm>
              <a:off x="110915" y="2050731"/>
              <a:ext cx="1646563" cy="16140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/>
                <a:t>1. </a:t>
              </a:r>
              <a:r>
                <a:rPr lang="en-US" sz="2800" b="1" kern="1200" dirty="0" err="1"/>
                <a:t>Dạy</a:t>
              </a:r>
              <a:r>
                <a:rPr lang="en-US" sz="2800" b="1" kern="1200" dirty="0"/>
                <a:t> </a:t>
              </a:r>
              <a:r>
                <a:rPr lang="en-US" sz="2800" b="1" kern="1200" dirty="0" err="1"/>
                <a:t>học</a:t>
              </a:r>
              <a:r>
                <a:rPr lang="en-US" sz="2800" b="1" kern="1200" dirty="0"/>
                <a:t> </a:t>
              </a:r>
              <a:r>
                <a:rPr lang="en-US" sz="2800" b="1" kern="1200" dirty="0" err="1"/>
                <a:t>tích</a:t>
              </a:r>
              <a:r>
                <a:rPr lang="en-US" sz="2800" b="1" kern="1200" dirty="0"/>
                <a:t> </a:t>
              </a:r>
              <a:r>
                <a:rPr lang="en-US" sz="2800" b="1" kern="1200" dirty="0" err="1"/>
                <a:t>hợp</a:t>
              </a:r>
              <a:endParaRPr lang="en-US" sz="2800" b="1" kern="1200" dirty="0"/>
            </a:p>
          </p:txBody>
        </p:sp>
      </p:grpSp>
      <p:sp>
        <p:nvSpPr>
          <p:cNvPr id="7" name="Block Arc 6"/>
          <p:cNvSpPr/>
          <p:nvPr/>
        </p:nvSpPr>
        <p:spPr>
          <a:xfrm>
            <a:off x="-2019339" y="865688"/>
            <a:ext cx="5149499" cy="5137298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258" y="500514"/>
            <a:ext cx="2631490" cy="236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09800" y="1176841"/>
            <a:ext cx="629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</a:rPr>
              <a:t>Giáo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dục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giá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trị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</a:rPr>
              <a:t>kĩ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sống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052418" y="2279163"/>
            <a:ext cx="3729789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 err="1"/>
              <a:t>Giáo</a:t>
            </a:r>
            <a:r>
              <a:rPr lang="en-US" altLang="en-US" dirty="0"/>
              <a:t> </a:t>
            </a:r>
            <a:r>
              <a:rPr lang="en-US" altLang="en-US" dirty="0" err="1"/>
              <a:t>dục</a:t>
            </a:r>
            <a:r>
              <a:rPr lang="en-US" altLang="en-US" dirty="0"/>
              <a:t> an </a:t>
            </a:r>
            <a:r>
              <a:rPr lang="en-US" altLang="en-US" dirty="0" err="1"/>
              <a:t>toàn</a:t>
            </a:r>
            <a:endParaRPr lang="en-US" altLang="en-US" dirty="0"/>
          </a:p>
        </p:txBody>
      </p:sp>
      <p:pic>
        <p:nvPicPr>
          <p:cNvPr id="12" name="Picture 2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896" y="2939805"/>
            <a:ext cx="1740285" cy="81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922917" y="4053552"/>
            <a:ext cx="3729789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 err="1"/>
              <a:t>Giáo</a:t>
            </a:r>
            <a:r>
              <a:rPr lang="en-US" altLang="en-US" dirty="0"/>
              <a:t> </a:t>
            </a:r>
            <a:r>
              <a:rPr lang="en-US" altLang="en-US" dirty="0" err="1"/>
              <a:t>dục</a:t>
            </a:r>
            <a:r>
              <a:rPr lang="en-US" altLang="en-US" dirty="0"/>
              <a:t> </a:t>
            </a:r>
            <a:r>
              <a:rPr lang="en-US" altLang="en-US" dirty="0" err="1"/>
              <a:t>sức</a:t>
            </a:r>
            <a:r>
              <a:rPr lang="en-US" altLang="en-US" dirty="0"/>
              <a:t> </a:t>
            </a:r>
            <a:r>
              <a:rPr lang="en-US" altLang="en-US" dirty="0" err="1"/>
              <a:t>khoẻ</a:t>
            </a:r>
            <a:endParaRPr lang="en-US" altLang="en-US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270414"/>
            <a:ext cx="3483591" cy="20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76" y="2237281"/>
            <a:ext cx="2553997" cy="194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71" y="4454525"/>
            <a:ext cx="2555651" cy="2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25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17</a:t>
            </a:fld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245107" y="1895909"/>
            <a:ext cx="2328593" cy="2282623"/>
            <a:chOff x="-230099" y="1475528"/>
            <a:chExt cx="2328593" cy="2282623"/>
          </a:xfrm>
        </p:grpSpPr>
        <p:sp>
          <p:nvSpPr>
            <p:cNvPr id="5" name="Oval 4"/>
            <p:cNvSpPr/>
            <p:nvPr/>
          </p:nvSpPr>
          <p:spPr>
            <a:xfrm>
              <a:off x="-230099" y="1475528"/>
              <a:ext cx="2328593" cy="228262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 txBox="1"/>
            <p:nvPr/>
          </p:nvSpPr>
          <p:spPr>
            <a:xfrm>
              <a:off x="75231" y="1767859"/>
              <a:ext cx="1646563" cy="16140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/>
                <a:t>1. </a:t>
              </a:r>
              <a:r>
                <a:rPr lang="en-US" sz="2800" b="1" kern="1200" dirty="0" err="1"/>
                <a:t>Dạy</a:t>
              </a:r>
              <a:r>
                <a:rPr lang="en-US" sz="2800" b="1" kern="1200" dirty="0"/>
                <a:t> </a:t>
              </a:r>
              <a:r>
                <a:rPr lang="en-US" sz="2800" b="1" kern="1200" dirty="0" err="1"/>
                <a:t>học</a:t>
              </a:r>
              <a:r>
                <a:rPr lang="en-US" sz="2800" b="1" kern="1200" dirty="0"/>
                <a:t> </a:t>
              </a:r>
              <a:r>
                <a:rPr lang="en-US" sz="2800" b="1" kern="1200" dirty="0" err="1"/>
                <a:t>tích</a:t>
              </a:r>
              <a:r>
                <a:rPr lang="en-US" sz="2800" b="1" kern="1200" dirty="0"/>
                <a:t> </a:t>
              </a:r>
              <a:r>
                <a:rPr lang="en-US" sz="2800" b="1" kern="1200" dirty="0" err="1"/>
                <a:t>hợp</a:t>
              </a:r>
              <a:endParaRPr lang="en-US" sz="2800" b="1" kern="1200" dirty="0"/>
            </a:p>
          </p:txBody>
        </p:sp>
      </p:grpSp>
      <p:sp>
        <p:nvSpPr>
          <p:cNvPr id="7" name="Block Arc 6"/>
          <p:cNvSpPr/>
          <p:nvPr/>
        </p:nvSpPr>
        <p:spPr>
          <a:xfrm>
            <a:off x="-2042603" y="502259"/>
            <a:ext cx="5149499" cy="5137298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2503065" y="945980"/>
            <a:ext cx="5107310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</a:rPr>
              <a:t>Giáo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dục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vệ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môi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trường</a:t>
            </a:r>
            <a:endParaRPr lang="en-US" sz="2800" dirty="0">
              <a:latin typeface="Arial" panose="020B0604020202020204" pitchFamily="34" charset="0"/>
            </a:endParaRPr>
          </a:p>
          <a:p>
            <a:pPr>
              <a:spcBef>
                <a:spcPts val="1000"/>
              </a:spcBef>
            </a:pPr>
            <a:endParaRPr lang="en-US" sz="2800" dirty="0">
              <a:latin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57" y="633273"/>
            <a:ext cx="1772996" cy="24418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106896" y="2472049"/>
            <a:ext cx="6815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</a:rPr>
              <a:t>Ứng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phó</a:t>
            </a:r>
            <a:r>
              <a:rPr lang="en-US" sz="2800" dirty="0">
                <a:latin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</a:rPr>
              <a:t>giảm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nhẹ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rủi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ro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thiên</a:t>
            </a:r>
            <a:r>
              <a:rPr lang="en-US" sz="2800" dirty="0">
                <a:latin typeface="Arial" panose="020B0604020202020204" pitchFamily="34" charset="0"/>
              </a:rPr>
              <a:t> tai 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041376" y="3689686"/>
            <a:ext cx="3729789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 err="1"/>
              <a:t>Giáo</a:t>
            </a:r>
            <a:r>
              <a:rPr lang="en-US" altLang="en-US" dirty="0"/>
              <a:t> </a:t>
            </a:r>
            <a:r>
              <a:rPr lang="en-US" altLang="en-US" dirty="0" err="1"/>
              <a:t>dục</a:t>
            </a:r>
            <a:r>
              <a:rPr lang="en-US" altLang="en-US" dirty="0"/>
              <a:t> </a:t>
            </a:r>
            <a:r>
              <a:rPr lang="en-US" altLang="en-US" dirty="0" err="1"/>
              <a:t>tài</a:t>
            </a:r>
            <a:r>
              <a:rPr lang="en-US" altLang="en-US" dirty="0"/>
              <a:t> </a:t>
            </a:r>
            <a:r>
              <a:rPr lang="en-US" altLang="en-US" dirty="0" err="1"/>
              <a:t>chính</a:t>
            </a:r>
            <a:endParaRPr lang="en-US" alt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04" y="3037220"/>
            <a:ext cx="2998269" cy="2092883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68" y="3760535"/>
            <a:ext cx="2050896" cy="271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500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 txBox="1">
            <a:spLocks/>
          </p:cNvSpPr>
          <p:nvPr/>
        </p:nvSpPr>
        <p:spPr bwMode="auto">
          <a:xfrm>
            <a:off x="6061075" y="2160588"/>
            <a:ext cx="475456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2060"/>
              </a:solidFill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1301750" y="307975"/>
            <a:ext cx="980281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1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TÌM HIỂU VỀ CẤU TRÚC CỦA CUỐN SÁCH, CHỦ ĐỀ, BÀI HỌC  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0219" y="1395662"/>
            <a:ext cx="1015892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1: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150000"/>
              </a:lnSpc>
              <a:buFontTx/>
              <a:buAutoNum type="arabicPeriod"/>
              <a:defRPr/>
            </a:pPr>
            <a:r>
              <a:rPr lang="en-US" sz="2400" dirty="0" err="1"/>
              <a:t>Cuốn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trúc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</a:p>
          <a:p>
            <a:pPr marL="514350" indent="-514350" eaLnBrk="1" hangingPunct="1">
              <a:lnSpc>
                <a:spcPct val="150000"/>
              </a:lnSpc>
              <a:buFontTx/>
              <a:buAutoNum type="arabicPeriod"/>
              <a:defRPr/>
            </a:pP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trúc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 SGK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HS </a:t>
            </a:r>
            <a:r>
              <a:rPr lang="en-US" sz="2400" dirty="0" err="1"/>
              <a:t>và</a:t>
            </a:r>
            <a:r>
              <a:rPr lang="en-US" sz="2400" dirty="0"/>
              <a:t> GV?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2: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 err="1"/>
              <a:t>Thầy</a:t>
            </a:r>
            <a:r>
              <a:rPr lang="en-US" sz="2400" dirty="0"/>
              <a:t>/</a:t>
            </a:r>
            <a:r>
              <a:rPr lang="en-US" sz="2400" dirty="0" err="1"/>
              <a:t>cô</a:t>
            </a:r>
            <a:r>
              <a:rPr lang="en-US" sz="2400" dirty="0"/>
              <a:t>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SGK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Xã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3: (chia 3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marL="514350" indent="-514350" eaLnBrk="1" hangingPunct="1">
              <a:lnSpc>
                <a:spcPct val="150000"/>
              </a:lnSpc>
              <a:buFontTx/>
              <a:buAutoNum type="arabicPeriod"/>
              <a:defRPr/>
            </a:pP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trúc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bao</a:t>
            </a:r>
            <a:r>
              <a:rPr lang="en-US" sz="2400" dirty="0"/>
              <a:t> </a:t>
            </a:r>
            <a:r>
              <a:rPr lang="en-US" sz="2400" dirty="0" err="1"/>
              <a:t>gồm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(Theo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)</a:t>
            </a:r>
          </a:p>
          <a:p>
            <a:pPr marL="514350" indent="-514350" eaLnBrk="1" hangingPunct="1">
              <a:lnSpc>
                <a:spcPct val="150000"/>
              </a:lnSpc>
              <a:buFontTx/>
              <a:buAutoNum type="arabicPeriod"/>
              <a:defRPr/>
            </a:pPr>
            <a:r>
              <a:rPr lang="en-US" sz="2400" dirty="0"/>
              <a:t> </a:t>
            </a:r>
            <a:r>
              <a:rPr lang="en-US" sz="2400" dirty="0" err="1"/>
              <a:t>Lưu</a:t>
            </a:r>
            <a:r>
              <a:rPr lang="en-US" sz="2400" dirty="0"/>
              <a:t> ý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dạy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: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,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,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ôn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vi-V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81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Hộp Văn bản 3"/>
          <p:cNvSpPr txBox="1">
            <a:spLocks noChangeArrowheads="1"/>
          </p:cNvSpPr>
          <p:nvPr/>
        </p:nvSpPr>
        <p:spPr bwMode="auto">
          <a:xfrm>
            <a:off x="4872038" y="1981200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98546" y="396500"/>
            <a:ext cx="508164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2. </a:t>
            </a:r>
            <a:r>
              <a:rPr lang="en-US" altLang="en-US" sz="3600" b="1" dirty="0" err="1">
                <a:solidFill>
                  <a:srgbClr val="0070C0"/>
                </a:solidFill>
              </a:rPr>
              <a:t>Cấu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trúc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cuốn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sách</a:t>
            </a:r>
            <a:r>
              <a:rPr lang="en-US" altLang="en-US" sz="3600" b="1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14342" name="Rectangle 1"/>
          <p:cNvSpPr>
            <a:spLocks noChangeArrowheads="1"/>
          </p:cNvSpPr>
          <p:nvPr/>
        </p:nvSpPr>
        <p:spPr bwMode="auto">
          <a:xfrm>
            <a:off x="882770" y="1073372"/>
            <a:ext cx="5999167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Cấu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trúc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chung</a:t>
            </a:r>
            <a:endParaRPr lang="en-US" alt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4" y="2010687"/>
            <a:ext cx="1919376" cy="267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49" y="2021297"/>
            <a:ext cx="1903315" cy="265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72" y="2010687"/>
            <a:ext cx="1938559" cy="267890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868" y="2021296"/>
            <a:ext cx="1992877" cy="274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63" y="2086010"/>
            <a:ext cx="2008253" cy="283021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16" y="2021297"/>
            <a:ext cx="2097805" cy="279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02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Hộp Văn bản 3">
            <a:extLst>
              <a:ext uri="{FF2B5EF4-FFF2-40B4-BE49-F238E27FC236}">
                <a16:creationId xmlns:a16="http://schemas.microsoft.com/office/drawing/2014/main" id="{DD9E3E7C-E01B-401D-976A-C62DD3EB7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427" y="1981201"/>
            <a:ext cx="3190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240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C02D254-97AE-4A41-A1C9-A195D24C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Arial (Body)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E0D7F5-8232-4903-AC07-E8490970BCA1}" type="slidenum">
              <a:rPr lang="en-US" smtClean="0"/>
              <a:pPr/>
              <a:t>2</a:t>
            </a:fld>
            <a:endParaRPr lang="vi-VN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6AA1AEC-19E6-4F91-8332-4980F3BA39C7}"/>
              </a:ext>
            </a:extLst>
          </p:cNvPr>
          <p:cNvSpPr txBox="1">
            <a:spLocks/>
          </p:cNvSpPr>
          <p:nvPr/>
        </p:nvSpPr>
        <p:spPr bwMode="auto">
          <a:xfrm>
            <a:off x="1342723" y="2515885"/>
            <a:ext cx="10006305" cy="124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GB" alt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https://sachcanhdieu.com/tnxh-2/</a:t>
            </a:r>
            <a:endParaRPr lang="en-GB" altLang="vi-VN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altLang="vi-VN" sz="2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530E35-B450-3248-9ABE-008FC0588D18}"/>
              </a:ext>
            </a:extLst>
          </p:cNvPr>
          <p:cNvGrpSpPr/>
          <p:nvPr/>
        </p:nvGrpSpPr>
        <p:grpSpPr>
          <a:xfrm>
            <a:off x="-1" y="1282046"/>
            <a:ext cx="8270544" cy="1050242"/>
            <a:chOff x="2064590" y="1183768"/>
            <a:chExt cx="7606096" cy="911217"/>
          </a:xfrm>
          <a:solidFill>
            <a:srgbClr val="A964BC"/>
          </a:solidFill>
        </p:grpSpPr>
        <p:sp>
          <p:nvSpPr>
            <p:cNvPr id="13" name="Arrow: Pentagon 108">
              <a:extLst>
                <a:ext uri="{FF2B5EF4-FFF2-40B4-BE49-F238E27FC236}">
                  <a16:creationId xmlns:a16="http://schemas.microsoft.com/office/drawing/2014/main" id="{0E051A7C-8A0D-D649-B5BD-7D9D35DA8B6F}"/>
                </a:ext>
              </a:extLst>
            </p:cNvPr>
            <p:cNvSpPr/>
            <p:nvPr/>
          </p:nvSpPr>
          <p:spPr>
            <a:xfrm rot="10800000">
              <a:off x="2064590" y="1183768"/>
              <a:ext cx="7292312" cy="911217"/>
            </a:xfrm>
            <a:prstGeom prst="homePlat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Arrow: Pentagon 6">
              <a:extLst>
                <a:ext uri="{FF2B5EF4-FFF2-40B4-BE49-F238E27FC236}">
                  <a16:creationId xmlns:a16="http://schemas.microsoft.com/office/drawing/2014/main" id="{F5C8381A-6767-7B4A-BDA2-9C0E4A0A168E}"/>
                </a:ext>
              </a:extLst>
            </p:cNvPr>
            <p:cNvSpPr txBox="1"/>
            <p:nvPr/>
          </p:nvSpPr>
          <p:spPr>
            <a:xfrm>
              <a:off x="2292394" y="1183768"/>
              <a:ext cx="7378292" cy="9112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1822" tIns="121920" rIns="227584" bIns="121920" numCol="1" spcCol="1270" anchor="ctr" anchorCtr="0">
              <a:noAutofit/>
            </a:bodyPr>
            <a:lstStyle/>
            <a:p>
              <a:pPr defTabSz="14224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 chỉ truy cập SGK </a:t>
              </a:r>
              <a:r>
                <a:rPr lang="vi-VN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NXH</a:t>
              </a:r>
              <a:r>
                <a:rPr lang="vi-VN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vi-VN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 Diều và các học liệu điện tử đi kèm</a:t>
              </a:r>
              <a:endPara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86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20</a:t>
            </a:fld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32" y="2216290"/>
            <a:ext cx="2190742" cy="3273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04" y="2301002"/>
            <a:ext cx="2034706" cy="3104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40" y="2437452"/>
            <a:ext cx="2070352" cy="3164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78" y="2302349"/>
            <a:ext cx="2195659" cy="32992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6889"/>
            <a:ext cx="2328130" cy="3270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1185827" y="337399"/>
            <a:ext cx="9995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2. </a:t>
            </a:r>
            <a:r>
              <a:rPr lang="en-US" altLang="en-US" sz="3600" b="1" dirty="0" err="1">
                <a:solidFill>
                  <a:srgbClr val="0070C0"/>
                </a:solidFill>
              </a:rPr>
              <a:t>Cấu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trúc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cuốn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sách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87591" y="1295282"/>
            <a:ext cx="3336170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en-US" altLang="en-US" sz="2800" b="1" i="1" dirty="0" err="1">
                <a:cs typeface="Times New Roman" panose="02020603050405020304" pitchFamily="18" charset="0"/>
              </a:rPr>
              <a:t>Cấu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trúc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chủ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đề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0768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Hộp Văn bản 3"/>
          <p:cNvSpPr txBox="1">
            <a:spLocks noChangeArrowheads="1"/>
          </p:cNvSpPr>
          <p:nvPr/>
        </p:nvSpPr>
        <p:spPr bwMode="auto">
          <a:xfrm>
            <a:off x="4872038" y="1981200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084567" y="293993"/>
            <a:ext cx="617288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2. </a:t>
            </a:r>
            <a:r>
              <a:rPr lang="en-US" altLang="en-US" sz="3600" b="1" dirty="0" err="1">
                <a:solidFill>
                  <a:srgbClr val="0070C0"/>
                </a:solidFill>
              </a:rPr>
              <a:t>Cấu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trúc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cuốn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sách</a:t>
            </a:r>
            <a:r>
              <a:rPr lang="en-US" altLang="en-US" sz="3600" b="1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1039813" y="1981200"/>
            <a:ext cx="104679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i="1">
                <a:latin typeface="Calibri" panose="020F0502020204030204" pitchFamily="34" charset="0"/>
              </a:rPr>
              <a:t> </a:t>
            </a:r>
            <a:endParaRPr lang="en-US" altLang="en-US"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Calibri" panose="020F0502020204030204" pitchFamily="34" charset="0"/>
              </a:rPr>
              <a:t> 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 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 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 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 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i="1">
              <a:latin typeface="Calibri" panose="020F0502020204030204" pitchFamily="34" charset="0"/>
            </a:endParaRPr>
          </a:p>
        </p:txBody>
      </p:sp>
      <p:sp>
        <p:nvSpPr>
          <p:cNvPr id="16390" name="Rectangle 2"/>
          <p:cNvSpPr>
            <a:spLocks noChangeArrowheads="1"/>
          </p:cNvSpPr>
          <p:nvPr/>
        </p:nvSpPr>
        <p:spPr bwMode="auto">
          <a:xfrm>
            <a:off x="730184" y="1319344"/>
            <a:ext cx="9899297" cy="172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Cấu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trúc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trang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chủ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Bao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gồm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ảnh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phản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ánh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nội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dung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cốt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lõi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mã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phân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biệt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giữa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nhau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.</a:t>
            </a:r>
            <a:endParaRPr lang="en-US" alt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1" y="3026835"/>
            <a:ext cx="1813327" cy="2555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15" y="3178824"/>
            <a:ext cx="1790883" cy="2516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28" y="3421936"/>
            <a:ext cx="1840878" cy="2591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058" y="3421936"/>
            <a:ext cx="1842063" cy="2591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295" y="3154625"/>
            <a:ext cx="1952755" cy="27653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37" y="3039815"/>
            <a:ext cx="1909048" cy="27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3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Hộp Văn bản 3"/>
          <p:cNvSpPr txBox="1">
            <a:spLocks noChangeArrowheads="1"/>
          </p:cNvSpPr>
          <p:nvPr/>
        </p:nvSpPr>
        <p:spPr bwMode="auto">
          <a:xfrm>
            <a:off x="4872038" y="1981200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997235" y="410021"/>
            <a:ext cx="512443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2. </a:t>
            </a:r>
            <a:r>
              <a:rPr lang="en-US" altLang="en-US" sz="3600" b="1" dirty="0" err="1">
                <a:solidFill>
                  <a:srgbClr val="0070C0"/>
                </a:solidFill>
              </a:rPr>
              <a:t>Cấu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trúc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cuốn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sách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sp>
        <p:nvSpPr>
          <p:cNvPr id="17414" name="Rectangle 1"/>
          <p:cNvSpPr>
            <a:spLocks noChangeArrowheads="1"/>
          </p:cNvSpPr>
          <p:nvPr/>
        </p:nvSpPr>
        <p:spPr bwMode="auto">
          <a:xfrm>
            <a:off x="911248" y="1224367"/>
            <a:ext cx="548372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Cấu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trúc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bài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học</a:t>
            </a: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85" y="1830357"/>
            <a:ext cx="5506246" cy="2081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13" y="238352"/>
            <a:ext cx="5964193" cy="3184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3058" y="4078355"/>
            <a:ext cx="219456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44345" y="4731773"/>
            <a:ext cx="278330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278" y="3563742"/>
            <a:ext cx="685158" cy="7762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253" y="3503353"/>
            <a:ext cx="674363" cy="8165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85" y="3477402"/>
            <a:ext cx="1098167" cy="948902"/>
          </a:xfrm>
          <a:prstGeom prst="rect">
            <a:avLst/>
          </a:prstGeom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9609221" y="37714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4" name="Group 1808"/>
          <p:cNvGrpSpPr>
            <a:grpSpLocks/>
          </p:cNvGrpSpPr>
          <p:nvPr/>
        </p:nvGrpSpPr>
        <p:grpSpPr bwMode="auto">
          <a:xfrm>
            <a:off x="9365381" y="3503353"/>
            <a:ext cx="812165" cy="782496"/>
            <a:chOff x="0" y="0"/>
            <a:chExt cx="5688" cy="5139"/>
          </a:xfrm>
        </p:grpSpPr>
        <p:sp>
          <p:nvSpPr>
            <p:cNvPr id="25" name="Shape 128"/>
            <p:cNvSpPr>
              <a:spLocks/>
            </p:cNvSpPr>
            <p:nvPr/>
          </p:nvSpPr>
          <p:spPr bwMode="auto">
            <a:xfrm>
              <a:off x="1113" y="633"/>
              <a:ext cx="4249" cy="4249"/>
            </a:xfrm>
            <a:custGeom>
              <a:avLst/>
              <a:gdLst>
                <a:gd name="T0" fmla="*/ 212458 w 424917"/>
                <a:gd name="T1" fmla="*/ 0 h 424917"/>
                <a:gd name="T2" fmla="*/ 329794 w 424917"/>
                <a:gd name="T3" fmla="*/ 0 h 424917"/>
                <a:gd name="T4" fmla="*/ 424917 w 424917"/>
                <a:gd name="T5" fmla="*/ 95123 h 424917"/>
                <a:gd name="T6" fmla="*/ 424917 w 424917"/>
                <a:gd name="T7" fmla="*/ 212458 h 424917"/>
                <a:gd name="T8" fmla="*/ 424917 w 424917"/>
                <a:gd name="T9" fmla="*/ 329794 h 424917"/>
                <a:gd name="T10" fmla="*/ 329794 w 424917"/>
                <a:gd name="T11" fmla="*/ 424917 h 424917"/>
                <a:gd name="T12" fmla="*/ 212458 w 424917"/>
                <a:gd name="T13" fmla="*/ 424917 h 424917"/>
                <a:gd name="T14" fmla="*/ 95123 w 424917"/>
                <a:gd name="T15" fmla="*/ 424917 h 424917"/>
                <a:gd name="T16" fmla="*/ 0 w 424917"/>
                <a:gd name="T17" fmla="*/ 329794 h 424917"/>
                <a:gd name="T18" fmla="*/ 0 w 424917"/>
                <a:gd name="T19" fmla="*/ 212458 h 424917"/>
                <a:gd name="T20" fmla="*/ 0 w 424917"/>
                <a:gd name="T21" fmla="*/ 95123 h 424917"/>
                <a:gd name="T22" fmla="*/ 54318 w 424917"/>
                <a:gd name="T23" fmla="*/ 0 h 424917"/>
                <a:gd name="T24" fmla="*/ 212458 w 424917"/>
                <a:gd name="T25" fmla="*/ 0 h 424917"/>
                <a:gd name="T26" fmla="*/ 0 w 424917"/>
                <a:gd name="T27" fmla="*/ 0 h 424917"/>
                <a:gd name="T28" fmla="*/ 424917 w 424917"/>
                <a:gd name="T29" fmla="*/ 424917 h 424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T26" t="T27" r="T28" b="T29"/>
              <a:pathLst>
                <a:path w="424917" h="424917">
                  <a:moveTo>
                    <a:pt x="212458" y="0"/>
                  </a:moveTo>
                  <a:cubicBezTo>
                    <a:pt x="329794" y="0"/>
                    <a:pt x="424917" y="95123"/>
                    <a:pt x="424917" y="212458"/>
                  </a:cubicBezTo>
                  <a:cubicBezTo>
                    <a:pt x="424917" y="329794"/>
                    <a:pt x="329794" y="424917"/>
                    <a:pt x="212458" y="424917"/>
                  </a:cubicBezTo>
                  <a:cubicBezTo>
                    <a:pt x="95123" y="424917"/>
                    <a:pt x="0" y="329794"/>
                    <a:pt x="0" y="212458"/>
                  </a:cubicBezTo>
                  <a:cubicBezTo>
                    <a:pt x="0" y="95123"/>
                    <a:pt x="54318" y="0"/>
                    <a:pt x="212458" y="0"/>
                  </a:cubicBezTo>
                  <a:close/>
                </a:path>
              </a:pathLst>
            </a:custGeom>
            <a:solidFill>
              <a:srgbClr val="74B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6" name="Picture 1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88" cy="5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8379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23</a:t>
            </a:fld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1152493" y="611824"/>
            <a:ext cx="4238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2. </a:t>
            </a:r>
            <a:r>
              <a:rPr lang="en-US" altLang="en-US" sz="3600" b="1" dirty="0" err="1">
                <a:solidFill>
                  <a:srgbClr val="0070C0"/>
                </a:solidFill>
              </a:rPr>
              <a:t>Cấu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trúc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cuốn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sách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9044" y="1320457"/>
            <a:ext cx="3259226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en-US" altLang="en-US" sz="2800" b="1" i="1" dirty="0" err="1">
                <a:cs typeface="Times New Roman" panose="02020603050405020304" pitchFamily="18" charset="0"/>
              </a:rPr>
              <a:t>Cấu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trúc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bài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học</a:t>
            </a:r>
            <a:endParaRPr lang="en-US" alt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4" y="3871491"/>
            <a:ext cx="7388605" cy="1263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44" y="2350956"/>
            <a:ext cx="5312048" cy="1222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73" y="893063"/>
            <a:ext cx="4542506" cy="2226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50" y="3403798"/>
            <a:ext cx="3965292" cy="214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43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428750" y="512763"/>
            <a:ext cx="913822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2. </a:t>
            </a:r>
            <a:r>
              <a:rPr lang="en-US" altLang="en-US" sz="3600" b="1" dirty="0" err="1">
                <a:solidFill>
                  <a:srgbClr val="0070C0"/>
                </a:solidFill>
              </a:rPr>
              <a:t>Cấu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trúc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cuốn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sách</a:t>
            </a:r>
            <a:r>
              <a:rPr lang="en-US" altLang="en-US" sz="3600" b="1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601579" y="2268074"/>
            <a:ext cx="2497757" cy="392982"/>
          </a:xfrm>
          <a:prstGeom prst="wedgeRectCallout">
            <a:avLst>
              <a:gd name="adj1" fmla="val 73823"/>
              <a:gd name="adj2" fmla="val 282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thứ</a:t>
            </a:r>
            <a:r>
              <a:rPr lang="en-US" b="1" dirty="0"/>
              <a:t> </a:t>
            </a:r>
            <a:r>
              <a:rPr lang="en-US" b="1" dirty="0" err="1"/>
              <a:t>tự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bài </a:t>
            </a:r>
            <a:r>
              <a:rPr lang="en-US" b="1" dirty="0" err="1"/>
              <a:t>học</a:t>
            </a:r>
            <a:endParaRPr lang="en-US" b="1" dirty="0"/>
          </a:p>
        </p:txBody>
      </p:sp>
      <p:sp>
        <p:nvSpPr>
          <p:cNvPr id="5" name="Left Brace 4"/>
          <p:cNvSpPr/>
          <p:nvPr/>
        </p:nvSpPr>
        <p:spPr>
          <a:xfrm flipV="1">
            <a:off x="3330340" y="3320716"/>
            <a:ext cx="158817" cy="107562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ular Callout 5"/>
          <p:cNvSpPr/>
          <p:nvPr/>
        </p:nvSpPr>
        <p:spPr>
          <a:xfrm>
            <a:off x="601580" y="2888199"/>
            <a:ext cx="2497756" cy="351322"/>
          </a:xfrm>
          <a:prstGeom prst="wedgeRectCallout">
            <a:avLst>
              <a:gd name="adj1" fmla="val 76540"/>
              <a:gd name="adj2" fmla="val 17294"/>
            </a:avLst>
          </a:prstGeom>
          <a:solidFill>
            <a:schemeClr val="accent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cái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?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688204" y="3546909"/>
            <a:ext cx="2444817" cy="529389"/>
          </a:xfrm>
          <a:prstGeom prst="wedgeRectCallout">
            <a:avLst>
              <a:gd name="adj1" fmla="val 47165"/>
              <a:gd name="adj2" fmla="val -204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Gắn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kết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dẫn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vào</a:t>
            </a:r>
            <a:r>
              <a:rPr lang="en-US" b="1" dirty="0">
                <a:solidFill>
                  <a:schemeClr val="tx1"/>
                </a:solidFill>
              </a:rPr>
              <a:t> bài </a:t>
            </a:r>
            <a:r>
              <a:rPr lang="en-US" b="1" dirty="0" err="1">
                <a:solidFill>
                  <a:schemeClr val="tx1"/>
                </a:solidFill>
              </a:rPr>
              <a:t>học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09749" y="4559347"/>
            <a:ext cx="0" cy="109246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126538" y="2083869"/>
            <a:ext cx="0" cy="336403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ectangular Callout 14"/>
          <p:cNvSpPr/>
          <p:nvPr/>
        </p:nvSpPr>
        <p:spPr>
          <a:xfrm>
            <a:off x="713243" y="4559347"/>
            <a:ext cx="2444817" cy="1001027"/>
          </a:xfrm>
          <a:prstGeom prst="wedgeRectCallout">
            <a:avLst>
              <a:gd name="adj1" fmla="val -21030"/>
              <a:gd name="adj2" fmla="val 5069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Khám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phá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</a:t>
            </a:r>
            <a:r>
              <a:rPr lang="en-US" b="1" dirty="0" err="1">
                <a:solidFill>
                  <a:schemeClr val="tx1"/>
                </a:solidFill>
              </a:rPr>
              <a:t>Hình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thành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kiến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thức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kĩ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năng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9407090" y="3320716"/>
            <a:ext cx="2444817" cy="981777"/>
          </a:xfrm>
          <a:prstGeom prst="wedgeRectCallout">
            <a:avLst>
              <a:gd name="adj1" fmla="val -21030"/>
              <a:gd name="adj2" fmla="val 5069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Khám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phá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</a:t>
            </a:r>
            <a:r>
              <a:rPr lang="en-US" b="1" dirty="0" err="1">
                <a:solidFill>
                  <a:schemeClr val="tx1"/>
                </a:solidFill>
              </a:rPr>
              <a:t>Hình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thành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kiến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thức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kĩ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năng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616393" y="1451648"/>
            <a:ext cx="4094391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en-US" altLang="en-US" sz="2800" b="1" i="1" dirty="0" err="1">
                <a:cs typeface="Times New Roman" panose="02020603050405020304" pitchFamily="18" charset="0"/>
              </a:rPr>
              <a:t>Cấu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trúc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dạng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bài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mới</a:t>
            </a:r>
            <a:endParaRPr lang="en-US" altLang="en-US" sz="2800" b="1" i="1" dirty="0"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89" y="2358076"/>
            <a:ext cx="5099312" cy="35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79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Hộp Văn bản 3"/>
          <p:cNvSpPr txBox="1">
            <a:spLocks noChangeArrowheads="1"/>
          </p:cNvSpPr>
          <p:nvPr/>
        </p:nvSpPr>
        <p:spPr bwMode="auto">
          <a:xfrm>
            <a:off x="4872038" y="1981200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428750" y="512763"/>
            <a:ext cx="943617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2. </a:t>
            </a:r>
            <a:r>
              <a:rPr lang="en-US" altLang="en-US" sz="3600" b="1" dirty="0" err="1">
                <a:solidFill>
                  <a:srgbClr val="0070C0"/>
                </a:solidFill>
              </a:rPr>
              <a:t>Cấu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trúc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cuốn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sách</a:t>
            </a:r>
            <a:r>
              <a:rPr lang="en-US" altLang="en-US" sz="3600" b="1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17414" name="Rectangle 1"/>
          <p:cNvSpPr>
            <a:spLocks noChangeArrowheads="1"/>
          </p:cNvSpPr>
          <p:nvPr/>
        </p:nvSpPr>
        <p:spPr bwMode="auto">
          <a:xfrm>
            <a:off x="937691" y="1715245"/>
            <a:ext cx="5483726" cy="6093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Cấu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trúc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dạng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bài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học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mới</a:t>
            </a:r>
            <a:endParaRPr lang="en-US" altLang="en-US" b="1" i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598929" y="3958500"/>
            <a:ext cx="2444817" cy="832804"/>
          </a:xfrm>
          <a:prstGeom prst="wedgeRectCallout">
            <a:avLst>
              <a:gd name="adj1" fmla="val 47165"/>
              <a:gd name="adj2" fmla="val -204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Hai </a:t>
            </a:r>
            <a:r>
              <a:rPr lang="en-US" b="1" dirty="0" err="1">
                <a:solidFill>
                  <a:schemeClr val="tx1"/>
                </a:solidFill>
              </a:rPr>
              <a:t>bạn</a:t>
            </a:r>
            <a:r>
              <a:rPr lang="en-US" b="1" dirty="0">
                <a:solidFill>
                  <a:schemeClr val="tx1"/>
                </a:solidFill>
              </a:rPr>
              <a:t> An </a:t>
            </a:r>
            <a:r>
              <a:rPr lang="en-US" b="1" dirty="0" err="1">
                <a:solidFill>
                  <a:schemeClr val="tx1"/>
                </a:solidFill>
              </a:rPr>
              <a:t>và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Hà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cùng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học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với</a:t>
            </a:r>
            <a:r>
              <a:rPr lang="en-US" b="1" dirty="0">
                <a:solidFill>
                  <a:schemeClr val="tx1"/>
                </a:solidFill>
              </a:rPr>
              <a:t> HS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676437" y="2878486"/>
            <a:ext cx="3117" cy="219456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683552" y="2655591"/>
            <a:ext cx="9808" cy="117909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ular Callout 14"/>
          <p:cNvSpPr/>
          <p:nvPr/>
        </p:nvSpPr>
        <p:spPr>
          <a:xfrm>
            <a:off x="655227" y="2649903"/>
            <a:ext cx="2444817" cy="723752"/>
          </a:xfrm>
          <a:prstGeom prst="wedgeRectCallout">
            <a:avLst>
              <a:gd name="adj1" fmla="val -21030"/>
              <a:gd name="adj2" fmla="val 5069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Luyện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tập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vận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dụng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5" name="Rectangular Callout 34"/>
          <p:cNvSpPr/>
          <p:nvPr/>
        </p:nvSpPr>
        <p:spPr>
          <a:xfrm>
            <a:off x="8991599" y="2878486"/>
            <a:ext cx="2444817" cy="723752"/>
          </a:xfrm>
          <a:prstGeom prst="wedgeRectCallout">
            <a:avLst>
              <a:gd name="adj1" fmla="val -21030"/>
              <a:gd name="adj2" fmla="val 5069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Luyện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tập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vận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dụng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6" name="Rectangular Callout 35"/>
          <p:cNvSpPr/>
          <p:nvPr/>
        </p:nvSpPr>
        <p:spPr>
          <a:xfrm>
            <a:off x="8832329" y="3886360"/>
            <a:ext cx="2497757" cy="392982"/>
          </a:xfrm>
          <a:prstGeom prst="wedgeRectCallout">
            <a:avLst>
              <a:gd name="adj1" fmla="val -70493"/>
              <a:gd name="adj2" fmla="val 1718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thức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cốt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lõi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Rectangular Callout 37"/>
          <p:cNvSpPr/>
          <p:nvPr/>
        </p:nvSpPr>
        <p:spPr>
          <a:xfrm>
            <a:off x="8890716" y="4582690"/>
            <a:ext cx="2545700" cy="490356"/>
          </a:xfrm>
          <a:prstGeom prst="wedgeRectCallout">
            <a:avLst>
              <a:gd name="adj1" fmla="val -70385"/>
              <a:gd name="adj2" fmla="val -874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Mở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rộng</a:t>
            </a:r>
            <a:r>
              <a:rPr lang="en-US" b="1" dirty="0">
                <a:solidFill>
                  <a:schemeClr val="tx1"/>
                </a:solidFill>
              </a:rPr>
              <a:t> bài </a:t>
            </a:r>
            <a:r>
              <a:rPr lang="en-US" b="1" dirty="0" err="1">
                <a:solidFill>
                  <a:schemeClr val="tx1"/>
                </a:solidFill>
              </a:rPr>
              <a:t>học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8832329" y="5226210"/>
            <a:ext cx="2542677" cy="542946"/>
          </a:xfrm>
          <a:prstGeom prst="wedgeRectCallout">
            <a:avLst>
              <a:gd name="adj1" fmla="val -72980"/>
              <a:gd name="adj2" fmla="val 655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 Củng </a:t>
            </a:r>
            <a:r>
              <a:rPr lang="en-US" b="1" dirty="0" err="1">
                <a:solidFill>
                  <a:srgbClr val="FF0000"/>
                </a:solidFill>
              </a:rPr>
              <a:t>cố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đánh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giá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38" y="2542096"/>
            <a:ext cx="4814159" cy="3357693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2956651" y="3719855"/>
            <a:ext cx="1020278" cy="6550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043746" y="4435379"/>
            <a:ext cx="2218175" cy="490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ular Callout 22"/>
          <p:cNvSpPr/>
          <p:nvPr/>
        </p:nvSpPr>
        <p:spPr>
          <a:xfrm>
            <a:off x="399319" y="5226210"/>
            <a:ext cx="3007186" cy="802461"/>
          </a:xfrm>
          <a:prstGeom prst="wedgeRectCallout">
            <a:avLst>
              <a:gd name="adj1" fmla="val 61452"/>
              <a:gd name="adj2" fmla="val -13067"/>
            </a:avLst>
          </a:prstGeom>
          <a:solidFill>
            <a:schemeClr val="accent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Lời</a:t>
            </a:r>
            <a:r>
              <a:rPr lang="en-US" b="1" dirty="0"/>
              <a:t> </a:t>
            </a:r>
            <a:r>
              <a:rPr lang="en-US" b="1" dirty="0" err="1"/>
              <a:t>nhắc</a:t>
            </a:r>
            <a:r>
              <a:rPr lang="en-US" b="1" dirty="0"/>
              <a:t> </a:t>
            </a:r>
            <a:r>
              <a:rPr lang="en-US" b="1" dirty="0" err="1"/>
              <a:t>nhở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ong</a:t>
            </a:r>
            <a:r>
              <a:rPr lang="en-US" b="1" dirty="0"/>
              <a:t> </a:t>
            </a:r>
            <a:r>
              <a:rPr lang="en-US" b="1" dirty="0" err="1"/>
              <a:t>vàng</a:t>
            </a:r>
            <a:endParaRPr lang="en-US" b="1" dirty="0"/>
          </a:p>
          <a:p>
            <a:pPr algn="ctr"/>
            <a:r>
              <a:rPr lang="en-US" b="1" dirty="0"/>
              <a:t>(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dục</a:t>
            </a:r>
            <a:r>
              <a:rPr lang="en-US" b="1" dirty="0"/>
              <a:t> </a:t>
            </a:r>
            <a:r>
              <a:rPr lang="en-US" b="1" dirty="0" err="1"/>
              <a:t>bảo</a:t>
            </a:r>
            <a:r>
              <a:rPr lang="en-US" b="1" dirty="0"/>
              <a:t> </a:t>
            </a:r>
            <a:r>
              <a:rPr lang="en-US" b="1" dirty="0" err="1"/>
              <a:t>vệ</a:t>
            </a:r>
            <a:r>
              <a:rPr lang="en-US" b="1" dirty="0"/>
              <a:t> </a:t>
            </a:r>
            <a:r>
              <a:rPr lang="en-US" b="1" dirty="0" err="1"/>
              <a:t>môi</a:t>
            </a:r>
            <a:r>
              <a:rPr lang="en-US" b="1" dirty="0"/>
              <a:t> </a:t>
            </a:r>
            <a:r>
              <a:rPr lang="en-US" b="1" dirty="0" err="1"/>
              <a:t>trường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4884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Hộp Văn bản 3"/>
          <p:cNvSpPr txBox="1">
            <a:spLocks noChangeArrowheads="1"/>
          </p:cNvSpPr>
          <p:nvPr/>
        </p:nvSpPr>
        <p:spPr bwMode="auto">
          <a:xfrm>
            <a:off x="6921500" y="1317625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428750" y="512763"/>
            <a:ext cx="941048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2. </a:t>
            </a:r>
            <a:r>
              <a:rPr lang="en-US" altLang="en-US" sz="3600" b="1" dirty="0" err="1">
                <a:solidFill>
                  <a:srgbClr val="0070C0"/>
                </a:solidFill>
              </a:rPr>
              <a:t>Cấu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trúc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cuốn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sách</a:t>
            </a:r>
            <a:r>
              <a:rPr lang="en-US" altLang="en-US" sz="3600" b="1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18438" name="Rectangle 1"/>
          <p:cNvSpPr>
            <a:spLocks noChangeArrowheads="1"/>
          </p:cNvSpPr>
          <p:nvPr/>
        </p:nvSpPr>
        <p:spPr bwMode="auto">
          <a:xfrm>
            <a:off x="893281" y="1626229"/>
            <a:ext cx="107061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Cấu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trúc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bài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thực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hành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3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nhóm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chính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:</a:t>
            </a:r>
            <a:endParaRPr lang="en-US" alt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499135" y="5312070"/>
            <a:ext cx="3444841" cy="123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i="1" dirty="0" err="1">
                <a:latin typeface="+mn-lt"/>
              </a:rPr>
              <a:t>Báo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cáo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kết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quả</a:t>
            </a:r>
            <a:r>
              <a:rPr lang="en-US" sz="2400" i="1" dirty="0">
                <a:latin typeface="+mn-lt"/>
              </a:rPr>
              <a:t> </a:t>
            </a:r>
            <a:endParaRPr lang="en-US" altLang="en-US" sz="2400" i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altLang="en-US" sz="2000" dirty="0"/>
          </a:p>
          <a:p>
            <a:pPr>
              <a:buNone/>
            </a:pPr>
            <a:endParaRPr lang="en-US" altLang="en-US" sz="20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225731" y="5312272"/>
            <a:ext cx="5008071" cy="123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i="1" dirty="0" err="1">
                <a:latin typeface="+mn-lt"/>
              </a:rPr>
              <a:t>Quan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sát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ngoài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hiện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trường</a:t>
            </a:r>
            <a:r>
              <a:rPr lang="en-US" sz="2400" i="1" dirty="0">
                <a:latin typeface="+mn-lt"/>
              </a:rPr>
              <a:t> </a:t>
            </a:r>
            <a:endParaRPr lang="en-US" altLang="en-US" sz="2400" i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altLang="en-US" sz="2000" dirty="0"/>
          </a:p>
          <a:p>
            <a:pPr>
              <a:buNone/>
            </a:pPr>
            <a:endParaRPr lang="en-US" altLang="en-US" sz="2000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87322" y="5312272"/>
            <a:ext cx="2090562" cy="123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i="1" dirty="0" err="1">
                <a:latin typeface="+mn-lt"/>
              </a:rPr>
              <a:t>Chuẩn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bị</a:t>
            </a:r>
            <a:r>
              <a:rPr lang="en-US" sz="2400" dirty="0">
                <a:latin typeface="+mn-lt"/>
              </a:rPr>
              <a:t> </a:t>
            </a:r>
            <a:endParaRPr lang="en-US" altLang="en-US" sz="24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altLang="en-US" sz="2000" dirty="0"/>
          </a:p>
          <a:p>
            <a:pPr>
              <a:buNone/>
            </a:pPr>
            <a:endParaRPr lang="en-US" altLang="en-US" sz="2000" dirty="0"/>
          </a:p>
        </p:txBody>
      </p:sp>
      <p:pic>
        <p:nvPicPr>
          <p:cNvPr id="1027" name="Picture 3" descr="1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076" y="2386732"/>
            <a:ext cx="2219560" cy="285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84" y="2526149"/>
            <a:ext cx="3896078" cy="26985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03" y="2269065"/>
            <a:ext cx="4248132" cy="29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35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Hộp Văn bản 3"/>
          <p:cNvSpPr txBox="1">
            <a:spLocks noChangeArrowheads="1"/>
          </p:cNvSpPr>
          <p:nvPr/>
        </p:nvSpPr>
        <p:spPr bwMode="auto">
          <a:xfrm>
            <a:off x="6921500" y="1317625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457626" y="365648"/>
            <a:ext cx="1063783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2. </a:t>
            </a:r>
            <a:r>
              <a:rPr lang="en-US" altLang="en-US" sz="3600" b="1" dirty="0" err="1">
                <a:solidFill>
                  <a:srgbClr val="0070C0"/>
                </a:solidFill>
              </a:rPr>
              <a:t>Cấu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trúc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cuốn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sách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sp>
        <p:nvSpPr>
          <p:cNvPr id="18438" name="Rectangle 1"/>
          <p:cNvSpPr>
            <a:spLocks noChangeArrowheads="1"/>
          </p:cNvSpPr>
          <p:nvPr/>
        </p:nvSpPr>
        <p:spPr bwMode="auto">
          <a:xfrm>
            <a:off x="965199" y="982662"/>
            <a:ext cx="107061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Cấu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trúc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Ôn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tập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đánh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giá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chủ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+mn-lt"/>
                <a:cs typeface="Times New Roman" panose="02020603050405020304" pitchFamily="18" charset="0"/>
              </a:rPr>
              <a:t>đề</a:t>
            </a:r>
            <a:r>
              <a:rPr lang="en-US" altLang="en-US" b="1" i="1" dirty="0">
                <a:latin typeface="+mn-lt"/>
                <a:cs typeface="Times New Roman" panose="02020603050405020304" pitchFamily="18" charset="0"/>
              </a:rPr>
              <a:t> </a:t>
            </a:r>
            <a:endParaRPr lang="en-US" alt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58" y="1692297"/>
            <a:ext cx="2504392" cy="353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10" y="1611855"/>
            <a:ext cx="2647389" cy="369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98285" y="1638844"/>
            <a:ext cx="5691823" cy="437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/>
              <a:t> </a:t>
            </a:r>
            <a:r>
              <a:rPr lang="en-US" dirty="0" err="1">
                <a:latin typeface="+mn-lt"/>
              </a:rPr>
              <a:t>Có</a:t>
            </a:r>
            <a:r>
              <a:rPr lang="en-US" dirty="0">
                <a:latin typeface="+mn-lt"/>
              </a:rPr>
              <a:t> 2 </a:t>
            </a:r>
            <a:r>
              <a:rPr lang="en-US" dirty="0" err="1">
                <a:latin typeface="+mn-lt"/>
              </a:rPr>
              <a:t>nhóm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hoạt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động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chính</a:t>
            </a:r>
            <a:r>
              <a:rPr lang="en-US" dirty="0">
                <a:latin typeface="+mn-lt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en-US" dirty="0" err="1">
                <a:latin typeface="+mn-lt"/>
              </a:rPr>
              <a:t>Ôn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tập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và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hệ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thống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hoá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kiến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thức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thông</a:t>
            </a:r>
            <a:r>
              <a:rPr lang="en-US" altLang="en-US" dirty="0">
                <a:latin typeface="+mn-lt"/>
              </a:rPr>
              <a:t> qua </a:t>
            </a:r>
            <a:r>
              <a:rPr lang="en-US" altLang="en-US" dirty="0" err="1">
                <a:latin typeface="+mn-lt"/>
              </a:rPr>
              <a:t>các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câu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hỏi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tổng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quát</a:t>
            </a:r>
            <a:r>
              <a:rPr lang="en-US" altLang="en-US" dirty="0">
                <a:latin typeface="+mn-lt"/>
              </a:rPr>
              <a:t>, </a:t>
            </a:r>
            <a:r>
              <a:rPr lang="en-US" altLang="en-US" dirty="0" err="1">
                <a:latin typeface="+mn-lt"/>
              </a:rPr>
              <a:t>các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sơ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đồ</a:t>
            </a:r>
            <a:r>
              <a:rPr lang="en-US" altLang="en-US" dirty="0">
                <a:latin typeface="+mn-lt"/>
              </a:rPr>
              <a:t>; </a:t>
            </a:r>
            <a:r>
              <a:rPr lang="en-US" altLang="en-US" dirty="0" err="1">
                <a:latin typeface="+mn-lt"/>
              </a:rPr>
              <a:t>biểu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bảng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nhằm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phát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triển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tư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duy</a:t>
            </a:r>
            <a:r>
              <a:rPr lang="en-US" altLang="en-US" dirty="0">
                <a:latin typeface="+mn-lt"/>
              </a:rPr>
              <a:t> logic </a:t>
            </a:r>
            <a:r>
              <a:rPr lang="en-US" altLang="en-US" dirty="0" err="1">
                <a:latin typeface="+mn-lt"/>
              </a:rPr>
              <a:t>cho</a:t>
            </a:r>
            <a:r>
              <a:rPr lang="en-US" altLang="en-US" dirty="0">
                <a:latin typeface="+mn-lt"/>
              </a:rPr>
              <a:t> HS.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en-US" dirty="0" err="1">
                <a:latin typeface="+mn-lt"/>
              </a:rPr>
              <a:t>Xử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lí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tình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huống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đòi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hỏi</a:t>
            </a:r>
            <a:r>
              <a:rPr lang="en-US" altLang="en-US" dirty="0">
                <a:latin typeface="+mn-lt"/>
              </a:rPr>
              <a:t> HS </a:t>
            </a:r>
            <a:r>
              <a:rPr lang="en-US" altLang="en-US" dirty="0" err="1">
                <a:latin typeface="+mn-lt"/>
              </a:rPr>
              <a:t>phải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vận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dụng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các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kiến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thức</a:t>
            </a:r>
            <a:r>
              <a:rPr lang="en-US" altLang="en-US" dirty="0">
                <a:latin typeface="+mn-lt"/>
              </a:rPr>
              <a:t>, </a:t>
            </a:r>
            <a:r>
              <a:rPr lang="en-US" altLang="en-US" dirty="0" err="1">
                <a:latin typeface="+mn-lt"/>
              </a:rPr>
              <a:t>kĩ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năng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đã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học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để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giải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quyết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vấn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đề</a:t>
            </a:r>
            <a:r>
              <a:rPr lang="en-US" altLang="en-US" dirty="0">
                <a:latin typeface="+mn-lt"/>
              </a:rPr>
              <a:t>.</a:t>
            </a:r>
          </a:p>
          <a:p>
            <a:pPr>
              <a:buNone/>
            </a:pPr>
            <a:endParaRPr lang="en-US" altLang="en-US" dirty="0">
              <a:latin typeface="+mn-lt"/>
            </a:endParaRPr>
          </a:p>
          <a:p>
            <a:pPr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82993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28</a:t>
            </a:fld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0" y="2182157"/>
            <a:ext cx="2328593" cy="2282623"/>
            <a:chOff x="-340465" y="1751521"/>
            <a:chExt cx="2328593" cy="2282623"/>
          </a:xfrm>
        </p:grpSpPr>
        <p:sp>
          <p:nvSpPr>
            <p:cNvPr id="5" name="Oval 4"/>
            <p:cNvSpPr/>
            <p:nvPr/>
          </p:nvSpPr>
          <p:spPr>
            <a:xfrm>
              <a:off x="-340465" y="1751521"/>
              <a:ext cx="2328593" cy="228262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 txBox="1"/>
            <p:nvPr/>
          </p:nvSpPr>
          <p:spPr>
            <a:xfrm>
              <a:off x="-210953" y="2050731"/>
              <a:ext cx="1968431" cy="16140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/>
                <a:t>3</a:t>
              </a:r>
              <a:r>
                <a:rPr lang="en-US" sz="2800" b="1" kern="1200" dirty="0"/>
                <a:t>. </a:t>
              </a:r>
              <a:r>
                <a:rPr lang="en-US" sz="2800" b="1" kern="1200" dirty="0" err="1" smtClean="0"/>
                <a:t>Hỗ</a:t>
              </a:r>
              <a:r>
                <a:rPr lang="en-US" sz="2800" b="1" kern="1200" dirty="0" smtClean="0"/>
                <a:t> </a:t>
              </a:r>
              <a:r>
                <a:rPr lang="en-US" sz="2800" b="1" kern="1200" dirty="0" err="1" smtClean="0"/>
                <a:t>trợ</a:t>
              </a:r>
              <a:r>
                <a:rPr lang="en-US" sz="2800" b="1" kern="1200" dirty="0" smtClean="0"/>
                <a:t> HS </a:t>
              </a:r>
              <a:r>
                <a:rPr lang="en-US" sz="2800" b="1" kern="1200" dirty="0" err="1" smtClean="0"/>
                <a:t>hứng</a:t>
              </a:r>
              <a:r>
                <a:rPr lang="en-US" sz="2800" b="1" kern="1200" dirty="0" smtClean="0"/>
                <a:t> </a:t>
              </a:r>
              <a:r>
                <a:rPr lang="en-US" sz="2800" b="1" kern="1200" dirty="0" err="1" smtClean="0"/>
                <a:t>thú</a:t>
              </a:r>
              <a:r>
                <a:rPr lang="en-US" sz="2800" b="1" kern="1200" dirty="0" smtClean="0"/>
                <a:t>, </a:t>
              </a:r>
              <a:r>
                <a:rPr lang="en-US" sz="2800" b="1" kern="1200" dirty="0" err="1" smtClean="0"/>
                <a:t>tích</a:t>
              </a:r>
              <a:r>
                <a:rPr lang="en-US" sz="2800" b="1" kern="1200" dirty="0" smtClean="0"/>
                <a:t> </a:t>
              </a:r>
              <a:r>
                <a:rPr lang="en-US" sz="2800" b="1" kern="1200" dirty="0" err="1" smtClean="0"/>
                <a:t>cực</a:t>
              </a:r>
              <a:r>
                <a:rPr lang="en-US" sz="2800" b="1" kern="1200" dirty="0" smtClean="0"/>
                <a:t> HT</a:t>
              </a:r>
              <a:endParaRPr lang="en-US" sz="2800" b="1" kern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42688" y="1166989"/>
            <a:ext cx="629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</a:rPr>
              <a:t>Nội</a:t>
            </a:r>
            <a:r>
              <a:rPr lang="en-US" sz="2800" dirty="0" smtClean="0">
                <a:latin typeface="Arial" panose="020B0604020202020204" pitchFamily="34" charset="0"/>
              </a:rPr>
              <a:t> dung </a:t>
            </a:r>
            <a:r>
              <a:rPr lang="en-US" sz="2800" dirty="0" err="1" smtClean="0">
                <a:latin typeface="Arial" panose="020B0604020202020204" pitchFamily="34" charset="0"/>
              </a:rPr>
              <a:t>tinh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giản</a:t>
            </a:r>
            <a:r>
              <a:rPr lang="en-US" sz="2800" dirty="0">
                <a:latin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</a:rPr>
              <a:t>cô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đọng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209800" y="1845733"/>
            <a:ext cx="520585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 err="1"/>
              <a:t>Đảm</a:t>
            </a:r>
            <a:r>
              <a:rPr lang="en-US" altLang="en-US" dirty="0"/>
              <a:t> </a:t>
            </a:r>
            <a:r>
              <a:rPr lang="en-US" altLang="en-US" dirty="0" err="1"/>
              <a:t>bảo</a:t>
            </a:r>
            <a:r>
              <a:rPr lang="en-US" altLang="en-US" dirty="0"/>
              <a:t> logic </a:t>
            </a:r>
            <a:r>
              <a:rPr lang="en-US" altLang="en-US" dirty="0" err="1"/>
              <a:t>khoa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sư</a:t>
            </a:r>
            <a:r>
              <a:rPr lang="en-US" altLang="en-US" dirty="0"/>
              <a:t> </a:t>
            </a:r>
            <a:r>
              <a:rPr lang="en-US" altLang="en-US" dirty="0" err="1" smtClean="0"/>
              <a:t>phạm</a:t>
            </a:r>
            <a:r>
              <a:rPr lang="en-US" altLang="en-US" dirty="0"/>
              <a:t> </a:t>
            </a:r>
            <a:r>
              <a:rPr lang="en-US" altLang="en-US" dirty="0" smtClean="0">
                <a:sym typeface="Wingdings" panose="05000000000000000000" pitchFamily="2" charset="2"/>
              </a:rPr>
              <a:t>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smtClean="0"/>
              <a:t>HS </a:t>
            </a:r>
            <a:r>
              <a:rPr lang="en-US" altLang="en-US" dirty="0" err="1"/>
              <a:t>chủ</a:t>
            </a:r>
            <a:r>
              <a:rPr lang="en-US" altLang="en-US" dirty="0"/>
              <a:t> </a:t>
            </a:r>
            <a:r>
              <a:rPr lang="en-US" altLang="en-US" dirty="0" err="1"/>
              <a:t>động</a:t>
            </a:r>
            <a:r>
              <a:rPr lang="en-US" altLang="en-US" dirty="0"/>
              <a:t>  </a:t>
            </a:r>
            <a:r>
              <a:rPr lang="en-US" altLang="en-US" dirty="0" err="1"/>
              <a:t>tìm</a:t>
            </a:r>
            <a:r>
              <a:rPr lang="en-US" altLang="en-US" dirty="0"/>
              <a:t> </a:t>
            </a:r>
            <a:r>
              <a:rPr lang="en-US" altLang="en-US" dirty="0" err="1"/>
              <a:t>tòi</a:t>
            </a:r>
            <a:r>
              <a:rPr lang="en-US" altLang="en-US" dirty="0"/>
              <a:t>, </a:t>
            </a:r>
            <a:r>
              <a:rPr lang="en-US" altLang="en-US" dirty="0" err="1"/>
              <a:t>phát</a:t>
            </a:r>
            <a:r>
              <a:rPr lang="en-US" altLang="en-US" dirty="0"/>
              <a:t> </a:t>
            </a:r>
            <a:r>
              <a:rPr lang="en-US" altLang="en-US" dirty="0" err="1"/>
              <a:t>hiện</a:t>
            </a:r>
            <a:r>
              <a:rPr lang="en-US" altLang="en-US" dirty="0"/>
              <a:t> KT </a:t>
            </a:r>
            <a:r>
              <a:rPr lang="en-US" altLang="en-US" dirty="0" err="1"/>
              <a:t>mới</a:t>
            </a:r>
            <a:r>
              <a:rPr lang="en-US" altLang="en-US" dirty="0"/>
              <a:t>.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458105" y="3449087"/>
            <a:ext cx="5094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 err="1"/>
              <a:t>Hình</a:t>
            </a:r>
            <a:r>
              <a:rPr lang="en-US" altLang="en-US" dirty="0"/>
              <a:t> </a:t>
            </a:r>
            <a:r>
              <a:rPr lang="en-US" altLang="en-US" dirty="0" err="1"/>
              <a:t>ảnh</a:t>
            </a:r>
            <a:r>
              <a:rPr lang="en-US" altLang="en-US" dirty="0"/>
              <a:t>, </a:t>
            </a:r>
            <a:r>
              <a:rPr lang="en-US" altLang="en-US" dirty="0" err="1"/>
              <a:t>màu</a:t>
            </a:r>
            <a:r>
              <a:rPr lang="en-US" altLang="en-US" dirty="0"/>
              <a:t> </a:t>
            </a:r>
            <a:r>
              <a:rPr lang="en-US" altLang="en-US" dirty="0" err="1"/>
              <a:t>sắc</a:t>
            </a:r>
            <a:r>
              <a:rPr lang="en-US" altLang="en-US" dirty="0"/>
              <a:t> </a:t>
            </a:r>
            <a:r>
              <a:rPr lang="en-US" altLang="en-US" dirty="0" err="1"/>
              <a:t>hấp</a:t>
            </a:r>
            <a:r>
              <a:rPr lang="en-US" altLang="en-US" dirty="0"/>
              <a:t> </a:t>
            </a:r>
            <a:r>
              <a:rPr lang="en-US" altLang="en-US" dirty="0" err="1"/>
              <a:t>dẫn</a:t>
            </a:r>
            <a:endParaRPr lang="en-US" alt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004807" y="270545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493196" y="4312726"/>
            <a:ext cx="515170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 err="1"/>
              <a:t>Sơ</a:t>
            </a:r>
            <a:r>
              <a:rPr lang="en-US" altLang="en-US" dirty="0"/>
              <a:t> </a:t>
            </a:r>
            <a:r>
              <a:rPr lang="en-US" altLang="en-US" dirty="0" err="1"/>
              <a:t>đồ</a:t>
            </a:r>
            <a:r>
              <a:rPr lang="en-US" altLang="en-US" dirty="0"/>
              <a:t>, </a:t>
            </a:r>
            <a:r>
              <a:rPr lang="en-US" altLang="en-US" dirty="0" err="1"/>
              <a:t>biểu</a:t>
            </a:r>
            <a:r>
              <a:rPr lang="en-US" altLang="en-US" dirty="0"/>
              <a:t> </a:t>
            </a:r>
            <a:r>
              <a:rPr lang="en-US" altLang="en-US" dirty="0" err="1"/>
              <a:t>bảng</a:t>
            </a:r>
            <a:r>
              <a:rPr lang="en-US" altLang="en-US" dirty="0"/>
              <a:t> </a:t>
            </a:r>
            <a:r>
              <a:rPr lang="en-US" altLang="en-US" dirty="0" err="1"/>
              <a:t>làm</a:t>
            </a:r>
            <a:r>
              <a:rPr lang="en-US" altLang="en-US" dirty="0"/>
              <a:t> </a:t>
            </a:r>
            <a:r>
              <a:rPr lang="en-US" altLang="en-US" dirty="0" err="1"/>
              <a:t>đơn</a:t>
            </a:r>
            <a:r>
              <a:rPr lang="en-US" altLang="en-US" dirty="0"/>
              <a:t> </a:t>
            </a:r>
            <a:r>
              <a:rPr lang="en-US" altLang="en-US" dirty="0" err="1"/>
              <a:t>giản</a:t>
            </a:r>
            <a:r>
              <a:rPr lang="en-US" altLang="en-US" dirty="0"/>
              <a:t> </a:t>
            </a:r>
            <a:r>
              <a:rPr lang="en-US" altLang="en-US" dirty="0" err="1"/>
              <a:t>hóa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kiến</a:t>
            </a:r>
            <a:r>
              <a:rPr lang="en-US" altLang="en-US" dirty="0"/>
              <a:t> </a:t>
            </a:r>
            <a:r>
              <a:rPr lang="en-US" altLang="en-US" dirty="0" err="1"/>
              <a:t>thức</a:t>
            </a:r>
            <a:r>
              <a:rPr lang="en-US" altLang="en-US" dirty="0"/>
              <a:t> </a:t>
            </a:r>
            <a:r>
              <a:rPr lang="en-US" altLang="en-US" dirty="0" err="1"/>
              <a:t>khoa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khó</a:t>
            </a:r>
            <a:r>
              <a:rPr lang="en-US" altLang="en-US" dirty="0"/>
              <a:t> </a:t>
            </a:r>
            <a:r>
              <a:rPr lang="en-US" altLang="en-US" dirty="0" err="1"/>
              <a:t>hiểu</a:t>
            </a:r>
            <a:r>
              <a:rPr lang="en-US" altLang="en-US" dirty="0"/>
              <a:t>, </a:t>
            </a:r>
            <a:r>
              <a:rPr lang="en-US" altLang="en-US" dirty="0" err="1"/>
              <a:t>trừu</a:t>
            </a:r>
            <a:r>
              <a:rPr lang="en-US" altLang="en-US" dirty="0"/>
              <a:t> </a:t>
            </a:r>
            <a:r>
              <a:rPr lang="en-US" altLang="en-US" dirty="0" err="1"/>
              <a:t>tượng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56" y="1011465"/>
            <a:ext cx="3391206" cy="23413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45" y="3518357"/>
            <a:ext cx="1924253" cy="2752413"/>
          </a:xfrm>
          <a:prstGeom prst="rect">
            <a:avLst/>
          </a:prstGeom>
        </p:spPr>
      </p:pic>
      <p:pic>
        <p:nvPicPr>
          <p:cNvPr id="26" name="Picture 2" descr="0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744" y="3758579"/>
            <a:ext cx="1875345" cy="251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870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29</a:t>
            </a:fld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0" y="2182157"/>
            <a:ext cx="2499919" cy="2461149"/>
            <a:chOff x="-340465" y="1751521"/>
            <a:chExt cx="2328593" cy="2282623"/>
          </a:xfrm>
        </p:grpSpPr>
        <p:sp>
          <p:nvSpPr>
            <p:cNvPr id="5" name="Oval 4"/>
            <p:cNvSpPr/>
            <p:nvPr/>
          </p:nvSpPr>
          <p:spPr>
            <a:xfrm>
              <a:off x="-340465" y="1751521"/>
              <a:ext cx="2328593" cy="228262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 txBox="1"/>
            <p:nvPr/>
          </p:nvSpPr>
          <p:spPr>
            <a:xfrm>
              <a:off x="-250539" y="2050731"/>
              <a:ext cx="1968431" cy="16140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/>
                <a:t>4</a:t>
              </a:r>
              <a:r>
                <a:rPr lang="en-US" sz="2800" b="1" kern="1200" dirty="0"/>
                <a:t>. </a:t>
              </a:r>
              <a:r>
                <a:rPr lang="en-US" sz="2800" b="1" kern="1200" dirty="0" err="1"/>
                <a:t>Hỗ</a:t>
              </a:r>
              <a:r>
                <a:rPr lang="en-US" sz="2800" b="1" kern="1200" dirty="0"/>
                <a:t> </a:t>
              </a:r>
              <a:r>
                <a:rPr lang="en-US" sz="2800" b="1" kern="1200" dirty="0" err="1" smtClean="0"/>
                <a:t>trợ</a:t>
              </a:r>
              <a:r>
                <a:rPr lang="en-US" sz="2800" b="1" kern="1200" dirty="0" smtClean="0"/>
                <a:t> GV </a:t>
              </a:r>
              <a:r>
                <a:rPr lang="en-US" sz="2800" b="1" kern="1200" dirty="0" err="1"/>
                <a:t>đổi</a:t>
              </a:r>
              <a:r>
                <a:rPr lang="en-US" sz="2800" b="1" kern="1200" dirty="0"/>
                <a:t> </a:t>
              </a:r>
              <a:r>
                <a:rPr lang="en-US" sz="2800" b="1" kern="1200" dirty="0" err="1"/>
                <a:t>mới</a:t>
              </a:r>
              <a:r>
                <a:rPr lang="en-US" sz="2800" b="1" kern="1200" dirty="0"/>
                <a:t> PP, HTTC </a:t>
              </a:r>
              <a:r>
                <a:rPr lang="en-US" sz="2800" b="1" kern="1200" dirty="0" err="1"/>
                <a:t>dạy</a:t>
              </a:r>
              <a:r>
                <a:rPr lang="en-US" sz="2800" b="1" kern="1200" dirty="0"/>
                <a:t> </a:t>
              </a:r>
              <a:r>
                <a:rPr lang="en-US" sz="2800" b="1" kern="1200" dirty="0" err="1"/>
                <a:t>học</a:t>
              </a:r>
              <a:endParaRPr lang="en-US" sz="2800" b="1" kern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42688" y="1166989"/>
            <a:ext cx="629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</a:rPr>
              <a:t> qua 3 </a:t>
            </a:r>
            <a:r>
              <a:rPr lang="en-US" sz="2800" dirty="0" err="1">
                <a:latin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</a:rPr>
              <a:t> bài </a:t>
            </a:r>
            <a:r>
              <a:rPr lang="en-US" sz="2800" dirty="0" err="1">
                <a:latin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566342" y="1938337"/>
            <a:ext cx="520585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 err="1"/>
              <a:t>Kết</a:t>
            </a:r>
            <a:r>
              <a:rPr lang="en-US" altLang="en-US" dirty="0"/>
              <a:t> </a:t>
            </a:r>
            <a:r>
              <a:rPr lang="en-US" altLang="en-US" dirty="0" err="1"/>
              <a:t>hợp</a:t>
            </a:r>
            <a:r>
              <a:rPr lang="en-US" altLang="en-US" dirty="0"/>
              <a:t> </a:t>
            </a:r>
            <a:r>
              <a:rPr lang="en-US" altLang="en-US" dirty="0" err="1"/>
              <a:t>kênh</a:t>
            </a:r>
            <a:r>
              <a:rPr lang="en-US" altLang="en-US" dirty="0"/>
              <a:t> </a:t>
            </a:r>
            <a:r>
              <a:rPr lang="en-US" altLang="en-US" dirty="0" err="1"/>
              <a:t>chữ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kênh</a:t>
            </a:r>
            <a:r>
              <a:rPr lang="en-US" altLang="en-US" dirty="0"/>
              <a:t> </a:t>
            </a:r>
            <a:r>
              <a:rPr lang="en-US" altLang="en-US" dirty="0" err="1" smtClean="0"/>
              <a:t>hình</a:t>
            </a:r>
            <a:r>
              <a:rPr lang="en-US" altLang="en-US" dirty="0"/>
              <a:t> </a:t>
            </a:r>
            <a:r>
              <a:rPr lang="en-US" altLang="en-US" dirty="0" smtClean="0">
                <a:sym typeface="Wingdings" panose="05000000000000000000" pitchFamily="2" charset="2"/>
              </a:rPr>
              <a:t>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hỗ</a:t>
            </a:r>
            <a:r>
              <a:rPr lang="en-US" altLang="en-US" dirty="0" smtClean="0"/>
              <a:t> </a:t>
            </a:r>
            <a:r>
              <a:rPr lang="en-US" altLang="en-US" dirty="0" err="1"/>
              <a:t>trợ</a:t>
            </a:r>
            <a:r>
              <a:rPr lang="en-US" altLang="en-US" dirty="0"/>
              <a:t> GV </a:t>
            </a:r>
            <a:r>
              <a:rPr lang="en-US" altLang="en-US" dirty="0" err="1"/>
              <a:t>hướng</a:t>
            </a:r>
            <a:r>
              <a:rPr lang="en-US" altLang="en-US" dirty="0"/>
              <a:t> </a:t>
            </a:r>
            <a:r>
              <a:rPr lang="en-US" altLang="en-US" dirty="0" err="1"/>
              <a:t>dẫn</a:t>
            </a:r>
            <a:r>
              <a:rPr lang="en-US" altLang="en-US" dirty="0"/>
              <a:t> HS </a:t>
            </a:r>
            <a:r>
              <a:rPr lang="en-US" altLang="en-US" dirty="0" err="1"/>
              <a:t>tìm</a:t>
            </a:r>
            <a:r>
              <a:rPr lang="en-US" altLang="en-US" dirty="0"/>
              <a:t> </a:t>
            </a:r>
            <a:r>
              <a:rPr lang="en-US" altLang="en-US" dirty="0" err="1"/>
              <a:t>kiếm</a:t>
            </a:r>
            <a:r>
              <a:rPr lang="en-US" altLang="en-US" dirty="0"/>
              <a:t>, </a:t>
            </a:r>
            <a:r>
              <a:rPr lang="en-US" altLang="en-US" dirty="0" err="1"/>
              <a:t>khai</a:t>
            </a:r>
            <a:r>
              <a:rPr lang="en-US" altLang="en-US" dirty="0"/>
              <a:t> </a:t>
            </a:r>
            <a:r>
              <a:rPr lang="en-US" altLang="en-US" dirty="0" err="1"/>
              <a:t>thác</a:t>
            </a:r>
            <a:r>
              <a:rPr lang="en-US" altLang="en-US" dirty="0"/>
              <a:t> </a:t>
            </a:r>
            <a:r>
              <a:rPr lang="en-US" altLang="en-US" dirty="0" err="1"/>
              <a:t>thông</a:t>
            </a:r>
            <a:r>
              <a:rPr lang="en-US" altLang="en-US" dirty="0"/>
              <a:t> tin.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437061" y="3847879"/>
            <a:ext cx="509465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hoạt</a:t>
            </a:r>
            <a:r>
              <a:rPr lang="en-US" altLang="en-US" dirty="0"/>
              <a:t> </a:t>
            </a:r>
            <a:r>
              <a:rPr lang="en-US" altLang="en-US" dirty="0" err="1"/>
              <a:t>động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tập</a:t>
            </a:r>
            <a:r>
              <a:rPr lang="en-US" altLang="en-US" dirty="0"/>
              <a:t> </a:t>
            </a:r>
            <a:r>
              <a:rPr lang="en-US" altLang="en-US" dirty="0" err="1"/>
              <a:t>đa</a:t>
            </a:r>
            <a:r>
              <a:rPr lang="en-US" altLang="en-US" dirty="0"/>
              <a:t> </a:t>
            </a:r>
            <a:r>
              <a:rPr lang="en-US" altLang="en-US" dirty="0" err="1"/>
              <a:t>dạng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được</a:t>
            </a:r>
            <a:r>
              <a:rPr lang="en-US" altLang="en-US" dirty="0"/>
              <a:t> </a:t>
            </a:r>
            <a:r>
              <a:rPr lang="en-US" altLang="en-US" dirty="0" err="1"/>
              <a:t>thiết</a:t>
            </a:r>
            <a:r>
              <a:rPr lang="en-US" altLang="en-US" dirty="0"/>
              <a:t> </a:t>
            </a:r>
            <a:r>
              <a:rPr lang="en-US" altLang="en-US" dirty="0" err="1"/>
              <a:t>kế</a:t>
            </a:r>
            <a:r>
              <a:rPr lang="en-US" altLang="en-US" dirty="0"/>
              <a:t> </a:t>
            </a:r>
            <a:r>
              <a:rPr lang="en-US" altLang="en-US" dirty="0" err="1"/>
              <a:t>theo</a:t>
            </a:r>
            <a:r>
              <a:rPr lang="en-US" altLang="en-US" dirty="0"/>
              <a:t> </a:t>
            </a:r>
            <a:r>
              <a:rPr lang="en-US" altLang="en-US" dirty="0" err="1"/>
              <a:t>hướng</a:t>
            </a:r>
            <a:r>
              <a:rPr lang="en-US" altLang="en-US" dirty="0"/>
              <a:t> </a:t>
            </a:r>
            <a:r>
              <a:rPr lang="en-US" altLang="en-US" dirty="0" err="1" smtClean="0"/>
              <a:t>mở</a:t>
            </a:r>
            <a:r>
              <a:rPr lang="en-US" altLang="en-US"/>
              <a:t> </a:t>
            </a:r>
            <a:r>
              <a:rPr lang="en-US" altLang="en-US" smtClean="0">
                <a:sym typeface="Wingdings" panose="05000000000000000000" pitchFamily="2" charset="2"/>
              </a:rPr>
              <a:t></a:t>
            </a:r>
            <a:r>
              <a:rPr lang="en-US" altLang="en-US" smtClean="0"/>
              <a:t> </a:t>
            </a:r>
            <a:r>
              <a:rPr lang="en-US" altLang="en-US" dirty="0" err="1"/>
              <a:t>giúp</a:t>
            </a:r>
            <a:r>
              <a:rPr lang="en-US" altLang="en-US" dirty="0"/>
              <a:t> GV </a:t>
            </a:r>
            <a:r>
              <a:rPr lang="en-US" altLang="en-US" dirty="0" err="1"/>
              <a:t>gắn</a:t>
            </a:r>
            <a:r>
              <a:rPr lang="en-US" altLang="en-US" dirty="0"/>
              <a:t> </a:t>
            </a:r>
            <a:r>
              <a:rPr lang="en-US" altLang="en-US" dirty="0" err="1"/>
              <a:t>với</a:t>
            </a:r>
            <a:r>
              <a:rPr lang="en-US" altLang="en-US" dirty="0"/>
              <a:t> </a:t>
            </a:r>
            <a:r>
              <a:rPr lang="en-US" altLang="en-US" dirty="0" err="1"/>
              <a:t>thực</a:t>
            </a:r>
            <a:r>
              <a:rPr lang="en-US" altLang="en-US" dirty="0"/>
              <a:t> </a:t>
            </a:r>
            <a:r>
              <a:rPr lang="en-US" altLang="en-US" dirty="0" err="1"/>
              <a:t>tế</a:t>
            </a:r>
            <a:r>
              <a:rPr lang="en-US" altLang="en-US" dirty="0"/>
              <a:t> </a:t>
            </a:r>
            <a:r>
              <a:rPr lang="en-US" altLang="en-US" dirty="0" err="1"/>
              <a:t>địa</a:t>
            </a:r>
            <a:r>
              <a:rPr lang="en-US" altLang="en-US" dirty="0"/>
              <a:t> </a:t>
            </a:r>
            <a:r>
              <a:rPr lang="en-US" altLang="en-US" dirty="0" err="1"/>
              <a:t>phương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DH </a:t>
            </a:r>
            <a:r>
              <a:rPr lang="en-US" altLang="en-US" dirty="0" err="1"/>
              <a:t>phù</a:t>
            </a:r>
            <a:r>
              <a:rPr lang="en-US" altLang="en-US" dirty="0"/>
              <a:t> </a:t>
            </a:r>
            <a:r>
              <a:rPr lang="en-US" altLang="en-US" dirty="0" err="1"/>
              <a:t>hợp</a:t>
            </a:r>
            <a:r>
              <a:rPr lang="en-US" altLang="en-US" dirty="0"/>
              <a:t> </a:t>
            </a:r>
            <a:r>
              <a:rPr lang="en-US" altLang="en-US" dirty="0" err="1"/>
              <a:t>đối</a:t>
            </a:r>
            <a:r>
              <a:rPr lang="en-US" altLang="en-US" dirty="0"/>
              <a:t> </a:t>
            </a:r>
            <a:r>
              <a:rPr lang="en-US" altLang="en-US" dirty="0" err="1"/>
              <a:t>tượng</a:t>
            </a:r>
            <a:r>
              <a:rPr lang="en-US" altLang="en-US" dirty="0"/>
              <a:t> HS.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004807" y="270545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29" y="145060"/>
            <a:ext cx="2618634" cy="18218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859" y="3123019"/>
            <a:ext cx="2180467" cy="3056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749" y="2902411"/>
            <a:ext cx="2031443" cy="29267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59" y="1389479"/>
            <a:ext cx="2364933" cy="15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5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24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Hộp Văn bản 3"/>
          <p:cNvSpPr txBox="1">
            <a:spLocks noChangeArrowheads="1"/>
          </p:cNvSpPr>
          <p:nvPr/>
        </p:nvSpPr>
        <p:spPr bwMode="auto">
          <a:xfrm>
            <a:off x="4872038" y="1981200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065681" y="512763"/>
            <a:ext cx="10561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rgbClr val="0070C0"/>
                </a:solidFill>
              </a:rPr>
              <a:t>5. Thể hiện được yêu cầu đổi mới đánh giá</a:t>
            </a:r>
          </a:p>
        </p:txBody>
      </p:sp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1152910" y="1318661"/>
            <a:ext cx="105877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alibri" panose="020F0502020204030204" pitchFamily="34" charset="0"/>
              </a:rPr>
              <a:t>Hoạt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động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</a:rPr>
              <a:t>đánh</a:t>
            </a:r>
            <a:r>
              <a:rPr lang="en-US" altLang="en-US" i="1" dirty="0">
                <a:latin typeface="Calibri" panose="020F050202020403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</a:rPr>
              <a:t>giá</a:t>
            </a:r>
            <a:r>
              <a:rPr lang="en-US" altLang="en-US" i="1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được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thể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hiện</a:t>
            </a:r>
            <a:r>
              <a:rPr lang="en-US" altLang="en-US" dirty="0">
                <a:latin typeface="Calibri" panose="020F0502020204030204" pitchFamily="34" charset="0"/>
              </a:rPr>
              <a:t> trong </a:t>
            </a:r>
            <a:r>
              <a:rPr lang="en-US" altLang="en-US" dirty="0" err="1">
                <a:latin typeface="Calibri" panose="020F0502020204030204" pitchFamily="34" charset="0"/>
              </a:rPr>
              <a:t>toàn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bộ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tiến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trình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của</a:t>
            </a:r>
            <a:r>
              <a:rPr lang="en-US" altLang="en-US" dirty="0">
                <a:latin typeface="Calibri" panose="020F0502020204030204" pitchFamily="34" charset="0"/>
              </a:rPr>
              <a:t> bài </a:t>
            </a:r>
            <a:r>
              <a:rPr lang="en-US" altLang="en-US" dirty="0" err="1">
                <a:latin typeface="Calibri" panose="020F0502020204030204" pitchFamily="34" charset="0"/>
              </a:rPr>
              <a:t>học</a:t>
            </a:r>
            <a:r>
              <a:rPr lang="en-US" altLang="en-US" dirty="0">
                <a:latin typeface="Calibri" panose="020F0502020204030204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263924" y="1922241"/>
            <a:ext cx="2170497" cy="6705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Gắn</a:t>
            </a:r>
            <a:r>
              <a:rPr lang="en-US" sz="2800" b="1" dirty="0"/>
              <a:t> </a:t>
            </a:r>
            <a:r>
              <a:rPr lang="en-US" sz="2800" b="1" dirty="0" err="1"/>
              <a:t>kết</a:t>
            </a:r>
            <a:endParaRPr lang="en-US" sz="28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6305633" y="2684844"/>
            <a:ext cx="2128788" cy="165554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Khám</a:t>
            </a:r>
            <a:r>
              <a:rPr lang="en-US" sz="2800" b="1" dirty="0"/>
              <a:t> </a:t>
            </a:r>
            <a:r>
              <a:rPr lang="en-US" sz="2800" b="1" dirty="0" err="1"/>
              <a:t>phá</a:t>
            </a:r>
            <a:r>
              <a:rPr lang="en-US" sz="2800" b="1" dirty="0"/>
              <a:t> </a:t>
            </a:r>
            <a:r>
              <a:rPr lang="en-US" sz="2800" b="1" dirty="0" err="1"/>
              <a:t>kiến</a:t>
            </a:r>
            <a:r>
              <a:rPr lang="en-US" sz="2800" b="1" dirty="0"/>
              <a:t> </a:t>
            </a:r>
            <a:r>
              <a:rPr lang="en-US" sz="2800" b="1" dirty="0" err="1"/>
              <a:t>thức</a:t>
            </a:r>
            <a:r>
              <a:rPr lang="en-US" sz="2800" b="1" dirty="0"/>
              <a:t>,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kĩ</a:t>
            </a:r>
            <a:r>
              <a:rPr lang="en-US" sz="2800" b="1" dirty="0"/>
              <a:t> </a:t>
            </a:r>
            <a:r>
              <a:rPr lang="en-US" sz="2800" b="1" dirty="0" err="1"/>
              <a:t>năng</a:t>
            </a:r>
            <a:endParaRPr lang="en-US" sz="28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6284778" y="4432434"/>
            <a:ext cx="2170497" cy="139566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Luyện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vận</a:t>
            </a:r>
            <a:r>
              <a:rPr lang="en-US" sz="2800" b="1" dirty="0"/>
              <a:t> </a:t>
            </a:r>
            <a:r>
              <a:rPr lang="en-US" sz="2800" b="1" dirty="0" err="1"/>
              <a:t>dụng</a:t>
            </a:r>
            <a:endParaRPr lang="en-US" sz="2800" b="1" dirty="0"/>
          </a:p>
        </p:txBody>
      </p:sp>
      <p:sp>
        <p:nvSpPr>
          <p:cNvPr id="4" name="Up-Down Arrow 3"/>
          <p:cNvSpPr/>
          <p:nvPr/>
        </p:nvSpPr>
        <p:spPr>
          <a:xfrm>
            <a:off x="4714257" y="1904298"/>
            <a:ext cx="1501541" cy="4000802"/>
          </a:xfrm>
          <a:prstGeom prst="upDownArrow">
            <a:avLst>
              <a:gd name="adj1" fmla="val 5895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ĐÁNH GIÁ</a:t>
            </a:r>
          </a:p>
        </p:txBody>
      </p:sp>
    </p:spTree>
    <p:extLst>
      <p:ext uri="{BB962C8B-B14F-4D97-AF65-F5344CB8AC3E}">
        <p14:creationId xmlns:p14="http://schemas.microsoft.com/office/powerpoint/2010/main" val="291024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Hộp Văn bản 3"/>
          <p:cNvSpPr txBox="1">
            <a:spLocks noChangeArrowheads="1"/>
          </p:cNvSpPr>
          <p:nvPr/>
        </p:nvSpPr>
        <p:spPr bwMode="auto">
          <a:xfrm>
            <a:off x="4872038" y="1981200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065681" y="512763"/>
            <a:ext cx="10561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5. </a:t>
            </a:r>
            <a:r>
              <a:rPr lang="en-US" altLang="en-US" sz="3600" b="1" dirty="0" err="1">
                <a:solidFill>
                  <a:srgbClr val="0070C0"/>
                </a:solidFill>
              </a:rPr>
              <a:t>Thể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hiện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yêu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cầu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đổi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mới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đánh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giá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983817" y="4308448"/>
            <a:ext cx="977722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alibri" panose="020F0502020204030204" pitchFamily="34" charset="0"/>
              </a:rPr>
              <a:t>Đặc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biệt</a:t>
            </a:r>
            <a:r>
              <a:rPr lang="en-US" altLang="en-US" dirty="0">
                <a:latin typeface="Calibri" panose="020F0502020204030204" pitchFamily="34" charset="0"/>
              </a:rPr>
              <a:t>, bài </a:t>
            </a:r>
            <a:r>
              <a:rPr lang="en-US" altLang="en-US" dirty="0" err="1">
                <a:latin typeface="Calibri" panose="020F0502020204030204" pitchFamily="34" charset="0"/>
              </a:rPr>
              <a:t>Ôn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tập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và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đánh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giá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giúp</a:t>
            </a:r>
            <a:r>
              <a:rPr lang="en-US" altLang="en-US" dirty="0">
                <a:latin typeface="Calibri" panose="020F0502020204030204" pitchFamily="34" charset="0"/>
              </a:rPr>
              <a:t> GV </a:t>
            </a:r>
            <a:r>
              <a:rPr lang="en-US" altLang="en-US" dirty="0" err="1">
                <a:latin typeface="Calibri" panose="020F0502020204030204" pitchFamily="34" charset="0"/>
              </a:rPr>
              <a:t>đánh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giá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được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năng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lực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tư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duy</a:t>
            </a:r>
            <a:r>
              <a:rPr lang="en-US" altLang="en-US" dirty="0">
                <a:latin typeface="Calibri" panose="020F0502020204030204" pitchFamily="34" charset="0"/>
              </a:rPr>
              <a:t> logic </a:t>
            </a:r>
            <a:r>
              <a:rPr lang="en-US" altLang="en-US" dirty="0" err="1">
                <a:latin typeface="Calibri" panose="020F0502020204030204" pitchFamily="34" charset="0"/>
              </a:rPr>
              <a:t>của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học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sinh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thông</a:t>
            </a:r>
            <a:r>
              <a:rPr lang="en-US" altLang="en-US" dirty="0">
                <a:latin typeface="Calibri" panose="020F0502020204030204" pitchFamily="34" charset="0"/>
              </a:rPr>
              <a:t> qua </a:t>
            </a:r>
            <a:r>
              <a:rPr lang="en-US" altLang="en-US" dirty="0" err="1">
                <a:latin typeface="Calibri" panose="020F0502020204030204" pitchFamily="34" charset="0"/>
              </a:rPr>
              <a:t>sơ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đồ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hệ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thống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kiến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thức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và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đánh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giá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năng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lực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giải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quyết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vấn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đề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thông</a:t>
            </a:r>
            <a:r>
              <a:rPr lang="en-US" altLang="en-US" dirty="0">
                <a:latin typeface="Calibri" panose="020F0502020204030204" pitchFamily="34" charset="0"/>
              </a:rPr>
              <a:t> qua </a:t>
            </a:r>
            <a:r>
              <a:rPr lang="en-US" altLang="en-US" dirty="0" err="1">
                <a:latin typeface="Calibri" panose="020F0502020204030204" pitchFamily="34" charset="0"/>
              </a:rPr>
              <a:t>xử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lí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tình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huống</a:t>
            </a:r>
            <a:r>
              <a:rPr lang="en-US" altLang="en-US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161401" y="1220419"/>
            <a:ext cx="989573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err="1">
                <a:latin typeface="Calibri" panose="020F0502020204030204" pitchFamily="34" charset="0"/>
              </a:rPr>
              <a:t>Các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hoạt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động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học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tập</a:t>
            </a:r>
            <a:r>
              <a:rPr lang="en-US" altLang="en-US" sz="2800" dirty="0">
                <a:latin typeface="Calibri" panose="020F0502020204030204" pitchFamily="34" charset="0"/>
              </a:rPr>
              <a:t> trong SGK TN&amp;XH 2 </a:t>
            </a:r>
            <a:r>
              <a:rPr lang="en-US" altLang="en-US" sz="2800" dirty="0" err="1">
                <a:latin typeface="Calibri" panose="020F0502020204030204" pitchFamily="34" charset="0"/>
              </a:rPr>
              <a:t>tạo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cơ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hội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cho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học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sinh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tự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đánh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giá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và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đánh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giá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lẫn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nhau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32034" y="39161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32034" y="57163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35" y="2212181"/>
            <a:ext cx="2776982" cy="1860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5" y="1943312"/>
            <a:ext cx="3078430" cy="206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51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Hộp Văn bản 3"/>
          <p:cNvSpPr txBox="1">
            <a:spLocks noChangeArrowheads="1"/>
          </p:cNvSpPr>
          <p:nvPr/>
        </p:nvSpPr>
        <p:spPr bwMode="auto">
          <a:xfrm>
            <a:off x="4872038" y="1981200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34202" y="512763"/>
            <a:ext cx="11093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6. </a:t>
            </a:r>
            <a:r>
              <a:rPr lang="en-US" altLang="en-US" sz="3600" b="1" dirty="0" err="1">
                <a:solidFill>
                  <a:srgbClr val="0070C0"/>
                </a:solidFill>
              </a:rPr>
              <a:t>Đáp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ứng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mục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tiêu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chương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trình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môn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học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1152910" y="1318661"/>
            <a:ext cx="105877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</a:t>
            </a:r>
            <a:endParaRPr lang="en-US" altLang="en-US" sz="3200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1965" y="1219018"/>
            <a:ext cx="9634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phẩm</a:t>
            </a:r>
            <a:r>
              <a:rPr lang="en-US" sz="3200" b="1" dirty="0"/>
              <a:t> </a:t>
            </a:r>
            <a:r>
              <a:rPr lang="en-US" sz="3200" b="1" dirty="0" err="1"/>
              <a:t>chất</a:t>
            </a:r>
            <a:r>
              <a:rPr lang="en-US" sz="3200" b="1" dirty="0"/>
              <a:t> </a:t>
            </a:r>
            <a:r>
              <a:rPr lang="en-US" sz="3200" b="1" dirty="0" err="1"/>
              <a:t>chủ</a:t>
            </a:r>
            <a:r>
              <a:rPr lang="en-US" sz="3200" b="1" dirty="0"/>
              <a:t> </a:t>
            </a:r>
            <a:r>
              <a:rPr lang="en-US" sz="3200" b="1" dirty="0" err="1"/>
              <a:t>yếu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HS</a:t>
            </a:r>
            <a:endParaRPr lang="en-US" sz="3200" dirty="0"/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05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1" y="1909406"/>
            <a:ext cx="2545387" cy="224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883" y="4248616"/>
            <a:ext cx="3023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i="1" dirty="0" err="1"/>
              <a:t>Tình</a:t>
            </a:r>
            <a:r>
              <a:rPr lang="en-US" sz="2400" i="1" dirty="0"/>
              <a:t> </a:t>
            </a:r>
            <a:r>
              <a:rPr lang="en-US" sz="2400" i="1" dirty="0" err="1"/>
              <a:t>yêu</a:t>
            </a:r>
            <a:r>
              <a:rPr lang="en-US" sz="2400" i="1" dirty="0"/>
              <a:t> con </a:t>
            </a:r>
            <a:r>
              <a:rPr lang="en-US" sz="2400" i="1" dirty="0" err="1"/>
              <a:t>người</a:t>
            </a:r>
            <a:r>
              <a:rPr lang="en-US" sz="2400" i="1" dirty="0"/>
              <a:t>, </a:t>
            </a:r>
            <a:r>
              <a:rPr lang="en-US" sz="2400" i="1" dirty="0" err="1"/>
              <a:t>thiên</a:t>
            </a:r>
            <a:r>
              <a:rPr lang="en-US" sz="2400" i="1" dirty="0"/>
              <a:t> </a:t>
            </a:r>
            <a:r>
              <a:rPr lang="en-US" sz="2400" i="1" dirty="0" err="1"/>
              <a:t>nhiên</a:t>
            </a:r>
            <a:endParaRPr lang="en-US" sz="2400" i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i="1" dirty="0" err="1"/>
              <a:t>Đức</a:t>
            </a:r>
            <a:r>
              <a:rPr lang="en-US" sz="2400" i="1" dirty="0"/>
              <a:t> </a:t>
            </a:r>
            <a:r>
              <a:rPr lang="en-US" sz="2400" i="1" dirty="0" err="1"/>
              <a:t>tính</a:t>
            </a:r>
            <a:r>
              <a:rPr lang="en-US" sz="2400" i="1" dirty="0"/>
              <a:t> </a:t>
            </a:r>
            <a:r>
              <a:rPr lang="en-US" sz="2400" i="1" dirty="0" err="1"/>
              <a:t>chăm</a:t>
            </a:r>
            <a:r>
              <a:rPr lang="en-US" sz="2400" i="1" dirty="0"/>
              <a:t> </a:t>
            </a:r>
            <a:r>
              <a:rPr lang="en-US" sz="2400" i="1" dirty="0" err="1"/>
              <a:t>chỉ</a:t>
            </a:r>
            <a:r>
              <a:rPr lang="en-US" sz="2400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3288" y="4728694"/>
            <a:ext cx="2640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i="1" dirty="0"/>
              <a:t>Ý </a:t>
            </a:r>
            <a:r>
              <a:rPr lang="en-US" sz="2400" i="1" dirty="0" err="1"/>
              <a:t>thức</a:t>
            </a:r>
            <a:r>
              <a:rPr lang="en-US" sz="2400" i="1" dirty="0"/>
              <a:t> </a:t>
            </a:r>
            <a:r>
              <a:rPr lang="en-US" sz="2400" i="1" dirty="0" err="1"/>
              <a:t>bảo</a:t>
            </a:r>
            <a:r>
              <a:rPr lang="en-US" sz="2400" i="1" dirty="0"/>
              <a:t> </a:t>
            </a:r>
            <a:r>
              <a:rPr lang="en-US" sz="2400" i="1" dirty="0" err="1"/>
              <a:t>vệ</a:t>
            </a:r>
            <a:r>
              <a:rPr lang="en-US" sz="2400" i="1" dirty="0"/>
              <a:t> </a:t>
            </a:r>
            <a:r>
              <a:rPr lang="en-US" sz="2400" i="1" dirty="0" err="1"/>
              <a:t>sức</a:t>
            </a:r>
            <a:r>
              <a:rPr lang="en-US" sz="2400" i="1" dirty="0"/>
              <a:t> </a:t>
            </a:r>
            <a:r>
              <a:rPr lang="en-US" sz="2400" i="1" dirty="0" err="1"/>
              <a:t>khoẻ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87" y="2084746"/>
            <a:ext cx="2506202" cy="24039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0813" y="5029196"/>
            <a:ext cx="2750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i="1" dirty="0"/>
              <a:t> Ý </a:t>
            </a:r>
            <a:r>
              <a:rPr lang="en-US" sz="2400" i="1" dirty="0" err="1"/>
              <a:t>thức</a:t>
            </a:r>
            <a:r>
              <a:rPr lang="en-US" sz="2400" i="1" dirty="0"/>
              <a:t> </a:t>
            </a:r>
            <a:r>
              <a:rPr lang="en-US" sz="2400" i="1" dirty="0" err="1"/>
              <a:t>giữ</a:t>
            </a:r>
            <a:r>
              <a:rPr lang="en-US" sz="2400" i="1" dirty="0"/>
              <a:t> </a:t>
            </a:r>
            <a:r>
              <a:rPr lang="en-US" sz="2400" i="1" dirty="0" err="1"/>
              <a:t>gìn</a:t>
            </a:r>
            <a:r>
              <a:rPr lang="en-US" sz="2400" i="1" dirty="0"/>
              <a:t>, </a:t>
            </a:r>
            <a:r>
              <a:rPr lang="en-US" sz="2400" i="1" dirty="0" err="1"/>
              <a:t>bảo</a:t>
            </a:r>
            <a:r>
              <a:rPr lang="en-US" sz="2400" i="1" dirty="0"/>
              <a:t> </a:t>
            </a:r>
            <a:r>
              <a:rPr lang="en-US" sz="2400" i="1" dirty="0" err="1"/>
              <a:t>vệ</a:t>
            </a:r>
            <a:r>
              <a:rPr lang="en-US" sz="2400" i="1" dirty="0"/>
              <a:t> </a:t>
            </a:r>
            <a:r>
              <a:rPr lang="en-US" sz="2400" i="1" dirty="0" err="1"/>
              <a:t>tài</a:t>
            </a:r>
            <a:r>
              <a:rPr lang="en-US" sz="2400" i="1" dirty="0"/>
              <a:t> </a:t>
            </a:r>
            <a:r>
              <a:rPr lang="en-US" sz="2400" i="1" dirty="0" err="1"/>
              <a:t>sản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52" y="1791595"/>
            <a:ext cx="1598020" cy="16083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01" y="3276913"/>
            <a:ext cx="1798395" cy="17522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96888" y="4983029"/>
            <a:ext cx="2776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i="1" dirty="0" err="1"/>
              <a:t>Tinh</a:t>
            </a:r>
            <a:r>
              <a:rPr lang="en-US" sz="2400" i="1" dirty="0"/>
              <a:t> </a:t>
            </a:r>
            <a:r>
              <a:rPr lang="en-US" sz="2400" i="1" dirty="0" err="1"/>
              <a:t>thần</a:t>
            </a:r>
            <a:r>
              <a:rPr lang="en-US" sz="2400" i="1" dirty="0"/>
              <a:t> </a:t>
            </a:r>
            <a:r>
              <a:rPr lang="en-US" sz="2400" i="1" dirty="0" err="1"/>
              <a:t>trách</a:t>
            </a:r>
            <a:r>
              <a:rPr lang="en-US" sz="2400" i="1" dirty="0"/>
              <a:t> </a:t>
            </a:r>
            <a:r>
              <a:rPr lang="en-US" sz="2400" i="1" dirty="0" err="1"/>
              <a:t>nhiệm</a:t>
            </a:r>
            <a:r>
              <a:rPr lang="en-US" sz="2400" i="1" dirty="0"/>
              <a:t> </a:t>
            </a:r>
            <a:r>
              <a:rPr lang="en-US" sz="2400" i="1" dirty="0" err="1"/>
              <a:t>với</a:t>
            </a:r>
            <a:r>
              <a:rPr lang="en-US" sz="2400" i="1" dirty="0"/>
              <a:t> </a:t>
            </a:r>
            <a:r>
              <a:rPr lang="en-US" sz="2400" i="1" dirty="0" err="1"/>
              <a:t>môi</a:t>
            </a:r>
            <a:r>
              <a:rPr lang="en-US" sz="2400" i="1" dirty="0"/>
              <a:t> </a:t>
            </a:r>
            <a:r>
              <a:rPr lang="en-US" sz="2400" i="1" dirty="0" err="1"/>
              <a:t>trường</a:t>
            </a:r>
            <a:r>
              <a:rPr lang="en-US" sz="2400" i="1" dirty="0"/>
              <a:t> </a:t>
            </a:r>
            <a:r>
              <a:rPr lang="en-US" sz="2400" i="1" dirty="0" err="1"/>
              <a:t>sống</a:t>
            </a:r>
            <a:endParaRPr lang="en-US" sz="2400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01" y="1837596"/>
            <a:ext cx="2057765" cy="1459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256" y="3259198"/>
            <a:ext cx="1992253" cy="16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12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Hộp Văn bản 3"/>
          <p:cNvSpPr txBox="1">
            <a:spLocks noChangeArrowheads="1"/>
          </p:cNvSpPr>
          <p:nvPr/>
        </p:nvSpPr>
        <p:spPr bwMode="auto">
          <a:xfrm>
            <a:off x="4872038" y="1981200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34202" y="512763"/>
            <a:ext cx="11093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6. </a:t>
            </a:r>
            <a:r>
              <a:rPr lang="en-US" altLang="en-US" sz="3600" b="1" dirty="0" err="1">
                <a:solidFill>
                  <a:srgbClr val="0070C0"/>
                </a:solidFill>
              </a:rPr>
              <a:t>Đáp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ứng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mục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tiêu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chương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trình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môn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học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1152910" y="1318661"/>
            <a:ext cx="105877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</a:t>
            </a:r>
            <a:endParaRPr lang="en-US" altLang="en-US" sz="3200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9609" y="1134369"/>
            <a:ext cx="827291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lvl="0">
              <a:spcBef>
                <a:spcPct val="0"/>
              </a:spcBef>
            </a:pP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/>
              <a:t>lực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HS</a:t>
            </a:r>
            <a:endParaRPr lang="en-US" sz="3200" dirty="0"/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64" y="2526904"/>
            <a:ext cx="1737999" cy="146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2631" y="4680556"/>
            <a:ext cx="2794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i="1" dirty="0"/>
              <a:t> </a:t>
            </a:r>
            <a:r>
              <a:rPr lang="en-US" sz="2400" i="1" dirty="0" err="1"/>
              <a:t>Tự</a:t>
            </a:r>
            <a:r>
              <a:rPr lang="en-US" sz="2400" i="1" dirty="0"/>
              <a:t> </a:t>
            </a:r>
            <a:r>
              <a:rPr lang="en-US" sz="2400" i="1" dirty="0" err="1"/>
              <a:t>học</a:t>
            </a:r>
            <a:r>
              <a:rPr lang="en-US" sz="2400" i="1" dirty="0"/>
              <a:t> </a:t>
            </a:r>
            <a:r>
              <a:rPr lang="en-US" sz="2400" i="1" dirty="0" err="1"/>
              <a:t>và</a:t>
            </a:r>
            <a:r>
              <a:rPr lang="en-US" sz="2400" i="1" dirty="0"/>
              <a:t> </a:t>
            </a:r>
            <a:r>
              <a:rPr lang="en-US" sz="2400" i="1" dirty="0" err="1"/>
              <a:t>tự</a:t>
            </a:r>
            <a:r>
              <a:rPr lang="en-US" sz="2400" i="1" dirty="0"/>
              <a:t> </a:t>
            </a:r>
            <a:r>
              <a:rPr lang="en-US" sz="2400" i="1" dirty="0" err="1"/>
              <a:t>chủ</a:t>
            </a:r>
            <a:endParaRPr lang="en-US" sz="2400" dirty="0"/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52" y="3798536"/>
            <a:ext cx="1810194" cy="126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06499" y="5193630"/>
            <a:ext cx="349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i="1" dirty="0"/>
              <a:t> </a:t>
            </a:r>
            <a:r>
              <a:rPr lang="en-US" sz="2400" i="1" dirty="0" err="1"/>
              <a:t>Giao</a:t>
            </a:r>
            <a:r>
              <a:rPr lang="en-US" sz="2400" i="1" dirty="0"/>
              <a:t> </a:t>
            </a:r>
            <a:r>
              <a:rPr lang="en-US" sz="2400" i="1" dirty="0" err="1"/>
              <a:t>tiếp</a:t>
            </a:r>
            <a:r>
              <a:rPr lang="en-US" sz="2400" i="1" dirty="0"/>
              <a:t> </a:t>
            </a:r>
            <a:r>
              <a:rPr lang="en-US" sz="2400" i="1" dirty="0" err="1"/>
              <a:t>và</a:t>
            </a:r>
            <a:r>
              <a:rPr lang="en-US" sz="2400" i="1" dirty="0"/>
              <a:t> </a:t>
            </a:r>
            <a:r>
              <a:rPr lang="en-US" sz="2400" i="1" dirty="0" err="1"/>
              <a:t>hợp</a:t>
            </a:r>
            <a:r>
              <a:rPr lang="en-US" sz="2400" i="1" dirty="0"/>
              <a:t> </a:t>
            </a:r>
            <a:r>
              <a:rPr lang="en-US" sz="2400" i="1" dirty="0" err="1"/>
              <a:t>tác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827283" y="4208193"/>
            <a:ext cx="2913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i="1" dirty="0"/>
              <a:t> </a:t>
            </a:r>
            <a:r>
              <a:rPr lang="en-US" sz="2400" i="1" dirty="0" err="1"/>
              <a:t>Giải</a:t>
            </a:r>
            <a:r>
              <a:rPr lang="en-US" sz="2400" i="1" dirty="0"/>
              <a:t> </a:t>
            </a:r>
            <a:r>
              <a:rPr lang="en-US" sz="2400" i="1" dirty="0" err="1"/>
              <a:t>quyết</a:t>
            </a:r>
            <a:r>
              <a:rPr lang="en-US" sz="2400" i="1" dirty="0"/>
              <a:t> </a:t>
            </a:r>
            <a:r>
              <a:rPr lang="en-US" sz="2400" i="1" dirty="0" err="1"/>
              <a:t>vấn</a:t>
            </a:r>
            <a:r>
              <a:rPr lang="en-US" sz="2400" i="1" dirty="0"/>
              <a:t> </a:t>
            </a:r>
            <a:r>
              <a:rPr lang="en-US" sz="2400" i="1" dirty="0" err="1"/>
              <a:t>đề</a:t>
            </a:r>
            <a:r>
              <a:rPr lang="en-US" sz="2400" i="1" dirty="0"/>
              <a:t> </a:t>
            </a:r>
            <a:r>
              <a:rPr lang="en-US" sz="2400" i="1" dirty="0" err="1"/>
              <a:t>và</a:t>
            </a:r>
            <a:r>
              <a:rPr lang="en-US" sz="2400" i="1" dirty="0"/>
              <a:t> </a:t>
            </a:r>
            <a:r>
              <a:rPr lang="en-US" sz="2400" i="1" dirty="0" err="1"/>
              <a:t>sáng</a:t>
            </a:r>
            <a:r>
              <a:rPr lang="en-US" sz="2400" i="1" dirty="0"/>
              <a:t> </a:t>
            </a:r>
            <a:r>
              <a:rPr lang="en-US" sz="2400" i="1" dirty="0" err="1"/>
              <a:t>tạo</a:t>
            </a:r>
            <a:endParaRPr lang="en-US" sz="2400" dirty="0"/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25" y="2416769"/>
            <a:ext cx="1712626" cy="126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551" y="2035743"/>
            <a:ext cx="1757908" cy="201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248" y="4048804"/>
            <a:ext cx="1576916" cy="108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59" y="2497447"/>
            <a:ext cx="1557602" cy="2116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7" y="2484001"/>
            <a:ext cx="1580903" cy="224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5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34202" y="512763"/>
            <a:ext cx="11093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6. </a:t>
            </a:r>
            <a:r>
              <a:rPr lang="en-US" altLang="en-US" sz="3600" b="1" dirty="0" err="1">
                <a:solidFill>
                  <a:srgbClr val="0070C0"/>
                </a:solidFill>
              </a:rPr>
              <a:t>Đáp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ứng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mục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tiêu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chương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trình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môn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học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1152910" y="1318661"/>
            <a:ext cx="105877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 </a:t>
            </a:r>
            <a:endParaRPr lang="en-US" altLang="en-US" sz="32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791" y="1221391"/>
            <a:ext cx="1038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năng</a:t>
            </a:r>
            <a:r>
              <a:rPr lang="en-US" sz="3600" b="1" dirty="0"/>
              <a:t> </a:t>
            </a:r>
            <a:r>
              <a:rPr lang="en-US" sz="3600" b="1" dirty="0" err="1"/>
              <a:t>lực</a:t>
            </a:r>
            <a:r>
              <a:rPr lang="en-US" sz="3600" b="1" dirty="0"/>
              <a:t> </a:t>
            </a:r>
            <a:r>
              <a:rPr lang="en-US" sz="3600" b="1" dirty="0" err="1"/>
              <a:t>khoa</a:t>
            </a:r>
            <a:r>
              <a:rPr lang="en-US" sz="3600" b="1" dirty="0"/>
              <a:t> </a:t>
            </a:r>
            <a:r>
              <a:rPr lang="en-US" sz="3600" b="1" dirty="0" err="1"/>
              <a:t>học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7740" y="2155786"/>
            <a:ext cx="3432021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hiểu</a:t>
            </a:r>
            <a:r>
              <a:rPr lang="en-US" sz="2800" b="1" dirty="0"/>
              <a:t> </a:t>
            </a:r>
            <a:r>
              <a:rPr lang="en-US" sz="2800" b="1" dirty="0" err="1"/>
              <a:t>môi</a:t>
            </a:r>
            <a:r>
              <a:rPr lang="en-US" sz="2800" b="1" dirty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 TN&amp;XH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821" y="2212181"/>
            <a:ext cx="1940917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Nhận</a:t>
            </a:r>
            <a:r>
              <a:rPr lang="en-US" sz="2800" b="1" dirty="0"/>
              <a:t> </a:t>
            </a:r>
            <a:r>
              <a:rPr lang="en-US" sz="2800" b="1" dirty="0" err="1"/>
              <a:t>thức</a:t>
            </a:r>
            <a:r>
              <a:rPr lang="en-US" sz="2800" b="1" dirty="0"/>
              <a:t> </a:t>
            </a:r>
            <a:r>
              <a:rPr lang="en-US" sz="2800" b="1" dirty="0" err="1"/>
              <a:t>khoa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079886" y="2082607"/>
            <a:ext cx="3348100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Vận</a:t>
            </a:r>
            <a:r>
              <a:rPr lang="en-US" sz="2800" b="1" dirty="0"/>
              <a:t> </a:t>
            </a:r>
            <a:r>
              <a:rPr lang="en-US" sz="2800" b="1" dirty="0" err="1"/>
              <a:t>dụng</a:t>
            </a:r>
            <a:r>
              <a:rPr lang="en-US" sz="2800" b="1" dirty="0"/>
              <a:t> </a:t>
            </a:r>
            <a:r>
              <a:rPr lang="en-US" sz="2800" b="1" dirty="0" err="1"/>
              <a:t>kiến</a:t>
            </a:r>
            <a:r>
              <a:rPr lang="en-US" sz="2800" b="1" dirty="0"/>
              <a:t> </a:t>
            </a:r>
            <a:r>
              <a:rPr lang="en-US" sz="2800" b="1" dirty="0" err="1"/>
              <a:t>thức</a:t>
            </a:r>
            <a:r>
              <a:rPr lang="en-US" sz="2800" b="1" dirty="0"/>
              <a:t>, </a:t>
            </a:r>
            <a:r>
              <a:rPr lang="en-US" sz="2800" b="1" dirty="0" err="1"/>
              <a:t>kĩ</a:t>
            </a:r>
            <a:r>
              <a:rPr lang="en-US" sz="2800" b="1" dirty="0"/>
              <a:t> </a:t>
            </a:r>
            <a:r>
              <a:rPr lang="en-US" sz="2800" b="1" dirty="0" err="1"/>
              <a:t>năng</a:t>
            </a:r>
            <a:r>
              <a:rPr lang="en-US" sz="2800" b="1" dirty="0"/>
              <a:t> </a:t>
            </a:r>
            <a:r>
              <a:rPr lang="en-US" sz="2800" b="1" dirty="0" err="1"/>
              <a:t>đã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6313" y="3573044"/>
            <a:ext cx="1917421" cy="13849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 Qua </a:t>
            </a:r>
            <a:r>
              <a:rPr lang="en-US" sz="2800" dirty="0" err="1"/>
              <a:t>các</a:t>
            </a:r>
            <a:r>
              <a:rPr lang="en-US" sz="2800" dirty="0"/>
              <a:t> bài </a:t>
            </a:r>
            <a:r>
              <a:rPr lang="en-US" sz="2800" dirty="0" err="1"/>
              <a:t>học</a:t>
            </a:r>
            <a:r>
              <a:rPr lang="en-US" sz="2800" dirty="0"/>
              <a:t> ở 6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24" y="3314171"/>
            <a:ext cx="1979261" cy="9597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59" y="3251559"/>
            <a:ext cx="2009454" cy="1022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813" y="4527151"/>
            <a:ext cx="1548518" cy="14570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96" y="3166288"/>
            <a:ext cx="2126324" cy="30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924" y="3369894"/>
            <a:ext cx="2241955" cy="203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54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35</a:t>
            </a:fld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209800" y="1965502"/>
            <a:ext cx="800096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224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rgbClr val="841EB2"/>
                </a:solidFill>
                <a:latin typeface="Arial" panose="020B0604020202020204" pitchFamily="34" charset="0"/>
                <a:ea typeface="Aachen" panose="02020500000000000000" pitchFamily="18" charset="-93"/>
                <a:cs typeface="Arial" panose="020B0604020202020204" pitchFamily="34" charset="0"/>
              </a:rPr>
              <a:t>      PHẦN 2. </a:t>
            </a:r>
          </a:p>
          <a:p>
            <a:pPr algn="ctr" defTabSz="14224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rgbClr val="841EB2"/>
                </a:solidFill>
                <a:latin typeface="Arial" panose="020B0604020202020204" pitchFamily="34" charset="0"/>
                <a:ea typeface="Aachen" panose="02020500000000000000" pitchFamily="18" charset="-93"/>
                <a:cs typeface="Arial" panose="020B0604020202020204" pitchFamily="34" charset="0"/>
              </a:rPr>
              <a:t>GIỚI THIỆU SGV </a:t>
            </a:r>
          </a:p>
          <a:p>
            <a:pPr algn="ctr" defTabSz="14224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rgbClr val="841EB2"/>
                </a:solidFill>
                <a:latin typeface="Arial" panose="020B0604020202020204" pitchFamily="34" charset="0"/>
                <a:ea typeface="Aachen" panose="02020500000000000000" pitchFamily="18" charset="-93"/>
                <a:cs typeface="Arial" panose="020B0604020202020204" pitchFamily="34" charset="0"/>
              </a:rPr>
              <a:t>TỰ NHIÊN VÀ XÃ HỘI LỚP 2</a:t>
            </a:r>
            <a:endParaRPr lang="en-US" sz="4000" b="1" dirty="0">
              <a:solidFill>
                <a:srgbClr val="841EB2"/>
              </a:solidFill>
              <a:latin typeface="Arial" panose="020B0604020202020204" pitchFamily="34" charset="0"/>
              <a:ea typeface="Aachen" panose="02020500000000000000" pitchFamily="18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8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97288" y="234950"/>
            <a:ext cx="4972050" cy="1447800"/>
          </a:xfrm>
          <a:prstGeom prst="rect">
            <a:avLst/>
          </a:prstGeom>
          <a:solidFill>
            <a:srgbClr val="00B0F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/>
              <a:t>CẤU TRÚC SGV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7850" y="2184400"/>
            <a:ext cx="4973638" cy="461963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/>
              <a:t>Phần</a:t>
            </a:r>
            <a:r>
              <a:rPr lang="en-US" sz="2400" b="1" dirty="0"/>
              <a:t> 1. </a:t>
            </a:r>
            <a:r>
              <a:rPr lang="en-US" sz="2400" b="1" dirty="0" err="1"/>
              <a:t>Những</a:t>
            </a:r>
            <a:r>
              <a:rPr lang="en-US" sz="2400" b="1" dirty="0"/>
              <a:t> </a:t>
            </a:r>
            <a:r>
              <a:rPr lang="en-US" sz="2400" b="1" dirty="0" err="1"/>
              <a:t>vấn</a:t>
            </a:r>
            <a:r>
              <a:rPr lang="en-US" sz="2400" b="1" dirty="0"/>
              <a:t> </a:t>
            </a:r>
            <a:r>
              <a:rPr lang="en-US" sz="2400" b="1" dirty="0" err="1"/>
              <a:t>đề</a:t>
            </a:r>
            <a:r>
              <a:rPr lang="en-US" sz="2400" b="1" dirty="0"/>
              <a:t> </a:t>
            </a:r>
            <a:r>
              <a:rPr lang="en-US" sz="2400" b="1" dirty="0" err="1"/>
              <a:t>chung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38838" y="2154238"/>
            <a:ext cx="4973637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/>
              <a:t>Phần</a:t>
            </a:r>
            <a:r>
              <a:rPr lang="en-US" sz="2400" b="1" dirty="0"/>
              <a:t> 2. </a:t>
            </a:r>
            <a:r>
              <a:rPr lang="en-US" sz="2400" b="1" dirty="0" err="1"/>
              <a:t>Hướng</a:t>
            </a:r>
            <a:r>
              <a:rPr lang="en-US" sz="2400" b="1" dirty="0"/>
              <a:t> </a:t>
            </a:r>
            <a:r>
              <a:rPr lang="en-US" sz="2400" b="1" dirty="0" err="1"/>
              <a:t>dẫn</a:t>
            </a:r>
            <a:r>
              <a:rPr lang="en-US" sz="2400" b="1" dirty="0"/>
              <a:t> </a:t>
            </a:r>
            <a:r>
              <a:rPr lang="en-US" sz="2400" b="1" dirty="0" err="1"/>
              <a:t>dạy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7850" y="3248025"/>
            <a:ext cx="4973638" cy="193992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*</a:t>
            </a:r>
            <a:r>
              <a:rPr lang="en-US" sz="2400" b="1" dirty="0" err="1"/>
              <a:t>Giới</a:t>
            </a:r>
            <a:r>
              <a:rPr lang="en-US" sz="2400" b="1" dirty="0"/>
              <a:t> </a:t>
            </a:r>
            <a:r>
              <a:rPr lang="en-US" sz="2400" b="1" dirty="0" err="1"/>
              <a:t>thiệu</a:t>
            </a:r>
            <a:r>
              <a:rPr lang="en-US" sz="2400" b="1" dirty="0"/>
              <a:t> CT </a:t>
            </a:r>
            <a:r>
              <a:rPr lang="en-US" sz="2400" b="1" dirty="0" err="1"/>
              <a:t>môn</a:t>
            </a:r>
            <a:r>
              <a:rPr lang="en-US" sz="2400" b="1" dirty="0"/>
              <a:t> TN&amp;XH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*</a:t>
            </a:r>
            <a:r>
              <a:rPr lang="en-US" sz="2400" b="1" dirty="0" err="1"/>
              <a:t>Giới</a:t>
            </a:r>
            <a:r>
              <a:rPr lang="en-US" sz="2400" b="1" dirty="0"/>
              <a:t> </a:t>
            </a:r>
            <a:r>
              <a:rPr lang="en-US" sz="2400" b="1" dirty="0" err="1"/>
              <a:t>thiệu</a:t>
            </a:r>
            <a:r>
              <a:rPr lang="en-US" sz="2400" b="1" dirty="0"/>
              <a:t> SGK TN&amp;XH </a:t>
            </a:r>
            <a:r>
              <a:rPr lang="en-US" sz="2400" b="1" dirty="0" err="1"/>
              <a:t>lớp</a:t>
            </a:r>
            <a:r>
              <a:rPr lang="en-US" sz="2400" b="1" dirty="0"/>
              <a:t> </a:t>
            </a:r>
            <a:r>
              <a:rPr lang="en-US" sz="2400" b="1" dirty="0" smtClean="0"/>
              <a:t>2</a:t>
            </a:r>
            <a:endParaRPr lang="en-US" sz="24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*</a:t>
            </a:r>
            <a:r>
              <a:rPr lang="en-US" sz="2400" b="1" dirty="0" err="1"/>
              <a:t>Giới</a:t>
            </a:r>
            <a:r>
              <a:rPr lang="en-US" sz="2400" b="1" dirty="0"/>
              <a:t> </a:t>
            </a:r>
            <a:r>
              <a:rPr lang="en-US" sz="2400" b="1" dirty="0" err="1"/>
              <a:t>thiệu</a:t>
            </a:r>
            <a:r>
              <a:rPr lang="en-US" sz="2400" b="1" dirty="0"/>
              <a:t> SGV TN&amp;XH </a:t>
            </a:r>
            <a:r>
              <a:rPr lang="en-US" sz="2400" b="1" dirty="0" err="1"/>
              <a:t>lớp</a:t>
            </a:r>
            <a:r>
              <a:rPr lang="en-US" sz="2400" b="1" dirty="0"/>
              <a:t> </a:t>
            </a:r>
            <a:r>
              <a:rPr lang="en-US" sz="2400" b="1" dirty="0" smtClean="0"/>
              <a:t>2</a:t>
            </a:r>
            <a:endParaRPr lang="en-US" sz="24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*</a:t>
            </a:r>
            <a:r>
              <a:rPr lang="en-US" sz="2400" b="1" dirty="0" err="1"/>
              <a:t>Giới</a:t>
            </a:r>
            <a:r>
              <a:rPr lang="en-US" sz="2400" b="1" dirty="0"/>
              <a:t> </a:t>
            </a:r>
            <a:r>
              <a:rPr lang="en-US" sz="2400" b="1" dirty="0" err="1"/>
              <a:t>thiệu</a:t>
            </a:r>
            <a:r>
              <a:rPr lang="en-US" sz="2400" b="1" dirty="0"/>
              <a:t> </a:t>
            </a:r>
            <a:r>
              <a:rPr lang="en-US" sz="2400" b="1" dirty="0" err="1"/>
              <a:t>vở</a:t>
            </a:r>
            <a:r>
              <a:rPr lang="en-US" sz="2400" b="1" dirty="0"/>
              <a:t> bài </a:t>
            </a:r>
            <a:r>
              <a:rPr lang="en-US" sz="2400" b="1" dirty="0" err="1"/>
              <a:t>tập</a:t>
            </a:r>
            <a:r>
              <a:rPr lang="en-US" sz="2400" b="1" dirty="0"/>
              <a:t> TN&amp;XH </a:t>
            </a:r>
            <a:r>
              <a:rPr lang="en-US" sz="2400" b="1" dirty="0" err="1"/>
              <a:t>lớp</a:t>
            </a:r>
            <a:r>
              <a:rPr lang="en-US" sz="2400" b="1" dirty="0"/>
              <a:t> </a:t>
            </a:r>
            <a:r>
              <a:rPr lang="en-US" sz="2400" b="1" dirty="0" smtClean="0"/>
              <a:t>2</a:t>
            </a:r>
            <a:endParaRPr lang="en-US" sz="24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91225" y="3214688"/>
            <a:ext cx="4972050" cy="19383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/>
              <a:t>Hướng</a:t>
            </a:r>
            <a:r>
              <a:rPr lang="en-US" sz="2400" b="1" dirty="0"/>
              <a:t> </a:t>
            </a:r>
            <a:r>
              <a:rPr lang="en-US" sz="2400" b="1" dirty="0" err="1"/>
              <a:t>dẫn</a:t>
            </a:r>
            <a:r>
              <a:rPr lang="en-US" sz="2400" b="1" dirty="0"/>
              <a:t> </a:t>
            </a:r>
            <a:r>
              <a:rPr lang="en-US" sz="2400" b="1" dirty="0" err="1"/>
              <a:t>dạy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từng</a:t>
            </a:r>
            <a:r>
              <a:rPr lang="en-US" sz="2400" b="1" dirty="0"/>
              <a:t> </a:t>
            </a:r>
            <a:r>
              <a:rPr lang="en-US" sz="2400" b="1" dirty="0" err="1"/>
              <a:t>chủ</a:t>
            </a:r>
            <a:r>
              <a:rPr lang="en-US" sz="2400" b="1" dirty="0"/>
              <a:t> </a:t>
            </a:r>
            <a:r>
              <a:rPr lang="en-US" sz="2400" b="1" dirty="0" err="1"/>
              <a:t>đề</a:t>
            </a:r>
            <a:r>
              <a:rPr lang="en-US" sz="2400" b="1" dirty="0"/>
              <a:t>, </a:t>
            </a:r>
            <a:r>
              <a:rPr lang="en-US" sz="2400" b="1" dirty="0" err="1"/>
              <a:t>từng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endParaRPr lang="en-US" sz="2400" b="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913188" y="1617663"/>
            <a:ext cx="2217737" cy="5667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42038" y="1631950"/>
            <a:ext cx="2012950" cy="547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1" idx="0"/>
          </p:cNvCxnSpPr>
          <p:nvPr/>
        </p:nvCxnSpPr>
        <p:spPr>
          <a:xfrm>
            <a:off x="3063875" y="2646363"/>
            <a:ext cx="0" cy="6016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2" idx="0"/>
          </p:cNvCxnSpPr>
          <p:nvPr/>
        </p:nvCxnSpPr>
        <p:spPr>
          <a:xfrm>
            <a:off x="8477250" y="2630488"/>
            <a:ext cx="0" cy="584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16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9D190C5-051E-4E97-B817-65FE7914DB23}" type="slidenum">
              <a:rPr lang="vi-V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36</a:t>
            </a:fld>
            <a:endParaRPr lang="vi-VN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7177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itle 1"/>
          <p:cNvSpPr txBox="1">
            <a:spLocks/>
          </p:cNvSpPr>
          <p:nvPr/>
        </p:nvSpPr>
        <p:spPr bwMode="auto">
          <a:xfrm>
            <a:off x="6061075" y="2160588"/>
            <a:ext cx="475456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5963" y="2657475"/>
            <a:ext cx="77120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	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  </a:t>
            </a:r>
            <a:endParaRPr lang="en-US" dirty="0">
              <a:latin typeface="+mj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0813" y="331788"/>
            <a:ext cx="5592762" cy="10779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/>
              <a:t>Cấu</a:t>
            </a:r>
            <a:r>
              <a:rPr lang="en-US" sz="3200" b="1" dirty="0"/>
              <a:t> </a:t>
            </a:r>
            <a:r>
              <a:rPr lang="en-US" sz="3200" b="1" dirty="0" err="1"/>
              <a:t>trúc</a:t>
            </a:r>
            <a:r>
              <a:rPr lang="en-US" sz="3200" b="1" dirty="0"/>
              <a:t>,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bày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chủ</a:t>
            </a:r>
            <a:r>
              <a:rPr lang="en-US" sz="3200" b="1" dirty="0"/>
              <a:t> </a:t>
            </a:r>
            <a:r>
              <a:rPr lang="en-US" sz="3200" b="1" dirty="0" err="1"/>
              <a:t>đề</a:t>
            </a:r>
            <a:r>
              <a:rPr lang="en-US" sz="3200" b="1" dirty="0"/>
              <a:t> </a:t>
            </a:r>
          </a:p>
        </p:txBody>
      </p:sp>
      <p:pic>
        <p:nvPicPr>
          <p:cNvPr id="5018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1466850"/>
            <a:ext cx="30099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91325" y="1954213"/>
            <a:ext cx="4960938" cy="2740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atin typeface="+mn-lt"/>
                <a:cs typeface="+mn-cs"/>
              </a:rPr>
              <a:t>Yêu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cầu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cần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đạt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của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chủ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đề</a:t>
            </a:r>
            <a:r>
              <a:rPr lang="en-US" sz="3200" dirty="0">
                <a:latin typeface="+mn-lt"/>
                <a:cs typeface="+mn-cs"/>
              </a:rPr>
              <a:t>  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800" i="1" dirty="0" err="1">
                <a:latin typeface="+mn-lt"/>
                <a:cs typeface="+mn-cs"/>
              </a:rPr>
              <a:t>Nhận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thức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khoa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học</a:t>
            </a:r>
            <a:endParaRPr lang="en-US" sz="2800" i="1" dirty="0">
              <a:latin typeface="+mn-lt"/>
              <a:cs typeface="+mn-cs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800" i="1" dirty="0" err="1">
                <a:latin typeface="+mn-lt"/>
                <a:cs typeface="+mn-cs"/>
              </a:rPr>
              <a:t>Tìm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hiểu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tự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nhiên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và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xã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hội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xung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quanh</a:t>
            </a:r>
            <a:endParaRPr lang="en-US" sz="2800" i="1" dirty="0">
              <a:latin typeface="+mn-lt"/>
              <a:cs typeface="+mn-cs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800" i="1" dirty="0" err="1">
                <a:latin typeface="+mn-lt"/>
                <a:cs typeface="+mn-cs"/>
              </a:rPr>
              <a:t>Vận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dụng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kiến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thức</a:t>
            </a:r>
            <a:r>
              <a:rPr lang="en-US" sz="2800" i="1" dirty="0">
                <a:latin typeface="+mn-lt"/>
                <a:cs typeface="+mn-cs"/>
              </a:rPr>
              <a:t>, </a:t>
            </a:r>
            <a:r>
              <a:rPr lang="en-US" sz="2800" i="1" dirty="0" err="1">
                <a:latin typeface="+mn-lt"/>
                <a:cs typeface="+mn-cs"/>
              </a:rPr>
              <a:t>kĩ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năng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đã</a:t>
            </a:r>
            <a:r>
              <a:rPr lang="en-US" sz="2800" i="1" dirty="0">
                <a:latin typeface="+mn-lt"/>
                <a:cs typeface="+mn-cs"/>
              </a:rPr>
              <a:t> </a:t>
            </a:r>
            <a:r>
              <a:rPr lang="en-US" sz="2800" i="1" dirty="0" err="1">
                <a:latin typeface="+mn-lt"/>
                <a:cs typeface="+mn-cs"/>
              </a:rPr>
              <a:t>học</a:t>
            </a:r>
            <a:endParaRPr lang="en-US" sz="2800" i="1" dirty="0">
              <a:latin typeface="+mn-lt"/>
              <a:cs typeface="+mn-cs"/>
            </a:endParaRPr>
          </a:p>
        </p:txBody>
      </p:sp>
      <p:sp>
        <p:nvSpPr>
          <p:cNvPr id="50185" name="TextBox 11"/>
          <p:cNvSpPr txBox="1">
            <a:spLocks noChangeArrowheads="1"/>
          </p:cNvSpPr>
          <p:nvPr/>
        </p:nvSpPr>
        <p:spPr bwMode="auto">
          <a:xfrm>
            <a:off x="6756400" y="4983163"/>
            <a:ext cx="5456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Calibri" panose="020F0502020204030204" pitchFamily="34" charset="0"/>
              </a:rPr>
              <a:t>Phương pháp dạy học chủ yếu</a:t>
            </a:r>
            <a:endParaRPr lang="en-US" altLang="en-US" sz="3200">
              <a:latin typeface="Calibri" panose="020F0502020204030204" pitchFamily="34" charset="0"/>
            </a:endParaRPr>
          </a:p>
        </p:txBody>
      </p:sp>
      <p:sp>
        <p:nvSpPr>
          <p:cNvPr id="501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18AF5D4-DFEA-4BC5-8B4B-F0F8F82ABE9C}" type="slidenum">
              <a:rPr lang="vi-V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37</a:t>
            </a:fld>
            <a:endParaRPr lang="vi-VN" altLang="en-US" sz="1200" smtClean="0">
              <a:solidFill>
                <a:srgbClr val="89898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75" y="2474913"/>
            <a:ext cx="2743200" cy="38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472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itle 1"/>
          <p:cNvSpPr txBox="1">
            <a:spLocks/>
          </p:cNvSpPr>
          <p:nvPr/>
        </p:nvSpPr>
        <p:spPr bwMode="auto">
          <a:xfrm>
            <a:off x="6061075" y="2160588"/>
            <a:ext cx="475456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5963" y="2657475"/>
            <a:ext cx="77120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	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  </a:t>
            </a:r>
            <a:endParaRPr lang="en-US" dirty="0">
              <a:latin typeface="+mj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530" y="1622425"/>
            <a:ext cx="3017837" cy="10763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/>
              <a:t>Cấu</a:t>
            </a:r>
            <a:r>
              <a:rPr lang="en-US" sz="3200" b="1" dirty="0"/>
              <a:t> </a:t>
            </a:r>
            <a:r>
              <a:rPr lang="en-US" sz="3200" b="1" dirty="0" err="1"/>
              <a:t>trúc</a:t>
            </a:r>
            <a:r>
              <a:rPr lang="en-US" sz="3200" b="1" dirty="0"/>
              <a:t>,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bày</a:t>
            </a:r>
            <a:r>
              <a:rPr lang="en-US" sz="3200" b="1" dirty="0"/>
              <a:t> KHBH</a:t>
            </a: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3508409" y="153988"/>
            <a:ext cx="8720488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Tên</a:t>
            </a:r>
            <a:r>
              <a:rPr lang="en-US" altLang="en-US" sz="2000" b="1" dirty="0">
                <a:latin typeface="Calibri" panose="020F0502020204030204" pitchFamily="34" charset="0"/>
              </a:rPr>
              <a:t> bài </a:t>
            </a:r>
            <a:r>
              <a:rPr lang="en-US" altLang="en-US" sz="2000" b="1" dirty="0" err="1">
                <a:latin typeface="Calibri" panose="020F0502020204030204" pitchFamily="34" charset="0"/>
              </a:rPr>
              <a:t>học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(</a:t>
            </a:r>
            <a:r>
              <a:rPr lang="en-US" altLang="en-US" sz="2000" dirty="0" err="1">
                <a:latin typeface="Calibri" panose="020F0502020204030204" pitchFamily="34" charset="0"/>
              </a:rPr>
              <a:t>Thời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lượng</a:t>
            </a:r>
            <a:r>
              <a:rPr lang="en-US" altLang="en-US" sz="20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I. </a:t>
            </a:r>
            <a:r>
              <a:rPr lang="en-US" altLang="en-US" sz="2000" b="1" dirty="0" err="1">
                <a:latin typeface="Calibri" panose="020F0502020204030204" pitchFamily="34" charset="0"/>
              </a:rPr>
              <a:t>Mục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tiêu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II. </a:t>
            </a:r>
            <a:r>
              <a:rPr lang="en-US" altLang="en-US" sz="2000" b="1" dirty="0" err="1">
                <a:latin typeface="Calibri" panose="020F0502020204030204" pitchFamily="34" charset="0"/>
              </a:rPr>
              <a:t>Đồ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dùng</a:t>
            </a:r>
            <a:r>
              <a:rPr lang="en-US" altLang="en-US" sz="2000" b="1" dirty="0">
                <a:latin typeface="Calibri" panose="020F0502020204030204" pitchFamily="34" charset="0"/>
              </a:rPr>
              <a:t>, </a:t>
            </a:r>
            <a:r>
              <a:rPr lang="en-US" altLang="en-US" sz="2000" b="1" dirty="0" err="1">
                <a:latin typeface="Calibri" panose="020F0502020204030204" pitchFamily="34" charset="0"/>
              </a:rPr>
              <a:t>thiết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bị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dạy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học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III. </a:t>
            </a:r>
            <a:r>
              <a:rPr lang="en-US" altLang="en-US" sz="2000" b="1" dirty="0" err="1">
                <a:latin typeface="Calibri" panose="020F0502020204030204" pitchFamily="34" charset="0"/>
              </a:rPr>
              <a:t>Các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hoạt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động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dạy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học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        </a:t>
            </a:r>
            <a:r>
              <a:rPr lang="en-US" altLang="en-US" sz="2000" b="1" dirty="0" err="1">
                <a:latin typeface="Calibri" panose="020F0502020204030204" pitchFamily="34" charset="0"/>
              </a:rPr>
              <a:t>Mở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đầu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latin typeface="Calibri" panose="020F0502020204030204" pitchFamily="34" charset="0"/>
              </a:rPr>
              <a:t>(</a:t>
            </a:r>
            <a:r>
              <a:rPr lang="en-US" altLang="en-US" sz="2000" dirty="0" err="1">
                <a:latin typeface="Calibri" panose="020F0502020204030204" pitchFamily="34" charset="0"/>
              </a:rPr>
              <a:t>tương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ứng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với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hoạt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động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gắn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kết</a:t>
            </a:r>
            <a:r>
              <a:rPr lang="en-US" altLang="en-US" sz="2000" dirty="0">
                <a:latin typeface="Calibri" panose="020F0502020204030204" pitchFamily="34" charset="0"/>
              </a:rPr>
              <a:t> trong SGK)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alibri" panose="020F0502020204030204" pitchFamily="34" charset="0"/>
              </a:rPr>
              <a:t>Tên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đơn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vị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kiến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thức</a:t>
            </a:r>
            <a:r>
              <a:rPr lang="en-US" altLang="en-US" sz="2000" b="1" dirty="0">
                <a:latin typeface="Calibri" panose="020F0502020204030204" pitchFamily="34" charset="0"/>
              </a:rPr>
              <a:t> 1</a:t>
            </a:r>
            <a:r>
              <a:rPr lang="en-US" altLang="en-US" sz="2000" dirty="0">
                <a:latin typeface="Calibri" panose="020F0502020204030204" pitchFamily="34" charset="0"/>
              </a:rPr>
              <a:t> (</a:t>
            </a:r>
            <a:r>
              <a:rPr lang="en-US" altLang="en-US" sz="2000" dirty="0" err="1">
                <a:latin typeface="Calibri" panose="020F0502020204030204" pitchFamily="34" charset="0"/>
              </a:rPr>
              <a:t>theo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đề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mục</a:t>
            </a:r>
            <a:r>
              <a:rPr lang="en-US" altLang="en-US" sz="2000" dirty="0">
                <a:latin typeface="Calibri" panose="020F0502020204030204" pitchFamily="34" charset="0"/>
              </a:rPr>
              <a:t> trong SGK)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Calibri" panose="020F0502020204030204" pitchFamily="34" charset="0"/>
              </a:rPr>
              <a:t>Hoạt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động</a:t>
            </a:r>
            <a:r>
              <a:rPr lang="en-US" altLang="en-US" sz="2000" dirty="0">
                <a:latin typeface="Calibri" panose="020F0502020204030204" pitchFamily="34" charset="0"/>
              </a:rPr>
              <a:t> 1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Calibri" panose="020F0502020204030204" pitchFamily="34" charset="0"/>
              </a:rPr>
              <a:t>Hoạt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động</a:t>
            </a:r>
            <a:r>
              <a:rPr lang="en-US" altLang="en-US" sz="2000" dirty="0">
                <a:latin typeface="Calibri" panose="020F0502020204030204" pitchFamily="34" charset="0"/>
              </a:rPr>
              <a:t> 2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….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alibri" panose="020F0502020204030204" pitchFamily="34" charset="0"/>
              </a:rPr>
              <a:t>Tên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đơn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vị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kiến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thức</a:t>
            </a:r>
            <a:r>
              <a:rPr lang="en-US" altLang="en-US" sz="2000" b="1" dirty="0">
                <a:latin typeface="Calibri" panose="020F0502020204030204" pitchFamily="34" charset="0"/>
              </a:rPr>
              <a:t> 2</a:t>
            </a:r>
            <a:r>
              <a:rPr lang="en-US" altLang="en-US" sz="2000" dirty="0">
                <a:latin typeface="Calibri" panose="020F0502020204030204" pitchFamily="34" charset="0"/>
              </a:rPr>
              <a:t> (</a:t>
            </a:r>
            <a:r>
              <a:rPr lang="en-US" altLang="en-US" sz="2000" dirty="0" err="1">
                <a:latin typeface="Calibri" panose="020F0502020204030204" pitchFamily="34" charset="0"/>
              </a:rPr>
              <a:t>theo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đề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mục</a:t>
            </a:r>
            <a:r>
              <a:rPr lang="en-US" altLang="en-US" sz="2000" dirty="0">
                <a:latin typeface="Calibri" panose="020F0502020204030204" pitchFamily="34" charset="0"/>
              </a:rPr>
              <a:t> trong SGK)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Calibri" panose="020F0502020204030204" pitchFamily="34" charset="0"/>
              </a:rPr>
              <a:t>Hoạt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động</a:t>
            </a:r>
            <a:r>
              <a:rPr lang="en-US" altLang="en-US" sz="2000" dirty="0">
                <a:latin typeface="Calibri" panose="020F0502020204030204" pitchFamily="34" charset="0"/>
              </a:rPr>
              <a:t> 1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Calibri" panose="020F0502020204030204" pitchFamily="34" charset="0"/>
              </a:rPr>
              <a:t>Hoạt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động</a:t>
            </a:r>
            <a:r>
              <a:rPr lang="en-US" altLang="en-US" sz="2000" dirty="0">
                <a:latin typeface="Calibri" panose="020F0502020204030204" pitchFamily="34" charset="0"/>
              </a:rPr>
              <a:t> 2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….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IV. </a:t>
            </a:r>
            <a:r>
              <a:rPr lang="en-US" altLang="en-US" sz="2000" b="1" dirty="0" err="1">
                <a:latin typeface="Calibri" panose="020F0502020204030204" pitchFamily="34" charset="0"/>
              </a:rPr>
              <a:t>Đánh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giá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dirty="0" smtClean="0">
                <a:latin typeface="Calibri" panose="020F0502020204030204" pitchFamily="34" charset="0"/>
              </a:rPr>
              <a:t>(</a:t>
            </a:r>
            <a:r>
              <a:rPr lang="en-US" sz="2000" dirty="0" err="1">
                <a:latin typeface="Calibri" panose="020F0502020204030204" pitchFamily="34" charset="0"/>
              </a:rPr>
              <a:t>đưa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ra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gợi</a:t>
            </a:r>
            <a:r>
              <a:rPr lang="en-US" sz="2000" dirty="0">
                <a:latin typeface="Calibri" panose="020F0502020204030204" pitchFamily="34" charset="0"/>
              </a:rPr>
              <a:t> ý </a:t>
            </a:r>
            <a:r>
              <a:rPr lang="en-US" sz="2000" dirty="0" err="1">
                <a:latin typeface="Calibri" panose="020F0502020204030204" pitchFamily="34" charset="0"/>
              </a:rPr>
              <a:t>nội</a:t>
            </a:r>
            <a:r>
              <a:rPr lang="en-US" sz="2000" dirty="0">
                <a:latin typeface="Calibri" panose="020F0502020204030204" pitchFamily="34" charset="0"/>
              </a:rPr>
              <a:t> dung, </a:t>
            </a:r>
            <a:r>
              <a:rPr lang="en-US" sz="2000" dirty="0" err="1">
                <a:latin typeface="Calibri" panose="020F0502020204030204" pitchFamily="34" charset="0"/>
              </a:rPr>
              <a:t>công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cụ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đánh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giá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cụ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thể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tuỳ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theo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từng</a:t>
            </a:r>
            <a:r>
              <a:rPr lang="en-US" sz="2000" dirty="0">
                <a:latin typeface="Calibri" panose="020F0502020204030204" pitchFamily="34" charset="0"/>
              </a:rPr>
              <a:t> bài</a:t>
            </a:r>
            <a:r>
              <a:rPr lang="en-US" sz="2000" dirty="0" smtClean="0"/>
              <a:t>)</a:t>
            </a:r>
            <a:endParaRPr lang="en-US" altLang="en-US" sz="2000" b="1" i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 dirty="0" err="1">
                <a:latin typeface="Calibri" panose="020F0502020204030204" pitchFamily="34" charset="0"/>
              </a:rPr>
              <a:t>Gợi</a:t>
            </a:r>
            <a:r>
              <a:rPr lang="en-US" altLang="en-US" sz="2000" b="1" i="1" dirty="0">
                <a:latin typeface="Calibri" panose="020F0502020204030204" pitchFamily="34" charset="0"/>
              </a:rPr>
              <a:t> ý </a:t>
            </a:r>
            <a:r>
              <a:rPr lang="en-US" altLang="en-US" sz="2000" b="1" i="1" dirty="0" err="1">
                <a:latin typeface="Calibri" panose="020F0502020204030204" pitchFamily="34" charset="0"/>
              </a:rPr>
              <a:t>phân</a:t>
            </a:r>
            <a:r>
              <a:rPr lang="en-US" altLang="en-US" sz="2000" b="1" i="1" dirty="0">
                <a:latin typeface="Calibri" panose="020F0502020204030204" pitchFamily="34" charset="0"/>
              </a:rPr>
              <a:t> </a:t>
            </a:r>
            <a:r>
              <a:rPr lang="en-US" altLang="en-US" sz="2000" b="1" i="1" dirty="0" err="1">
                <a:latin typeface="Calibri" panose="020F0502020204030204" pitchFamily="34" charset="0"/>
              </a:rPr>
              <a:t>bổ</a:t>
            </a:r>
            <a:r>
              <a:rPr lang="en-US" altLang="en-US" sz="2000" b="1" i="1" dirty="0">
                <a:latin typeface="Calibri" panose="020F0502020204030204" pitchFamily="34" charset="0"/>
              </a:rPr>
              <a:t> </a:t>
            </a:r>
            <a:r>
              <a:rPr lang="en-US" altLang="en-US" sz="2000" b="1" i="1" dirty="0" err="1">
                <a:latin typeface="Calibri" panose="020F0502020204030204" pitchFamily="34" charset="0"/>
              </a:rPr>
              <a:t>thời</a:t>
            </a:r>
            <a:r>
              <a:rPr lang="en-US" altLang="en-US" sz="2000" b="1" i="1" dirty="0">
                <a:latin typeface="Calibri" panose="020F0502020204030204" pitchFamily="34" charset="0"/>
              </a:rPr>
              <a:t> </a:t>
            </a:r>
            <a:r>
              <a:rPr lang="en-US" altLang="en-US" sz="2000" b="1" i="1" dirty="0" err="1">
                <a:latin typeface="Calibri" panose="020F0502020204030204" pitchFamily="34" charset="0"/>
              </a:rPr>
              <a:t>lượng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Calibri" panose="020F0502020204030204" pitchFamily="34" charset="0"/>
              </a:rPr>
              <a:t>Tiết</a:t>
            </a:r>
            <a:r>
              <a:rPr lang="en-US" altLang="en-US" sz="2000" dirty="0">
                <a:latin typeface="Calibri" panose="020F0502020204030204" pitchFamily="34" charset="0"/>
              </a:rPr>
              <a:t> 1: …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Calibri" panose="020F0502020204030204" pitchFamily="34" charset="0"/>
              </a:rPr>
              <a:t>Tiết</a:t>
            </a:r>
            <a:r>
              <a:rPr lang="en-US" altLang="en-US" sz="2000" dirty="0">
                <a:latin typeface="Calibri" panose="020F0502020204030204" pitchFamily="34" charset="0"/>
              </a:rPr>
              <a:t> 2: …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Calibri" panose="020F0502020204030204" pitchFamily="34" charset="0"/>
              </a:rPr>
              <a:t>Tiết</a:t>
            </a:r>
            <a:r>
              <a:rPr lang="en-US" altLang="en-US" sz="2000" dirty="0">
                <a:latin typeface="Calibri" panose="020F0502020204030204" pitchFamily="34" charset="0"/>
              </a:rPr>
              <a:t> 3: ….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i="1" dirty="0">
              <a:latin typeface="Calibri" panose="020F0502020204030204" pitchFamily="34" charset="0"/>
            </a:endParaRPr>
          </a:p>
        </p:txBody>
      </p:sp>
      <p:sp>
        <p:nvSpPr>
          <p:cNvPr id="5120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4ABAD06-338E-4527-A762-1CE443FE97F7}" type="slidenum">
              <a:rPr lang="vi-V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38</a:t>
            </a:fld>
            <a:endParaRPr lang="vi-VN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7287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itle 1"/>
          <p:cNvSpPr txBox="1">
            <a:spLocks/>
          </p:cNvSpPr>
          <p:nvPr/>
        </p:nvSpPr>
        <p:spPr bwMode="auto">
          <a:xfrm>
            <a:off x="6061075" y="2160588"/>
            <a:ext cx="475456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5963" y="2657475"/>
            <a:ext cx="77120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	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  </a:t>
            </a:r>
            <a:endParaRPr lang="en-US" dirty="0">
              <a:latin typeface="+mj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0838" y="909638"/>
            <a:ext cx="7008812" cy="584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/>
              <a:t>Cấu</a:t>
            </a:r>
            <a:r>
              <a:rPr lang="en-US" sz="3200" b="1" dirty="0"/>
              <a:t> </a:t>
            </a:r>
            <a:r>
              <a:rPr lang="en-US" sz="3200" b="1" dirty="0" err="1"/>
              <a:t>trúc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hoạt</a:t>
            </a:r>
            <a:r>
              <a:rPr lang="en-US" sz="3200" b="1" dirty="0"/>
              <a:t> </a:t>
            </a:r>
            <a:r>
              <a:rPr lang="en-US" sz="3200" b="1" dirty="0" err="1"/>
              <a:t>động</a:t>
            </a:r>
            <a:endParaRPr lang="en-US" sz="32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908300" y="2012950"/>
          <a:ext cx="6991350" cy="3971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9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7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5"/>
                        </a:spcAft>
                      </a:pPr>
                      <a:r>
                        <a:rPr lang="en-US" sz="3200" dirty="0" err="1" smtClean="0"/>
                        <a:t>Tên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hoạt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động</a:t>
                      </a:r>
                      <a:endParaRPr lang="en-US" sz="3200" dirty="0" smtClean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405"/>
                        </a:spcAft>
                      </a:pPr>
                      <a:r>
                        <a:rPr lang="en-US" sz="3200" dirty="0" smtClean="0"/>
                        <a:t>* </a:t>
                      </a:r>
                      <a:r>
                        <a:rPr lang="en-US" sz="3200" dirty="0" err="1" smtClean="0"/>
                        <a:t>Mục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tiêu</a:t>
                      </a:r>
                      <a:endParaRPr lang="en-US" sz="3200" dirty="0" smtClean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405"/>
                        </a:spcAft>
                      </a:pPr>
                      <a:r>
                        <a:rPr lang="en-US" sz="3200" dirty="0" smtClean="0"/>
                        <a:t>* </a:t>
                      </a:r>
                      <a:r>
                        <a:rPr lang="en-US" sz="3200" dirty="0" err="1" smtClean="0"/>
                        <a:t>Cách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tiến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hành</a:t>
                      </a:r>
                      <a:endParaRPr lang="en-US" sz="3200" dirty="0" smtClean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405"/>
                        </a:spcAft>
                      </a:pPr>
                      <a:r>
                        <a:rPr lang="en-US" sz="3200" dirty="0" smtClean="0"/>
                        <a:t>- </a:t>
                      </a:r>
                      <a:r>
                        <a:rPr lang="en-US" sz="3200" dirty="0" err="1" smtClean="0"/>
                        <a:t>Bước</a:t>
                      </a:r>
                      <a:r>
                        <a:rPr lang="en-US" sz="3200" dirty="0" smtClean="0"/>
                        <a:t> 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405"/>
                        </a:spcAft>
                      </a:pPr>
                      <a:r>
                        <a:rPr lang="en-US" sz="3200" dirty="0" smtClean="0"/>
                        <a:t>- </a:t>
                      </a:r>
                      <a:r>
                        <a:rPr lang="en-US" sz="3200" dirty="0" err="1" smtClean="0"/>
                        <a:t>Bước</a:t>
                      </a:r>
                      <a:r>
                        <a:rPr lang="en-US" sz="3200" dirty="0" smtClean="0"/>
                        <a:t> 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405"/>
                        </a:spcAft>
                      </a:pPr>
                      <a:r>
                        <a:rPr lang="en-US" sz="3200" dirty="0" smtClean="0"/>
                        <a:t>….</a:t>
                      </a:r>
                      <a:endParaRPr lang="en-US" sz="3200" dirty="0">
                        <a:latin typeface="Cambria" panose="02040503050406030204" pitchFamily="18" charset="0"/>
                        <a:ea typeface="MS ??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23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FADDD1D-EE03-442D-810E-1E78BE16E18C}" type="slidenum">
              <a:rPr lang="vi-V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39</a:t>
            </a:fld>
            <a:endParaRPr lang="vi-VN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82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1993" y="4793380"/>
            <a:ext cx="2815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Khổ</a:t>
            </a:r>
            <a:r>
              <a:rPr lang="en-US" sz="2400" dirty="0"/>
              <a:t>: 19 x 26,5 cm</a:t>
            </a:r>
          </a:p>
          <a:p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: 128 </a:t>
            </a:r>
            <a:r>
              <a:rPr lang="en-US" sz="2400" dirty="0" err="1"/>
              <a:t>trang</a:t>
            </a:r>
            <a:endParaRPr lang="en-US" sz="2400" dirty="0"/>
          </a:p>
          <a:p>
            <a:r>
              <a:rPr lang="en-US" sz="2400" dirty="0" err="1"/>
              <a:t>Ruột</a:t>
            </a:r>
            <a:r>
              <a:rPr lang="en-US" sz="2400" dirty="0"/>
              <a:t> in 4 </a:t>
            </a:r>
            <a:r>
              <a:rPr lang="en-US" sz="2400" dirty="0" err="1"/>
              <a:t>màu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285295" y="1847170"/>
            <a:ext cx="48318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latin typeface="Calibri" panose="020F0502020204030204" pitchFamily="34" charset="0"/>
              </a:rPr>
              <a:t>Sách</a:t>
            </a:r>
            <a:r>
              <a:rPr lang="en-US" altLang="en-US" sz="3200" b="1" i="1" dirty="0">
                <a:latin typeface="Calibri" panose="020F0502020204030204" pitchFamily="34" charset="0"/>
              </a:rPr>
              <a:t> </a:t>
            </a:r>
            <a:r>
              <a:rPr lang="en-US" altLang="en-US" sz="3200" b="1" i="1" dirty="0" err="1">
                <a:latin typeface="Calibri" panose="020F0502020204030204" pitchFamily="34" charset="0"/>
              </a:rPr>
              <a:t>Tự</a:t>
            </a:r>
            <a:r>
              <a:rPr lang="en-US" altLang="en-US" sz="3200" b="1" i="1" dirty="0">
                <a:latin typeface="Calibri" panose="020F0502020204030204" pitchFamily="34" charset="0"/>
              </a:rPr>
              <a:t> </a:t>
            </a:r>
            <a:r>
              <a:rPr lang="en-US" altLang="en-US" sz="3200" b="1" i="1" dirty="0" err="1">
                <a:latin typeface="Calibri" panose="020F0502020204030204" pitchFamily="34" charset="0"/>
              </a:rPr>
              <a:t>nhiên</a:t>
            </a:r>
            <a:r>
              <a:rPr lang="en-US" altLang="en-US" sz="3200" b="1" i="1" dirty="0">
                <a:latin typeface="Calibri" panose="020F0502020204030204" pitchFamily="34" charset="0"/>
              </a:rPr>
              <a:t> </a:t>
            </a:r>
            <a:r>
              <a:rPr lang="en-US" altLang="en-US" sz="3200" b="1" i="1" dirty="0" err="1">
                <a:latin typeface="Calibri" panose="020F0502020204030204" pitchFamily="34" charset="0"/>
              </a:rPr>
              <a:t>và</a:t>
            </a:r>
            <a:r>
              <a:rPr lang="en-US" altLang="en-US" sz="3200" b="1" i="1" dirty="0">
                <a:latin typeface="Calibri" panose="020F0502020204030204" pitchFamily="34" charset="0"/>
              </a:rPr>
              <a:t> </a:t>
            </a:r>
            <a:r>
              <a:rPr lang="en-US" altLang="en-US" sz="3200" b="1" i="1" dirty="0" err="1">
                <a:latin typeface="Calibri" panose="020F0502020204030204" pitchFamily="34" charset="0"/>
              </a:rPr>
              <a:t>Xã</a:t>
            </a:r>
            <a:r>
              <a:rPr lang="en-US" altLang="en-US" sz="3200" b="1" i="1" dirty="0">
                <a:latin typeface="Calibri" panose="020F0502020204030204" pitchFamily="34" charset="0"/>
              </a:rPr>
              <a:t> </a:t>
            </a:r>
            <a:r>
              <a:rPr lang="en-US" altLang="en-US" sz="3200" b="1" i="1" dirty="0" err="1">
                <a:latin typeface="Calibri" panose="020F0502020204030204" pitchFamily="34" charset="0"/>
              </a:rPr>
              <a:t>hội</a:t>
            </a:r>
            <a:r>
              <a:rPr lang="en-US" altLang="en-US" sz="3200" b="1" i="1" dirty="0">
                <a:latin typeface="Calibri" panose="020F0502020204030204" pitchFamily="34" charset="0"/>
              </a:rPr>
              <a:t> 2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thuộc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bộ</a:t>
            </a:r>
            <a:r>
              <a:rPr lang="en-US" altLang="en-US" sz="3200" b="1" dirty="0">
                <a:latin typeface="Calibri" panose="020F0502020204030204" pitchFamily="34" charset="0"/>
              </a:rPr>
              <a:t> SGK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Cánh</a:t>
            </a:r>
            <a:r>
              <a:rPr lang="en-US" altLang="en-US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Diều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b="1" dirty="0">
                <a:latin typeface="Calibri" panose="020F0502020204030204" pitchFamily="34" charset="0"/>
              </a:rPr>
              <a:t>do NXB ĐHSP, NXB ĐHSP TP </a:t>
            </a:r>
            <a:r>
              <a:rPr lang="en-US" altLang="en-US" sz="3200" b="1" dirty="0" err="1">
                <a:latin typeface="Calibri" panose="020F0502020204030204" pitchFamily="34" charset="0"/>
              </a:rPr>
              <a:t>Hồ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Chí</a:t>
            </a:r>
            <a:r>
              <a:rPr lang="en-US" altLang="en-US" sz="3200" b="1" dirty="0">
                <a:latin typeface="Calibri" panose="020F0502020204030204" pitchFamily="34" charset="0"/>
              </a:rPr>
              <a:t> Minh </a:t>
            </a:r>
            <a:r>
              <a:rPr lang="en-US" altLang="en-US" sz="3200" b="1" dirty="0" err="1">
                <a:latin typeface="Calibri" panose="020F0502020204030204" pitchFamily="34" charset="0"/>
              </a:rPr>
              <a:t>phối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hợp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với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</a:rPr>
              <a:t> ty  </a:t>
            </a:r>
            <a:r>
              <a:rPr lang="en-US" altLang="en-US" sz="3200" b="1" dirty="0" err="1">
                <a:latin typeface="Calibri" panose="020F0502020204030204" pitchFamily="34" charset="0"/>
              </a:rPr>
              <a:t>Đầu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tư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Xuất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bản</a:t>
            </a:r>
            <a:r>
              <a:rPr lang="en-US" altLang="en-US" sz="3200" b="1" dirty="0">
                <a:latin typeface="Calibri" panose="020F0502020204030204" pitchFamily="34" charset="0"/>
              </a:rPr>
              <a:t> – </a:t>
            </a:r>
            <a:r>
              <a:rPr lang="en-US" altLang="en-US" sz="3200" b="1" dirty="0" err="1">
                <a:latin typeface="Calibri" panose="020F0502020204030204" pitchFamily="34" charset="0"/>
              </a:rPr>
              <a:t>Thiết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bị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giáo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dục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Việt</a:t>
            </a:r>
            <a:r>
              <a:rPr lang="en-US" altLang="en-US" sz="3200" b="1" dirty="0">
                <a:latin typeface="Calibri" panose="020F0502020204030204" pitchFamily="34" charset="0"/>
              </a:rPr>
              <a:t> Nam (VEPIC) </a:t>
            </a:r>
            <a:r>
              <a:rPr lang="en-US" altLang="en-US" sz="3200" b="1" dirty="0" err="1">
                <a:latin typeface="Calibri" panose="020F0502020204030204" pitchFamily="34" charset="0"/>
              </a:rPr>
              <a:t>thực</a:t>
            </a:r>
            <a:r>
              <a:rPr lang="en-US" altLang="en-US" sz="3200" b="1" dirty="0">
                <a:latin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</a:rPr>
              <a:t>hiện</a:t>
            </a:r>
            <a:r>
              <a:rPr lang="en-US" altLang="en-US" sz="3200" b="1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3343" y="707279"/>
            <a:ext cx="5885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VÀ XÃ HỘI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79" y="876801"/>
            <a:ext cx="2882013" cy="383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56465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40</a:t>
            </a:fld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209800" y="1965502"/>
            <a:ext cx="800096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224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rgbClr val="841EB2"/>
                </a:solidFill>
                <a:latin typeface="Arial" panose="020B0604020202020204" pitchFamily="34" charset="0"/>
                <a:ea typeface="Aachen" panose="02020500000000000000" pitchFamily="18" charset="-93"/>
                <a:cs typeface="Arial" panose="020B0604020202020204" pitchFamily="34" charset="0"/>
              </a:rPr>
              <a:t>      PHẦN 3. </a:t>
            </a:r>
          </a:p>
          <a:p>
            <a:pPr algn="ctr" defTabSz="14224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rgbClr val="841EB2"/>
                </a:solidFill>
                <a:latin typeface="Arial" panose="020B0604020202020204" pitchFamily="34" charset="0"/>
                <a:ea typeface="Aachen" panose="02020500000000000000" pitchFamily="18" charset="-93"/>
                <a:cs typeface="Arial" panose="020B0604020202020204" pitchFamily="34" charset="0"/>
              </a:rPr>
              <a:t>PHƯƠNG PHÁP DẠY HỌC</a:t>
            </a:r>
          </a:p>
          <a:p>
            <a:pPr algn="ctr" defTabSz="14224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rgbClr val="841EB2"/>
                </a:solidFill>
                <a:latin typeface="Arial" panose="020B0604020202020204" pitchFamily="34" charset="0"/>
                <a:ea typeface="Aachen" panose="02020500000000000000" pitchFamily="18" charset="-93"/>
                <a:cs typeface="Arial" panose="020B0604020202020204" pitchFamily="34" charset="0"/>
              </a:rPr>
              <a:t>TỰ NHIÊN VÀ XÃ HỘI LỚP 2</a:t>
            </a:r>
            <a:endParaRPr lang="en-US" sz="4000" b="1" dirty="0">
              <a:solidFill>
                <a:srgbClr val="841EB2"/>
              </a:solidFill>
              <a:latin typeface="Arial" panose="020B0604020202020204" pitchFamily="34" charset="0"/>
              <a:ea typeface="Aachen" panose="02020500000000000000" pitchFamily="18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itle 1"/>
          <p:cNvSpPr txBox="1">
            <a:spLocks/>
          </p:cNvSpPr>
          <p:nvPr/>
        </p:nvSpPr>
        <p:spPr bwMode="auto">
          <a:xfrm>
            <a:off x="6061075" y="2160588"/>
            <a:ext cx="475456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2060"/>
              </a:solidFill>
            </a:endParaRP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2655888" y="717550"/>
            <a:ext cx="6873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en-US" altLang="en-US" sz="2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4277" name="Rectangle 7"/>
          <p:cNvSpPr>
            <a:spLocks noChangeArrowheads="1"/>
          </p:cNvSpPr>
          <p:nvPr/>
        </p:nvSpPr>
        <p:spPr bwMode="auto">
          <a:xfrm>
            <a:off x="2236788" y="525463"/>
            <a:ext cx="5954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DẠY HỌC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955675" y="1800225"/>
            <a:ext cx="9685338" cy="175418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</a:rPr>
              <a:t>                                                             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HỌC  “TÍCH CỰC”</a:t>
            </a:r>
            <a:r>
              <a:rPr lang="en-US" altLang="en-US" sz="3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</a:rPr>
              <a:t/>
            </a:r>
            <a:br>
              <a:rPr lang="en-US" altLang="en-US" sz="28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</a:rPr>
            </a:b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cực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&lt;=&gt;            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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b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DẠY  “TÍCH CỰC”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9846" y="3514848"/>
            <a:ext cx="7468724" cy="2159245"/>
          </a:xfrm>
          <a:prstGeom prst="rect">
            <a:avLst/>
          </a:prstGeom>
        </p:spPr>
        <p:txBody>
          <a:bodyPr>
            <a:spAutoFit/>
          </a:bodyPr>
          <a:lstStyle/>
          <a:p>
            <a:pPr lvl="5">
              <a:lnSpc>
                <a:spcPct val="145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DẠY 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  <a:sym typeface="Wingdings" panose="05000000000000000000" pitchFamily="2" charset="2"/>
              </a:rPr>
              <a:t>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 HỌC</a:t>
            </a:r>
            <a:endParaRPr lang="en-SG" altLang="en-US" sz="3200" b="1" dirty="0">
              <a:solidFill>
                <a:srgbClr val="990099"/>
              </a:solidFill>
              <a:latin typeface="Tahoma" panose="020B0604030504040204" pitchFamily="34" charset="0"/>
              <a:cs typeface="+mn-cs"/>
            </a:endParaRPr>
          </a:p>
          <a:p>
            <a:pPr algn="ctr" eaLnBrk="1" fontAlgn="auto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Người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dạy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 DẠY </a:t>
            </a: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như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thế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n</a:t>
            </a:r>
            <a:r>
              <a:rPr lang="en-US" altLang="en-US" sz="3200" b="1" dirty="0" err="1">
                <a:solidFill>
                  <a:srgbClr val="990099"/>
                </a:solidFill>
                <a:latin typeface="+mn-lt"/>
                <a:cs typeface="+mn-cs"/>
              </a:rPr>
              <a:t>à</a:t>
            </a: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o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để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người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học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 HỌC </a:t>
            </a: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t</a:t>
            </a:r>
            <a:r>
              <a:rPr lang="en-US" altLang="en-US" sz="3200" b="1" dirty="0" err="1">
                <a:solidFill>
                  <a:srgbClr val="990099"/>
                </a:solidFill>
                <a:latin typeface="+mn-lt"/>
                <a:cs typeface="+mn-cs"/>
              </a:rPr>
              <a:t>í</a:t>
            </a: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ch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cực</a:t>
            </a:r>
            <a:r>
              <a:rPr lang="en-US" altLang="en-US" sz="3200" b="1" dirty="0">
                <a:solidFill>
                  <a:srgbClr val="990099"/>
                </a:solidFill>
                <a:latin typeface="Tahoma" panose="020B0604030504040204" pitchFamily="34" charset="0"/>
                <a:cs typeface="+mn-cs"/>
              </a:rPr>
              <a:t>?</a:t>
            </a:r>
          </a:p>
        </p:txBody>
      </p:sp>
      <p:sp>
        <p:nvSpPr>
          <p:cNvPr id="5428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E83149F-F0B0-48E6-9926-BCD81FF2BA0B}" type="slidenum">
              <a:rPr lang="vi-V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vi-VN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71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itle 1"/>
          <p:cNvSpPr txBox="1">
            <a:spLocks/>
          </p:cNvSpPr>
          <p:nvPr/>
        </p:nvSpPr>
        <p:spPr bwMode="auto">
          <a:xfrm>
            <a:off x="6061075" y="2160588"/>
            <a:ext cx="475456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2060"/>
              </a:solidFill>
            </a:endParaRPr>
          </a:p>
        </p:txBody>
      </p:sp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942975" y="2092325"/>
            <a:ext cx="987266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i="1">
                <a:latin typeface="Calibri" panose="020F0502020204030204" pitchFamily="34" charset="0"/>
              </a:rPr>
              <a:t>Thầy, cô hãy liệt kê các phương pháp,     kĩ thuật và hình thức tổ chức dạy học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i="1">
                <a:latin typeface="Calibri" panose="020F0502020204030204" pitchFamily="34" charset="0"/>
              </a:rPr>
              <a:t>sử dụng trong dạy học môn TN&amp;XH!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>
              <a:latin typeface="Calibri" panose="020F0502020204030204" pitchFamily="34" charset="0"/>
            </a:endParaRPr>
          </a:p>
        </p:txBody>
      </p:sp>
      <p:sp>
        <p:nvSpPr>
          <p:cNvPr id="5530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229D62-4733-4772-86F5-A12D8FE52EFF}" type="slidenum">
              <a:rPr lang="vi-V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vi-VN" altLang="en-US" sz="1200" smtClean="0">
              <a:solidFill>
                <a:srgbClr val="898989"/>
              </a:solidFill>
            </a:endParaRPr>
          </a:p>
        </p:txBody>
      </p:sp>
      <p:sp>
        <p:nvSpPr>
          <p:cNvPr id="55302" name="Rectangle 1"/>
          <p:cNvSpPr>
            <a:spLocks noChangeArrowheads="1"/>
          </p:cNvSpPr>
          <p:nvPr/>
        </p:nvSpPr>
        <p:spPr bwMode="auto">
          <a:xfrm>
            <a:off x="2179638" y="847725"/>
            <a:ext cx="604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HOẠT ĐỘNG 2.</a:t>
            </a:r>
            <a:endParaRPr lang="en-US" altLang="en-US" sz="36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771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itle 1"/>
          <p:cNvSpPr txBox="1">
            <a:spLocks/>
          </p:cNvSpPr>
          <p:nvPr/>
        </p:nvSpPr>
        <p:spPr bwMode="auto">
          <a:xfrm>
            <a:off x="6061075" y="2160588"/>
            <a:ext cx="475456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2060"/>
              </a:solidFill>
            </a:endParaRPr>
          </a:p>
        </p:txBody>
      </p:sp>
      <p:sp>
        <p:nvSpPr>
          <p:cNvPr id="563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9BA13B7-A4E8-4738-A72C-4A81C0FA30E7}" type="slidenum">
              <a:rPr lang="vi-V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43</a:t>
            </a:fld>
            <a:endParaRPr lang="vi-VN" altLang="en-US" sz="1200" smtClean="0">
              <a:solidFill>
                <a:srgbClr val="898989"/>
              </a:solidFill>
            </a:endParaRPr>
          </a:p>
        </p:txBody>
      </p:sp>
      <p:pic>
        <p:nvPicPr>
          <p:cNvPr id="9218" name="Picture 2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16" y="457150"/>
            <a:ext cx="10656804" cy="63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394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44</a:t>
            </a:fld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1896177" y="1232034"/>
            <a:ext cx="8869680" cy="373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TIẾT DẠY MINH HOẠ  </a:t>
            </a:r>
            <a:endParaRPr lang="en-US" sz="3600" dirty="0"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Bài 7. AN TOÀN KHI Ở TRƯỜNG</a:t>
            </a:r>
            <a:endParaRPr lang="en-US" sz="3600" dirty="0"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(3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quay clip 2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)</a:t>
            </a:r>
            <a:endParaRPr lang="en-US" sz="3600" dirty="0"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GV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Nghiêm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  <a:cs typeface="Times New Roman" panose="02020603050405020304" pitchFamily="18" charset="0"/>
              </a:rPr>
              <a:t>Nguyệt</a:t>
            </a:r>
            <a:endParaRPr lang="en-US" sz="3600" dirty="0"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</a:rPr>
              <a:t>Tiểu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</a:rPr>
              <a:t>Thăng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</a:rPr>
              <a:t> Long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</a:rPr>
              <a:t>Hà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MS ??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MS ??"/>
              </a:rPr>
              <a:t>Nội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36777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itle 1"/>
          <p:cNvSpPr txBox="1">
            <a:spLocks/>
          </p:cNvSpPr>
          <p:nvPr/>
        </p:nvSpPr>
        <p:spPr bwMode="auto">
          <a:xfrm>
            <a:off x="6061075" y="2160588"/>
            <a:ext cx="475456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2060"/>
              </a:solidFill>
            </a:endParaRPr>
          </a:p>
        </p:txBody>
      </p:sp>
      <p:sp>
        <p:nvSpPr>
          <p:cNvPr id="5939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91575-2682-44A0-9B88-C772D9B449E7}" type="slidenum">
              <a:rPr lang="vi-V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45</a:t>
            </a:fld>
            <a:endParaRPr lang="vi-VN" altLang="en-US" sz="1200" smtClean="0">
              <a:solidFill>
                <a:srgbClr val="898989"/>
              </a:solidFill>
            </a:endParaRPr>
          </a:p>
        </p:txBody>
      </p:sp>
      <p:sp>
        <p:nvSpPr>
          <p:cNvPr id="59397" name="Rectangle 1"/>
          <p:cNvSpPr>
            <a:spLocks noChangeArrowheads="1"/>
          </p:cNvSpPr>
          <p:nvPr/>
        </p:nvSpPr>
        <p:spPr bwMode="auto">
          <a:xfrm>
            <a:off x="1304925" y="63500"/>
            <a:ext cx="101584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GIỚI THIỆU BÀI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DẠY MINH HỌA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82" y="1144470"/>
            <a:ext cx="3789913" cy="5373088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2055729" y="2377725"/>
            <a:ext cx="1395413" cy="625475"/>
          </a:xfrm>
          <a:prstGeom prst="wedgeRectCallout">
            <a:avLst>
              <a:gd name="adj1" fmla="val 102164"/>
              <a:gd name="adj2" fmla="val 6520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/>
              <a:t>Hoạt</a:t>
            </a:r>
            <a:r>
              <a:rPr lang="en-US" b="1" dirty="0"/>
              <a:t> </a:t>
            </a:r>
            <a:r>
              <a:rPr lang="en-US" b="1" dirty="0" err="1"/>
              <a:t>động</a:t>
            </a:r>
            <a:r>
              <a:rPr lang="en-US" b="1" dirty="0"/>
              <a:t> </a:t>
            </a:r>
            <a:r>
              <a:rPr lang="en-US" b="1" dirty="0" err="1"/>
              <a:t>gắn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endParaRPr lang="en-US" b="1" dirty="0"/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1260909" y="3565075"/>
            <a:ext cx="2396691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Calibri" panose="020F0502020204030204" pitchFamily="34" charset="0"/>
              </a:rPr>
              <a:t>PP: ?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376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91575-2682-44A0-9B88-C772D9B449E7}" type="slidenum">
              <a:rPr lang="vi-V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46</a:t>
            </a:fld>
            <a:endParaRPr lang="vi-VN" altLang="en-US" sz="1200" smtClean="0">
              <a:solidFill>
                <a:srgbClr val="898989"/>
              </a:solidFill>
            </a:endParaRPr>
          </a:p>
        </p:txBody>
      </p:sp>
      <p:sp>
        <p:nvSpPr>
          <p:cNvPr id="59397" name="Rectangle 1"/>
          <p:cNvSpPr>
            <a:spLocks noChangeArrowheads="1"/>
          </p:cNvSpPr>
          <p:nvPr/>
        </p:nvSpPr>
        <p:spPr bwMode="auto">
          <a:xfrm>
            <a:off x="1304925" y="63500"/>
            <a:ext cx="101584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GIỚI THIỆU BÀI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DẠY MINH HỌA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59" y="1244886"/>
            <a:ext cx="7052292" cy="4981958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756318" y="1862488"/>
            <a:ext cx="1395413" cy="1145405"/>
          </a:xfrm>
          <a:prstGeom prst="wedgeRectCallout">
            <a:avLst>
              <a:gd name="adj1" fmla="val 96300"/>
              <a:gd name="adj2" fmla="val -171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kiến</a:t>
            </a:r>
            <a:r>
              <a:rPr lang="en-US" b="1" dirty="0" smtClean="0"/>
              <a:t> </a:t>
            </a:r>
            <a:r>
              <a:rPr lang="en-US" b="1" dirty="0" err="1" smtClean="0"/>
              <a:t>thức</a:t>
            </a:r>
            <a:r>
              <a:rPr lang="en-US" b="1" dirty="0" smtClean="0"/>
              <a:t>, </a:t>
            </a:r>
          </a:p>
          <a:p>
            <a:pPr algn="ctr">
              <a:defRPr/>
            </a:pPr>
            <a:r>
              <a:rPr lang="en-US" b="1" dirty="0" err="1" smtClean="0"/>
              <a:t>kĩ</a:t>
            </a:r>
            <a:r>
              <a:rPr lang="en-US" b="1" dirty="0" smtClean="0"/>
              <a:t> </a:t>
            </a:r>
            <a:r>
              <a:rPr lang="en-US" b="1" dirty="0" err="1" smtClean="0"/>
              <a:t>năng</a:t>
            </a:r>
            <a:r>
              <a:rPr lang="en-US" b="1" dirty="0" smtClean="0"/>
              <a:t> </a:t>
            </a:r>
            <a:r>
              <a:rPr lang="en-US" b="1" dirty="0" err="1" smtClean="0"/>
              <a:t>mới</a:t>
            </a:r>
            <a:endParaRPr lang="en-US" b="1" dirty="0"/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269507" y="3436219"/>
            <a:ext cx="2199373" cy="95410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Calibri" panose="020F0502020204030204" pitchFamily="34" charset="0"/>
              </a:rPr>
              <a:t>PP: 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9235340" y="1512311"/>
            <a:ext cx="2863850" cy="1082675"/>
          </a:xfrm>
          <a:prstGeom prst="wedgeRectCallout">
            <a:avLst>
              <a:gd name="adj1" fmla="val -47523"/>
              <a:gd name="adj2" fmla="val 4783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/>
              <a:t>Luyện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,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9495437" y="2703016"/>
            <a:ext cx="2507265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 smtClean="0"/>
              <a:t>PP: ? </a:t>
            </a:r>
          </a:p>
          <a:p>
            <a:pPr>
              <a:defRPr/>
            </a:pPr>
            <a:endParaRPr lang="en-US" alt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838739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47</a:t>
            </a:fld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16" y="1574433"/>
            <a:ext cx="3060857" cy="457541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7623108" y="1574433"/>
            <a:ext cx="2863850" cy="1082675"/>
          </a:xfrm>
          <a:prstGeom prst="wedgeRectCallout">
            <a:avLst>
              <a:gd name="adj1" fmla="val -47523"/>
              <a:gd name="adj2" fmla="val 4783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/>
              <a:t>Luyện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,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801400" y="3126527"/>
            <a:ext cx="2507265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 smtClean="0"/>
              <a:t>PP: ? </a:t>
            </a:r>
          </a:p>
          <a:p>
            <a:pPr>
              <a:defRPr/>
            </a:pPr>
            <a:endParaRPr lang="en-US" altLang="en-US" sz="24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119750" y="568510"/>
            <a:ext cx="6859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GIỚI THIỆU BÀI DẠY MINH HỌA  </a:t>
            </a: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556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2622550" y="822325"/>
            <a:ext cx="713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</a:rPr>
              <a:t> </a:t>
            </a:r>
            <a:endParaRPr lang="en-US" altLang="en-US" sz="1800">
              <a:solidFill>
                <a:srgbClr val="002060"/>
              </a:solidFill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296988" y="228600"/>
            <a:ext cx="9736137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PP,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 </a:t>
            </a:r>
            <a:r>
              <a:rPr lang="en-US" altLang="en-US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alt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NL HS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đắc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bài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en-US" alt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alt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373" name="Rectangle 1"/>
          <p:cNvSpPr>
            <a:spLocks noChangeArrowheads="1"/>
          </p:cNvSpPr>
          <p:nvPr/>
        </p:nvSpPr>
        <p:spPr bwMode="auto">
          <a:xfrm>
            <a:off x="2347913" y="1597025"/>
            <a:ext cx="679608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 </a:t>
            </a:r>
            <a:endParaRPr lang="en-US" altLang="en-US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837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B12D936-D200-4434-82FD-E9672E4F9E4F}" type="slidenum">
              <a:rPr lang="vi-V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48</a:t>
            </a:fld>
            <a:endParaRPr lang="vi-VN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176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49</a:t>
            </a:fld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0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147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2622550" y="822325"/>
            <a:ext cx="713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</a:rPr>
              <a:t> </a:t>
            </a:r>
            <a:endParaRPr lang="en-US" altLang="en-US" sz="180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763" y="4763"/>
            <a:ext cx="9885362" cy="13255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MỤC TIÊU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4763" y="1404938"/>
            <a:ext cx="10079037" cy="401889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tham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lớp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huấn</a:t>
            </a:r>
            <a:r>
              <a:rPr lang="en-US" sz="3600" dirty="0"/>
              <a:t>, </a:t>
            </a:r>
            <a:r>
              <a:rPr lang="en-US" sz="3600" dirty="0" err="1" smtClean="0"/>
              <a:t>giáo</a:t>
            </a:r>
            <a:r>
              <a:rPr lang="en-US" sz="3600" dirty="0" smtClean="0"/>
              <a:t> </a:t>
            </a:r>
            <a:r>
              <a:rPr lang="en-US" sz="3600" dirty="0" err="1" smtClean="0"/>
              <a:t>viên</a:t>
            </a:r>
            <a:r>
              <a:rPr lang="en-US" sz="3600" dirty="0" smtClean="0"/>
              <a:t>: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b="1" dirty="0" err="1" smtClean="0"/>
              <a:t>hiểu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biết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bản</a:t>
            </a:r>
            <a:r>
              <a:rPr lang="en-US" sz="3600" b="1" dirty="0" smtClean="0"/>
              <a:t> </a:t>
            </a:r>
            <a:r>
              <a:rPr lang="en-US" sz="3600" dirty="0" err="1" smtClean="0"/>
              <a:t>về</a:t>
            </a:r>
            <a:r>
              <a:rPr lang="en-US" sz="3600" dirty="0" smtClean="0"/>
              <a:t> SGK, SGV </a:t>
            </a:r>
            <a:r>
              <a:rPr lang="en-US" sz="3600" dirty="0" err="1" smtClean="0"/>
              <a:t>môn</a:t>
            </a:r>
            <a:r>
              <a:rPr lang="en-US" sz="3600" dirty="0" smtClean="0"/>
              <a:t> </a:t>
            </a:r>
            <a:r>
              <a:rPr lang="en-US" sz="3600" dirty="0" err="1" smtClean="0"/>
              <a:t>Tự</a:t>
            </a:r>
            <a:r>
              <a:rPr lang="en-US" sz="3600" dirty="0" smtClean="0"/>
              <a:t> </a:t>
            </a:r>
            <a:r>
              <a:rPr lang="en-US" sz="3600" dirty="0" err="1" smtClean="0"/>
              <a:t>nhiên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Xã</a:t>
            </a:r>
            <a:r>
              <a:rPr lang="en-US" sz="3600" dirty="0" smtClean="0"/>
              <a:t> </a:t>
            </a:r>
            <a:r>
              <a:rPr lang="en-US" sz="3600" dirty="0" err="1" smtClean="0"/>
              <a:t>hội</a:t>
            </a:r>
            <a:r>
              <a:rPr lang="en-US" sz="3600" dirty="0" smtClean="0"/>
              <a:t> </a:t>
            </a:r>
            <a:r>
              <a:rPr lang="en-US" sz="3600" dirty="0" err="1" smtClean="0"/>
              <a:t>lớp</a:t>
            </a:r>
            <a:r>
              <a:rPr lang="en-US" sz="3600" dirty="0" smtClean="0"/>
              <a:t> 2 </a:t>
            </a:r>
            <a:r>
              <a:rPr lang="en-US" sz="3600" dirty="0" err="1" smtClean="0"/>
              <a:t>thuộc</a:t>
            </a:r>
            <a:r>
              <a:rPr lang="en-US" sz="3600" dirty="0" smtClean="0"/>
              <a:t> </a:t>
            </a:r>
            <a:r>
              <a:rPr lang="en-US" sz="3600" dirty="0" err="1" smtClean="0"/>
              <a:t>bộ</a:t>
            </a:r>
            <a:r>
              <a:rPr lang="en-US" sz="3600" dirty="0" smtClean="0"/>
              <a:t> </a:t>
            </a:r>
            <a:r>
              <a:rPr lang="en-US" sz="4000" dirty="0" err="1" smtClean="0"/>
              <a:t>sách</a:t>
            </a:r>
            <a:r>
              <a:rPr lang="en-US" sz="3600" dirty="0" smtClean="0"/>
              <a:t> </a:t>
            </a:r>
            <a:r>
              <a:rPr lang="en-US" sz="3600" dirty="0" err="1" smtClean="0"/>
              <a:t>Cánh</a:t>
            </a:r>
            <a:r>
              <a:rPr lang="en-US" sz="3600" dirty="0" smtClean="0"/>
              <a:t> </a:t>
            </a:r>
            <a:r>
              <a:rPr lang="en-US" sz="3600" dirty="0" err="1" smtClean="0"/>
              <a:t>Diều</a:t>
            </a:r>
            <a:r>
              <a:rPr lang="en-US" sz="3600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600" dirty="0" smtClean="0"/>
              <a:t> </a:t>
            </a:r>
            <a:r>
              <a:rPr lang="en-US" sz="3600" b="1" dirty="0" err="1"/>
              <a:t>Dạy</a:t>
            </a:r>
            <a:r>
              <a:rPr lang="en-US" sz="3600" b="1" dirty="0"/>
              <a:t> </a:t>
            </a:r>
            <a:r>
              <a:rPr lang="en-US" sz="3600" b="1" dirty="0" err="1"/>
              <a:t>học</a:t>
            </a:r>
            <a:r>
              <a:rPr lang="en-US" sz="3600" b="1" dirty="0"/>
              <a:t> </a:t>
            </a:r>
            <a:r>
              <a:rPr lang="en-US" sz="3600" b="1" dirty="0" err="1"/>
              <a:t>hiệu</a:t>
            </a:r>
            <a:r>
              <a:rPr lang="en-US" sz="3600" b="1" dirty="0"/>
              <a:t> </a:t>
            </a:r>
            <a:r>
              <a:rPr lang="en-US" sz="3600" b="1" dirty="0" err="1"/>
              <a:t>quả</a:t>
            </a:r>
            <a:r>
              <a:rPr lang="en-US" sz="3600" b="1" dirty="0"/>
              <a:t> </a:t>
            </a:r>
            <a:r>
              <a:rPr lang="en-US" sz="3600" dirty="0"/>
              <a:t>SGK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nhiên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lớp</a:t>
            </a:r>
            <a:r>
              <a:rPr lang="en-US" sz="3600" dirty="0"/>
              <a:t> </a:t>
            </a:r>
            <a:r>
              <a:rPr lang="en-US" sz="3600" dirty="0" smtClean="0"/>
              <a:t>2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r>
              <a:rPr lang="en-US" sz="3600" dirty="0"/>
              <a:t> </a:t>
            </a:r>
            <a:r>
              <a:rPr lang="en-US" sz="3600" dirty="0" err="1"/>
              <a:t>Cánh</a:t>
            </a:r>
            <a:r>
              <a:rPr lang="en-US" sz="3600" dirty="0"/>
              <a:t> </a:t>
            </a:r>
            <a:r>
              <a:rPr lang="en-US" sz="3600" dirty="0" err="1"/>
              <a:t>Diều</a:t>
            </a:r>
            <a:r>
              <a:rPr lang="en-US" sz="36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dirty="0" smtClean="0"/>
          </a:p>
        </p:txBody>
      </p:sp>
      <p:sp>
        <p:nvSpPr>
          <p:cNvPr id="41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C755506-B4DD-4F8D-ACEF-EA7860520BED}" type="slidenum">
              <a:rPr lang="vi-V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vi-VN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67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Box 279"/>
          <p:cNvSpPr txBox="1"/>
          <p:nvPr/>
        </p:nvSpPr>
        <p:spPr>
          <a:xfrm>
            <a:off x="168442" y="2504348"/>
            <a:ext cx="1511353" cy="969488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NỘI DUNG </a:t>
            </a:r>
            <a:r>
              <a:rPr lang="en-US" sz="3000" b="1" dirty="0" smtClean="0">
                <a:solidFill>
                  <a:srgbClr val="FFFF00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 </a:t>
            </a:r>
            <a:endParaRPr lang="id-ID" sz="3000" b="1" dirty="0">
              <a:solidFill>
                <a:srgbClr val="FFFF00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91" name="Slide Number Placeholder 4">
            <a:extLst>
              <a:ext uri="{FF2B5EF4-FFF2-40B4-BE49-F238E27FC236}">
                <a16:creationId xmlns:a16="http://schemas.microsoft.com/office/drawing/2014/main" id="{D071E90F-4967-45C4-B076-51E83267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7</a:t>
            </a:fld>
            <a:endParaRPr lang="vi-VN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EEA4768-F7F0-41CA-A43E-A71DD42BD3B7}"/>
              </a:ext>
            </a:extLst>
          </p:cNvPr>
          <p:cNvGrpSpPr/>
          <p:nvPr/>
        </p:nvGrpSpPr>
        <p:grpSpPr>
          <a:xfrm>
            <a:off x="3342533" y="829276"/>
            <a:ext cx="7292312" cy="1014326"/>
            <a:chOff x="2064590" y="-102563"/>
            <a:chExt cx="7292312" cy="1014326"/>
          </a:xfrm>
          <a:solidFill>
            <a:srgbClr val="92D050"/>
          </a:solidFill>
        </p:grpSpPr>
        <p:sp>
          <p:nvSpPr>
            <p:cNvPr id="111" name="Arrow: Pentagon 110">
              <a:extLst>
                <a:ext uri="{FF2B5EF4-FFF2-40B4-BE49-F238E27FC236}">
                  <a16:creationId xmlns:a16="http://schemas.microsoft.com/office/drawing/2014/main" id="{B7C4F61D-23FD-46AF-8D3C-8D127F9F8CBA}"/>
                </a:ext>
              </a:extLst>
            </p:cNvPr>
            <p:cNvSpPr/>
            <p:nvPr/>
          </p:nvSpPr>
          <p:spPr>
            <a:xfrm rot="10800000">
              <a:off x="2064590" y="545"/>
              <a:ext cx="7292312" cy="911217"/>
            </a:xfrm>
            <a:prstGeom prst="homePlat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2" name="Arrow: Pentagon 4">
              <a:extLst>
                <a:ext uri="{FF2B5EF4-FFF2-40B4-BE49-F238E27FC236}">
                  <a16:creationId xmlns:a16="http://schemas.microsoft.com/office/drawing/2014/main" id="{E96DBC81-0153-4FF8-887C-B065B60C921A}"/>
                </a:ext>
              </a:extLst>
            </p:cNvPr>
            <p:cNvSpPr txBox="1"/>
            <p:nvPr/>
          </p:nvSpPr>
          <p:spPr>
            <a:xfrm>
              <a:off x="2292394" y="-102563"/>
              <a:ext cx="7064508" cy="101432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1822" tIns="121920" rIns="227584" bIns="121920" numCol="1" spcCol="1270" anchor="ctr" anchorCtr="0">
              <a:noAutofit/>
            </a:bodyPr>
            <a:lstStyle/>
            <a:p>
              <a:pPr defTabSz="14224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GB" sz="32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GB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GB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TN&amp;XH</a:t>
              </a:r>
              <a:r>
                <a:rPr lang="en-GB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D5CCAAD-D303-496A-B94E-E9512AF4B2BA}"/>
              </a:ext>
            </a:extLst>
          </p:cNvPr>
          <p:cNvGrpSpPr/>
          <p:nvPr/>
        </p:nvGrpSpPr>
        <p:grpSpPr>
          <a:xfrm>
            <a:off x="3444074" y="2321785"/>
            <a:ext cx="7292312" cy="911217"/>
            <a:chOff x="2064590" y="1183768"/>
            <a:chExt cx="7292312" cy="911217"/>
          </a:xfrm>
          <a:solidFill>
            <a:srgbClr val="A964BC"/>
          </a:solidFill>
        </p:grpSpPr>
        <p:sp>
          <p:nvSpPr>
            <p:cNvPr id="109" name="Arrow: Pentagon 108">
              <a:extLst>
                <a:ext uri="{FF2B5EF4-FFF2-40B4-BE49-F238E27FC236}">
                  <a16:creationId xmlns:a16="http://schemas.microsoft.com/office/drawing/2014/main" id="{1316334D-6D2C-4168-A8C0-508BE006DD49}"/>
                </a:ext>
              </a:extLst>
            </p:cNvPr>
            <p:cNvSpPr/>
            <p:nvPr/>
          </p:nvSpPr>
          <p:spPr>
            <a:xfrm rot="10800000">
              <a:off x="2064590" y="1183768"/>
              <a:ext cx="7292312" cy="911217"/>
            </a:xfrm>
            <a:prstGeom prst="homePlat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0" name="Arrow: Pentagon 6">
              <a:extLst>
                <a:ext uri="{FF2B5EF4-FFF2-40B4-BE49-F238E27FC236}">
                  <a16:creationId xmlns:a16="http://schemas.microsoft.com/office/drawing/2014/main" id="{DC31359E-A89A-446C-92C7-D9E1C3D768CA}"/>
                </a:ext>
              </a:extLst>
            </p:cNvPr>
            <p:cNvSpPr txBox="1"/>
            <p:nvPr/>
          </p:nvSpPr>
          <p:spPr>
            <a:xfrm>
              <a:off x="2292394" y="1183768"/>
              <a:ext cx="7064508" cy="9112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1822" tIns="121920" rIns="227584" bIns="121920" numCol="1" spcCol="1270" anchor="ctr" anchorCtr="0">
              <a:noAutofit/>
            </a:bodyPr>
            <a:lstStyle/>
            <a:p>
              <a:pPr defTabSz="14224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endPara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E860401-4DAF-4028-9CBC-00421601492A}"/>
              </a:ext>
            </a:extLst>
          </p:cNvPr>
          <p:cNvGrpSpPr/>
          <p:nvPr/>
        </p:nvGrpSpPr>
        <p:grpSpPr>
          <a:xfrm>
            <a:off x="3247351" y="3871256"/>
            <a:ext cx="7292312" cy="1206909"/>
            <a:chOff x="2064590" y="2593751"/>
            <a:chExt cx="7292312" cy="1206909"/>
          </a:xfrm>
          <a:solidFill>
            <a:srgbClr val="92D050"/>
          </a:solidFill>
        </p:grpSpPr>
        <p:sp>
          <p:nvSpPr>
            <p:cNvPr id="107" name="Arrow: Pentagon 106">
              <a:extLst>
                <a:ext uri="{FF2B5EF4-FFF2-40B4-BE49-F238E27FC236}">
                  <a16:creationId xmlns:a16="http://schemas.microsoft.com/office/drawing/2014/main" id="{51550FB4-3549-4E74-82AD-BCBA48879547}"/>
                </a:ext>
              </a:extLst>
            </p:cNvPr>
            <p:cNvSpPr/>
            <p:nvPr/>
          </p:nvSpPr>
          <p:spPr>
            <a:xfrm rot="10800000">
              <a:off x="2064590" y="2646743"/>
              <a:ext cx="7292312" cy="911217"/>
            </a:xfrm>
            <a:prstGeom prst="homePlat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Arrow: Pentagon 8">
              <a:extLst>
                <a:ext uri="{FF2B5EF4-FFF2-40B4-BE49-F238E27FC236}">
                  <a16:creationId xmlns:a16="http://schemas.microsoft.com/office/drawing/2014/main" id="{9773B41E-91A9-4B28-B8FB-29688F3D0D70}"/>
                </a:ext>
              </a:extLst>
            </p:cNvPr>
            <p:cNvSpPr txBox="1"/>
            <p:nvPr/>
          </p:nvSpPr>
          <p:spPr>
            <a:xfrm>
              <a:off x="2292394" y="2593751"/>
              <a:ext cx="7064508" cy="12069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1822" tIns="121920" rIns="227584" bIns="121920" numCol="1" spcCol="1270" anchor="ctr" anchorCtr="0">
              <a:noAutofit/>
            </a:bodyPr>
            <a:lstStyle/>
            <a:p>
              <a:pPr defTabSz="14224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GB" sz="3200" dirty="0" err="1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GB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dirty="0" err="1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r>
                <a:rPr lang="en-GB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dirty="0" err="1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dạy</a:t>
              </a:r>
              <a:r>
                <a:rPr lang="en-GB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dirty="0" err="1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GB" sz="3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Oval 92" descr="Books with solid fill">
            <a:extLst>
              <a:ext uri="{FF2B5EF4-FFF2-40B4-BE49-F238E27FC236}">
                <a16:creationId xmlns:a16="http://schemas.microsoft.com/office/drawing/2014/main" id="{A007850E-0CE4-4D11-84A8-F4ABB68DAB6C}"/>
              </a:ext>
            </a:extLst>
          </p:cNvPr>
          <p:cNvSpPr/>
          <p:nvPr/>
        </p:nvSpPr>
        <p:spPr>
          <a:xfrm>
            <a:off x="1951321" y="796392"/>
            <a:ext cx="1072889" cy="1120263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4" name="Oval 93" descr="Aspiration with solid fill">
            <a:extLst>
              <a:ext uri="{FF2B5EF4-FFF2-40B4-BE49-F238E27FC236}">
                <a16:creationId xmlns:a16="http://schemas.microsoft.com/office/drawing/2014/main" id="{54E1A27B-64BB-4A39-A57C-C1FE6FE3F53F}"/>
              </a:ext>
            </a:extLst>
          </p:cNvPr>
          <p:cNvSpPr/>
          <p:nvPr/>
        </p:nvSpPr>
        <p:spPr>
          <a:xfrm>
            <a:off x="2025490" y="2353573"/>
            <a:ext cx="1072889" cy="1120263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5" name="Oval 94" descr="Classroom with solid fill">
            <a:extLst>
              <a:ext uri="{FF2B5EF4-FFF2-40B4-BE49-F238E27FC236}">
                <a16:creationId xmlns:a16="http://schemas.microsoft.com/office/drawing/2014/main" id="{55AEC792-749C-4FAE-83F0-4688DBE76216}"/>
              </a:ext>
            </a:extLst>
          </p:cNvPr>
          <p:cNvSpPr/>
          <p:nvPr/>
        </p:nvSpPr>
        <p:spPr>
          <a:xfrm>
            <a:off x="1999447" y="3957902"/>
            <a:ext cx="1072889" cy="1120263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4547659" y="2509629"/>
            <a:ext cx="608718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224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2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SGV TN&amp;XH 2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24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mtClean="0"/>
              <a:t>25/05/2020</a:t>
            </a:r>
            <a:endParaRPr lang="vi-V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pPr/>
              <a:t>8</a:t>
            </a:fld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209800" y="1965502"/>
            <a:ext cx="800096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224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rgbClr val="841EB2"/>
                </a:solidFill>
                <a:latin typeface="Arial" panose="020B0604020202020204" pitchFamily="34" charset="0"/>
                <a:ea typeface="Aachen" panose="02020500000000000000" pitchFamily="18" charset="-93"/>
                <a:cs typeface="Arial" panose="020B0604020202020204" pitchFamily="34" charset="0"/>
              </a:rPr>
              <a:t>      PHẦN 1. </a:t>
            </a:r>
          </a:p>
          <a:p>
            <a:pPr algn="ctr" defTabSz="14224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rgbClr val="841EB2"/>
                </a:solidFill>
                <a:latin typeface="Arial" panose="020B0604020202020204" pitchFamily="34" charset="0"/>
                <a:ea typeface="Aachen" panose="02020500000000000000" pitchFamily="18" charset="-93"/>
                <a:cs typeface="Arial" panose="020B0604020202020204" pitchFamily="34" charset="0"/>
              </a:rPr>
              <a:t>GIỚI THIỆU SGK </a:t>
            </a:r>
          </a:p>
          <a:p>
            <a:pPr algn="ctr" defTabSz="14224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rgbClr val="841EB2"/>
                </a:solidFill>
                <a:latin typeface="Arial" panose="020B0604020202020204" pitchFamily="34" charset="0"/>
                <a:ea typeface="Aachen" panose="02020500000000000000" pitchFamily="18" charset="-93"/>
                <a:cs typeface="Arial" panose="020B0604020202020204" pitchFamily="34" charset="0"/>
              </a:rPr>
              <a:t>TỰ NHIÊN VÀ XÃ HỘI LỚP 2</a:t>
            </a:r>
            <a:endParaRPr lang="en-US" sz="4000" b="1" dirty="0">
              <a:solidFill>
                <a:srgbClr val="841EB2"/>
              </a:solidFill>
              <a:latin typeface="Arial" panose="020B0604020202020204" pitchFamily="34" charset="0"/>
              <a:ea typeface="Aachen" panose="02020500000000000000" pitchFamily="18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FDC8E-CA40-4C0A-A99B-26A091BE712C}"/>
              </a:ext>
            </a:extLst>
          </p:cNvPr>
          <p:cNvSpPr txBox="1"/>
          <p:nvPr/>
        </p:nvSpPr>
        <p:spPr>
          <a:xfrm>
            <a:off x="4871719" y="1981200"/>
            <a:ext cx="425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9" y="133222"/>
            <a:ext cx="7129670" cy="128309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059806" y="451605"/>
            <a:ext cx="7012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0070C0"/>
                </a:solidFill>
              </a:rPr>
              <a:t>CƠ SỞ BIÊN </a:t>
            </a:r>
            <a:r>
              <a:rPr lang="en-US" altLang="en-US" sz="3600" b="1" dirty="0">
                <a:solidFill>
                  <a:srgbClr val="0070C0"/>
                </a:solidFill>
              </a:rPr>
              <a:t>SOẠN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880" y="1108228"/>
            <a:ext cx="3304162" cy="4396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6" name="Picture 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21" y="1269117"/>
            <a:ext cx="3706553" cy="500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p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FA69EF14C221449D652AEE6D0DB160" ma:contentTypeVersion="3" ma:contentTypeDescription="Create a new document." ma:contentTypeScope="" ma:versionID="ddac410dd2c71bbe164d417bbd4fb823">
  <xsd:schema xmlns:xsd="http://www.w3.org/2001/XMLSchema" xmlns:xs="http://www.w3.org/2001/XMLSchema" xmlns:p="http://schemas.microsoft.com/office/2006/metadata/properties" xmlns:ns2="d5c39ea2-c29d-4028-a661-aaad8765189b" targetNamespace="http://schemas.microsoft.com/office/2006/metadata/properties" ma:root="true" ma:fieldsID="9aa1a20d5b848e8ebeedcfd65003ff4b" ns2:_="">
    <xsd:import namespace="d5c39ea2-c29d-4028-a661-aaad876518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39ea2-c29d-4028-a661-aaad876518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218A90-5FCF-4DE2-8FD9-923EA1816F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c39ea2-c29d-4028-a661-aaad876518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9A7683-0C0A-40C6-8F9A-B9D51725E0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51D9A6-4CCC-454B-96DB-682D93CB5B2D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d5c39ea2-c29d-4028-a661-aaad8765189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3742</TotalTime>
  <Words>1803</Words>
  <Application>Microsoft Office PowerPoint</Application>
  <PresentationFormat>Widescreen</PresentationFormat>
  <Paragraphs>280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Aachen</vt:lpstr>
      <vt:lpstr>Arial</vt:lpstr>
      <vt:lpstr>Arial (Body)</vt:lpstr>
      <vt:lpstr>Arial Unicode MS</vt:lpstr>
      <vt:lpstr>Barlow Condensed Medium</vt:lpstr>
      <vt:lpstr>Calibri</vt:lpstr>
      <vt:lpstr>Calibri Light</vt:lpstr>
      <vt:lpstr>Cambria</vt:lpstr>
      <vt:lpstr>Lato</vt:lpstr>
      <vt:lpstr>MS ??</vt:lpstr>
      <vt:lpstr>Tahoma</vt:lpstr>
      <vt:lpstr>Times New Roman</vt:lpstr>
      <vt:lpstr>Wingdings</vt:lpstr>
      <vt:lpstr>lop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DELL</dc:creator>
  <cp:lastModifiedBy>Phuong Nga Bui</cp:lastModifiedBy>
  <cp:revision>361</cp:revision>
  <dcterms:created xsi:type="dcterms:W3CDTF">2019-12-31T09:04:44Z</dcterms:created>
  <dcterms:modified xsi:type="dcterms:W3CDTF">2021-05-26T08:23:22Z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0x0101009DFA69EF14C221449D652AEE6D0DB160</vt:lpwstr>
  </property>
</Properties>
</file>