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22"/>
  </p:notesMasterIdLst>
  <p:sldIdLst>
    <p:sldId id="293" r:id="rId2"/>
    <p:sldId id="331" r:id="rId3"/>
    <p:sldId id="332" r:id="rId4"/>
    <p:sldId id="418" r:id="rId5"/>
    <p:sldId id="419" r:id="rId6"/>
    <p:sldId id="420" r:id="rId7"/>
    <p:sldId id="279" r:id="rId8"/>
    <p:sldId id="280" r:id="rId9"/>
    <p:sldId id="421" r:id="rId10"/>
    <p:sldId id="423" r:id="rId11"/>
    <p:sldId id="422" r:id="rId12"/>
    <p:sldId id="267" r:id="rId13"/>
    <p:sldId id="256" r:id="rId14"/>
    <p:sldId id="257" r:id="rId15"/>
    <p:sldId id="258" r:id="rId16"/>
    <p:sldId id="259" r:id="rId17"/>
    <p:sldId id="260" r:id="rId18"/>
    <p:sldId id="261" r:id="rId19"/>
    <p:sldId id="262" r:id="rId20"/>
    <p:sldId id="31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182" autoAdjust="0"/>
  </p:normalViewPr>
  <p:slideViewPr>
    <p:cSldViewPr snapToGrid="0">
      <p:cViewPr varScale="1">
        <p:scale>
          <a:sx n="67" d="100"/>
          <a:sy n="67" d="100"/>
        </p:scale>
        <p:origin x="85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5F49346-F158-45CD-A60D-6659A3C6840B}"/>
              </a:ext>
            </a:extLst>
          </p:cNvPr>
          <p:cNvSpPr/>
          <p:nvPr userDrawn="1"/>
        </p:nvSpPr>
        <p:spPr>
          <a:xfrm>
            <a:off x="11232081" y="124093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36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415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8311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519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64FD9F6-BBB6-4829-8B6E-6C2C1135BC2E}"/>
              </a:ext>
            </a:extLst>
          </p:cNvPr>
          <p:cNvSpPr/>
          <p:nvPr userDrawn="1"/>
        </p:nvSpPr>
        <p:spPr>
          <a:xfrm>
            <a:off x="10690066" y="122259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44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B21BA7E-27E7-4B31-BBC5-995E2244E70A}"/>
              </a:ext>
            </a:extLst>
          </p:cNvPr>
          <p:cNvSpPr/>
          <p:nvPr userDrawn="1"/>
        </p:nvSpPr>
        <p:spPr>
          <a:xfrm>
            <a:off x="11232081" y="124093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58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278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1206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64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3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2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1/19/2022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01" tIns="45688" rIns="91401" bIns="45688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24E7311-100E-4519-9B09-90246DEA2069}"/>
              </a:ext>
            </a:extLst>
          </p:cNvPr>
          <p:cNvSpPr/>
          <p:nvPr userDrawn="1"/>
        </p:nvSpPr>
        <p:spPr>
          <a:xfrm>
            <a:off x="11232081" y="124093"/>
            <a:ext cx="1280160" cy="147556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781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1/19/2022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8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01" r:id="rId6"/>
    <p:sldLayoutId id="2147483703" r:id="rId7"/>
    <p:sldLayoutId id="2147483704" r:id="rId8"/>
    <p:sldLayoutId id="2147483705" r:id="rId9"/>
    <p:sldLayoutId id="2147483707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8.png"/><Relationship Id="rId18" Type="http://schemas.microsoft.com/office/2007/relationships/hdphoto" Target="../media/hdphoto8.wdp"/><Relationship Id="rId26" Type="http://schemas.microsoft.com/office/2007/relationships/hdphoto" Target="../media/hdphoto12.wdp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2.png"/><Relationship Id="rId34" Type="http://schemas.openxmlformats.org/officeDocument/2006/relationships/image" Target="../media/image38.png"/><Relationship Id="rId7" Type="http://schemas.openxmlformats.org/officeDocument/2006/relationships/image" Target="../media/image25.png"/><Relationship Id="rId12" Type="http://schemas.microsoft.com/office/2007/relationships/hdphoto" Target="../media/hdphoto5.wdp"/><Relationship Id="rId17" Type="http://schemas.openxmlformats.org/officeDocument/2006/relationships/image" Target="../media/image30.png"/><Relationship Id="rId25" Type="http://schemas.openxmlformats.org/officeDocument/2006/relationships/image" Target="../media/image34.png"/><Relationship Id="rId33" Type="http://schemas.openxmlformats.org/officeDocument/2006/relationships/slide" Target="slide13.xml"/><Relationship Id="rId2" Type="http://schemas.openxmlformats.org/officeDocument/2006/relationships/audio" Target="../media/media3.MP3"/><Relationship Id="rId16" Type="http://schemas.microsoft.com/office/2007/relationships/hdphoto" Target="../media/hdphoto7.wdp"/><Relationship Id="rId20" Type="http://schemas.microsoft.com/office/2007/relationships/hdphoto" Target="../media/hdphoto9.wdp"/><Relationship Id="rId29" Type="http://schemas.openxmlformats.org/officeDocument/2006/relationships/image" Target="../media/image36.png"/><Relationship Id="rId1" Type="http://schemas.microsoft.com/office/2007/relationships/media" Target="../media/media3.MP3"/><Relationship Id="rId6" Type="http://schemas.microsoft.com/office/2007/relationships/hdphoto" Target="../media/hdphoto2.wdp"/><Relationship Id="rId11" Type="http://schemas.openxmlformats.org/officeDocument/2006/relationships/image" Target="../media/image27.png"/><Relationship Id="rId24" Type="http://schemas.microsoft.com/office/2007/relationships/hdphoto" Target="../media/hdphoto11.wdp"/><Relationship Id="rId32" Type="http://schemas.microsoft.com/office/2007/relationships/hdphoto" Target="../media/hdphoto15.wdp"/><Relationship Id="rId5" Type="http://schemas.openxmlformats.org/officeDocument/2006/relationships/image" Target="../media/image24.png"/><Relationship Id="rId15" Type="http://schemas.openxmlformats.org/officeDocument/2006/relationships/image" Target="../media/image29.png"/><Relationship Id="rId23" Type="http://schemas.openxmlformats.org/officeDocument/2006/relationships/image" Target="../media/image33.png"/><Relationship Id="rId28" Type="http://schemas.microsoft.com/office/2007/relationships/hdphoto" Target="../media/hdphoto13.wdp"/><Relationship Id="rId36" Type="http://schemas.openxmlformats.org/officeDocument/2006/relationships/image" Target="../media/image40.png"/><Relationship Id="rId10" Type="http://schemas.microsoft.com/office/2007/relationships/hdphoto" Target="../media/hdphoto4.wdp"/><Relationship Id="rId19" Type="http://schemas.openxmlformats.org/officeDocument/2006/relationships/image" Target="../media/image31.png"/><Relationship Id="rId31" Type="http://schemas.openxmlformats.org/officeDocument/2006/relationships/image" Target="../media/image37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Relationship Id="rId14" Type="http://schemas.microsoft.com/office/2007/relationships/hdphoto" Target="../media/hdphoto6.wdp"/><Relationship Id="rId22" Type="http://schemas.microsoft.com/office/2007/relationships/hdphoto" Target="../media/hdphoto10.wdp"/><Relationship Id="rId27" Type="http://schemas.openxmlformats.org/officeDocument/2006/relationships/image" Target="../media/image35.png"/><Relationship Id="rId30" Type="http://schemas.microsoft.com/office/2007/relationships/hdphoto" Target="../media/hdphoto14.wdp"/><Relationship Id="rId35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32.png"/><Relationship Id="rId18" Type="http://schemas.microsoft.com/office/2007/relationships/hdphoto" Target="../media/hdphoto13.wdp"/><Relationship Id="rId26" Type="http://schemas.openxmlformats.org/officeDocument/2006/relationships/slide" Target="slide19.xml"/><Relationship Id="rId3" Type="http://schemas.openxmlformats.org/officeDocument/2006/relationships/image" Target="../media/image24.png"/><Relationship Id="rId21" Type="http://schemas.microsoft.com/office/2007/relationships/hdphoto" Target="../media/hdphoto15.wdp"/><Relationship Id="rId7" Type="http://schemas.openxmlformats.org/officeDocument/2006/relationships/image" Target="../media/image28.png"/><Relationship Id="rId12" Type="http://schemas.microsoft.com/office/2007/relationships/hdphoto" Target="../media/hdphoto8.wdp"/><Relationship Id="rId17" Type="http://schemas.openxmlformats.org/officeDocument/2006/relationships/image" Target="../media/image35.png"/><Relationship Id="rId25" Type="http://schemas.openxmlformats.org/officeDocument/2006/relationships/slide" Target="slide18.xml"/><Relationship Id="rId2" Type="http://schemas.openxmlformats.org/officeDocument/2006/relationships/image" Target="../media/image23.png"/><Relationship Id="rId16" Type="http://schemas.microsoft.com/office/2007/relationships/hdphoto" Target="../media/hdphoto11.wdp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microsoft.com/office/2007/relationships/hdphoto" Target="../media/hdphoto3.wdp"/><Relationship Id="rId11" Type="http://schemas.openxmlformats.org/officeDocument/2006/relationships/image" Target="../media/image30.png"/><Relationship Id="rId24" Type="http://schemas.openxmlformats.org/officeDocument/2006/relationships/slide" Target="slide17.xml"/><Relationship Id="rId5" Type="http://schemas.openxmlformats.org/officeDocument/2006/relationships/image" Target="../media/image25.png"/><Relationship Id="rId15" Type="http://schemas.openxmlformats.org/officeDocument/2006/relationships/image" Target="../media/image33.png"/><Relationship Id="rId23" Type="http://schemas.openxmlformats.org/officeDocument/2006/relationships/slide" Target="slide15.xml"/><Relationship Id="rId28" Type="http://schemas.openxmlformats.org/officeDocument/2006/relationships/image" Target="../media/image40.png"/><Relationship Id="rId10" Type="http://schemas.microsoft.com/office/2007/relationships/hdphoto" Target="../media/hdphoto7.wdp"/><Relationship Id="rId19" Type="http://schemas.openxmlformats.org/officeDocument/2006/relationships/slide" Target="slide20.xml"/><Relationship Id="rId4" Type="http://schemas.microsoft.com/office/2007/relationships/hdphoto" Target="../media/hdphoto2.wdp"/><Relationship Id="rId9" Type="http://schemas.openxmlformats.org/officeDocument/2006/relationships/image" Target="../media/image29.png"/><Relationship Id="rId14" Type="http://schemas.microsoft.com/office/2007/relationships/hdphoto" Target="../media/hdphoto10.wdp"/><Relationship Id="rId22" Type="http://schemas.openxmlformats.org/officeDocument/2006/relationships/slide" Target="slide14.xml"/><Relationship Id="rId27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42.JP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slide" Target="slide13.xml"/><Relationship Id="rId5" Type="http://schemas.microsoft.com/office/2007/relationships/hdphoto" Target="../media/hdphoto2.wdp"/><Relationship Id="rId4" Type="http://schemas.openxmlformats.org/officeDocument/2006/relationships/image" Target="../media/image24.png"/><Relationship Id="rId9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25.png"/><Relationship Id="rId7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slide" Target="slide13.xml"/><Relationship Id="rId4" Type="http://schemas.microsoft.com/office/2007/relationships/hdphoto" Target="../media/hdphoto3.wdp"/><Relationship Id="rId9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24.png"/><Relationship Id="rId7" Type="http://schemas.microsoft.com/office/2007/relationships/hdphoto" Target="../media/hdphoto7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slide" Target="slide13.xml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25.png"/><Relationship Id="rId7" Type="http://schemas.microsoft.com/office/2007/relationships/hdphoto" Target="../media/hdphoto16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png"/><Relationship Id="rId5" Type="http://schemas.openxmlformats.org/officeDocument/2006/relationships/slide" Target="slide13.xml"/><Relationship Id="rId4" Type="http://schemas.microsoft.com/office/2007/relationships/hdphoto" Target="../media/hdphoto3.wdp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24.png"/><Relationship Id="rId7" Type="http://schemas.microsoft.com/office/2007/relationships/hdphoto" Target="../media/hdphoto9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slide" Target="slide13.xml"/><Relationship Id="rId4" Type="http://schemas.microsoft.com/office/2007/relationships/hdphoto" Target="../media/hdphoto2.wdp"/><Relationship Id="rId9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25.png"/><Relationship Id="rId7" Type="http://schemas.microsoft.com/office/2007/relationships/hdphoto" Target="../media/hdphoto14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slide" Target="slide13.xml"/><Relationship Id="rId4" Type="http://schemas.microsoft.com/office/2007/relationships/hdphoto" Target="../media/hdphoto3.wdp"/><Relationship Id="rId9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096549" y="1658592"/>
            <a:ext cx="8228535" cy="23363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195">
              <a:lnSpc>
                <a:spcPct val="150000"/>
              </a:lnSpc>
              <a:defRPr/>
            </a:pPr>
            <a:r>
              <a:rPr lang="en-US" sz="5198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8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22</a:t>
            </a:r>
          </a:p>
          <a:p>
            <a:pPr algn="ctr" defTabSz="914195">
              <a:lnSpc>
                <a:spcPct val="150000"/>
              </a:lnSpc>
              <a:defRPr/>
            </a:pPr>
            <a:r>
              <a:rPr lang="en-US" sz="5198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8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8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198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198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Mùa</a:t>
            </a:r>
            <a:r>
              <a:rPr lang="en-US" sz="5198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8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lúa</a:t>
            </a:r>
            <a:r>
              <a:rPr lang="en-US" sz="5198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8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chín</a:t>
            </a:r>
            <a:endParaRPr lang="en-US" sz="5198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628812" y="0"/>
            <a:ext cx="2563188" cy="5846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200949" y="579120"/>
            <a:ext cx="990719" cy="4615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277508" y="3450881"/>
            <a:ext cx="5413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KHỞI ĐỘNG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ài hát Lý Cây Xanh âm nhạc tập bài hát lớp 1 có lời Karaoke, hình ảnh minh họa sống động siêu cute.">
            <a:hlinkClick r:id="" action="ppaction://media"/>
            <a:extLst>
              <a:ext uri="{FF2B5EF4-FFF2-40B4-BE49-F238E27FC236}">
                <a16:creationId xmlns:a16="http://schemas.microsoft.com/office/drawing/2014/main" id="{204951D5-CEA6-4F31-9BE9-B5C134382DC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247" end="91164"/>
                </p14:media>
              </p:ext>
            </p:extLst>
          </p:nvPr>
        </p:nvPicPr>
        <p:blipFill rotWithShape="1">
          <a:blip r:embed="rId4"/>
          <a:srcRect t="7837" b="1439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8807F9-82D3-4771-8C1B-AC945096A5D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28249" cy="48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0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5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88C02B-E881-421D-AB02-7CAFEF7CBC04}"/>
              </a:ext>
            </a:extLst>
          </p:cNvPr>
          <p:cNvSpPr/>
          <p:nvPr/>
        </p:nvSpPr>
        <p:spPr>
          <a:xfrm>
            <a:off x="3956475" y="1069737"/>
            <a:ext cx="36167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Vây quanh làng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Một biển vàng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Như tơ kén…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Hương lúa chín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Thoang thoảng bay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Làm say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Đàn ri đá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FE37AD-45D9-486C-9E0C-3DAFD479B5C4}"/>
              </a:ext>
            </a:extLst>
          </p:cNvPr>
          <p:cNvSpPr/>
          <p:nvPr/>
        </p:nvSpPr>
        <p:spPr>
          <a:xfrm>
            <a:off x="3956475" y="3713352"/>
            <a:ext cx="36167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Lúa biết đi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Chuyện rầm rì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Rung rinh sóng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Làm xáo động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Cả rặng cây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Làm lung lay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Hàng cột điện…</a:t>
            </a:r>
            <a:b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8A550-739D-45C8-9E85-4D1F589FEEAB}"/>
              </a:ext>
            </a:extLst>
          </p:cNvPr>
          <p:cNvSpPr/>
          <p:nvPr/>
        </p:nvSpPr>
        <p:spPr>
          <a:xfrm>
            <a:off x="3875551" y="545323"/>
            <a:ext cx="29306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Mùa lúa chín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图片 22">
            <a:extLst>
              <a:ext uri="{FF2B5EF4-FFF2-40B4-BE49-F238E27FC236}">
                <a16:creationId xmlns:a16="http://schemas.microsoft.com/office/drawing/2014/main" id="{64AD71F4-B173-405F-9A71-52FA44547E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90" t="31444" r="21976"/>
          <a:stretch/>
        </p:blipFill>
        <p:spPr>
          <a:xfrm>
            <a:off x="-237618" y="4485700"/>
            <a:ext cx="4113169" cy="26758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C308C35-3EE5-4923-ABDF-067AB6ED7020}"/>
              </a:ext>
            </a:extLst>
          </p:cNvPr>
          <p:cNvSpPr txBox="1"/>
          <p:nvPr/>
        </p:nvSpPr>
        <p:spPr>
          <a:xfrm>
            <a:off x="4382072" y="6374704"/>
            <a:ext cx="29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NGUYỄN KHOA ĐĂNG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19048C4-4DE7-477E-9F13-8D11D13DD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4072" y="577239"/>
            <a:ext cx="4827928" cy="6105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37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88C02B-E881-421D-AB02-7CAFEF7CBC04}"/>
              </a:ext>
            </a:extLst>
          </p:cNvPr>
          <p:cNvSpPr/>
          <p:nvPr/>
        </p:nvSpPr>
        <p:spPr>
          <a:xfrm>
            <a:off x="1871868" y="1197422"/>
            <a:ext cx="41020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Vây quanh làng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Một biển vàng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Như tơ kén…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Hương lúa chín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Thoang thoảng bay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Làm say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Đàn ri đá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FE37AD-45D9-486C-9E0C-3DAFD479B5C4}"/>
              </a:ext>
            </a:extLst>
          </p:cNvPr>
          <p:cNvSpPr/>
          <p:nvPr/>
        </p:nvSpPr>
        <p:spPr>
          <a:xfrm>
            <a:off x="6891905" y="1197422"/>
            <a:ext cx="36167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Lúa biết đi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Chuyện rầm rì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Rung rinh sóng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Làm xáo động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Cả rặng cây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Làm lung lay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  <a:t>Hàng cột điện…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</a:rPr>
            </a:b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8A550-739D-45C8-9E85-4D1F589FEEAB}"/>
              </a:ext>
            </a:extLst>
          </p:cNvPr>
          <p:cNvSpPr/>
          <p:nvPr/>
        </p:nvSpPr>
        <p:spPr>
          <a:xfrm>
            <a:off x="4508586" y="507917"/>
            <a:ext cx="29306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Mùa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lúa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chín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ounded Rectangle 1">
            <a:extLst>
              <a:ext uri="{FF2B5EF4-FFF2-40B4-BE49-F238E27FC236}">
                <a16:creationId xmlns:a16="http://schemas.microsoft.com/office/drawing/2014/main" id="{0D50AD19-B487-421E-8567-B8182F75335A}"/>
              </a:ext>
            </a:extLst>
          </p:cNvPr>
          <p:cNvSpPr/>
          <p:nvPr/>
        </p:nvSpPr>
        <p:spPr>
          <a:xfrm>
            <a:off x="2200655" y="4600946"/>
            <a:ext cx="5315246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Mỗi khổ thơ có mấy dòng</a:t>
            </a:r>
            <a:r>
              <a:rPr lang="vi-VN" altLang="zh-CN" sz="28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8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ED0407-D7FF-4967-BDB8-34FF76C84097}"/>
              </a:ext>
            </a:extLst>
          </p:cNvPr>
          <p:cNvSpPr txBox="1"/>
          <p:nvPr/>
        </p:nvSpPr>
        <p:spPr>
          <a:xfrm>
            <a:off x="2200655" y="5547841"/>
            <a:ext cx="6760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+mj-lt"/>
                <a:cs typeface="Times New Roman" panose="02020603050405020304" pitchFamily="18" charset="0"/>
              </a:rPr>
              <a:t>- Mỗi khổ thơ có 7 dòng. </a:t>
            </a: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DEDA25F9-6FBF-4184-AD7D-E8F71A87C933}"/>
              </a:ext>
            </a:extLst>
          </p:cNvPr>
          <p:cNvSpPr/>
          <p:nvPr/>
        </p:nvSpPr>
        <p:spPr>
          <a:xfrm>
            <a:off x="2200979" y="4594201"/>
            <a:ext cx="5002924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Mỗi dòng có mấy chữ</a:t>
            </a:r>
            <a:r>
              <a:rPr lang="vi-VN" altLang="zh-CN" sz="28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8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540DC4-33C8-450A-BAFB-6C063440D225}"/>
              </a:ext>
            </a:extLst>
          </p:cNvPr>
          <p:cNvSpPr txBox="1"/>
          <p:nvPr/>
        </p:nvSpPr>
        <p:spPr>
          <a:xfrm>
            <a:off x="2200654" y="5547841"/>
            <a:ext cx="969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+mj-lt"/>
                <a:cs typeface="Times New Roman" panose="02020603050405020304" pitchFamily="18" charset="0"/>
              </a:rPr>
              <a:t>- Có dòng 3 chữ, có dòng 2 chữ. Đây là thể thơ tự do. </a:t>
            </a:r>
          </a:p>
        </p:txBody>
      </p:sp>
      <p:sp>
        <p:nvSpPr>
          <p:cNvPr id="14" name="Rounded Rectangle 1">
            <a:extLst>
              <a:ext uri="{FF2B5EF4-FFF2-40B4-BE49-F238E27FC236}">
                <a16:creationId xmlns:a16="http://schemas.microsoft.com/office/drawing/2014/main" id="{04D33E49-89EB-4D14-87B2-788A9C9CCF01}"/>
              </a:ext>
            </a:extLst>
          </p:cNvPr>
          <p:cNvSpPr/>
          <p:nvPr/>
        </p:nvSpPr>
        <p:spPr>
          <a:xfrm>
            <a:off x="2192961" y="4745908"/>
            <a:ext cx="8008533" cy="66970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8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Chữ đầu dòng viết như thế nào</a:t>
            </a:r>
            <a:r>
              <a:rPr lang="vi-VN" altLang="zh-CN" sz="28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8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647F17-9ACD-42CD-B0FB-F6AB01ADBBE9}"/>
              </a:ext>
            </a:extLst>
          </p:cNvPr>
          <p:cNvSpPr txBox="1"/>
          <p:nvPr/>
        </p:nvSpPr>
        <p:spPr>
          <a:xfrm>
            <a:off x="2200653" y="5529561"/>
            <a:ext cx="6294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latin typeface="+mj-lt"/>
                <a:cs typeface="Times New Roman" panose="02020603050405020304" pitchFamily="18" charset="0"/>
              </a:rPr>
              <a:t>- Viết hoa, lùi vào 3 ô cách lề vở.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F78617-3B02-47A5-B958-D87D7CA6FD14}"/>
              </a:ext>
            </a:extLst>
          </p:cNvPr>
          <p:cNvSpPr txBox="1"/>
          <p:nvPr/>
        </p:nvSpPr>
        <p:spPr>
          <a:xfrm>
            <a:off x="8500021" y="4269945"/>
            <a:ext cx="29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NGUYỄN KHOA ĐĂNG</a:t>
            </a:r>
          </a:p>
        </p:txBody>
      </p:sp>
    </p:spTree>
    <p:extLst>
      <p:ext uri="{BB962C8B-B14F-4D97-AF65-F5344CB8AC3E}">
        <p14:creationId xmlns:p14="http://schemas.microsoft.com/office/powerpoint/2010/main" val="601786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 animBg="1"/>
      <p:bldP spid="10" grpId="1" animBg="1"/>
      <p:bldP spid="11" grpId="0"/>
      <p:bldP spid="11" grpId="1"/>
      <p:bldP spid="12" grpId="0" animBg="1"/>
      <p:bldP spid="12" grpId="1" animBg="1"/>
      <p:bldP spid="13" grpId="0"/>
      <p:bldP spid="13" grpId="1"/>
      <p:bldP spid="14" grpId="0" animBg="1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88C02B-E881-421D-AB02-7CAFEF7CBC04}"/>
              </a:ext>
            </a:extLst>
          </p:cNvPr>
          <p:cNvSpPr/>
          <p:nvPr/>
        </p:nvSpPr>
        <p:spPr>
          <a:xfrm>
            <a:off x="349517" y="1469425"/>
            <a:ext cx="410202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Vây quanh làng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Một biển vàng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Như tơ kén…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Hương lúa chín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Thoang thoảng bay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Làm say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Đàn ri đá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FE37AD-45D9-486C-9E0C-3DAFD479B5C4}"/>
              </a:ext>
            </a:extLst>
          </p:cNvPr>
          <p:cNvSpPr/>
          <p:nvPr/>
        </p:nvSpPr>
        <p:spPr>
          <a:xfrm>
            <a:off x="4257004" y="1445025"/>
            <a:ext cx="361679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Lúa biết đi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Chuyện rầm rì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Rung rinh sóng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Làm xáo động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Cả rặng cây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Làm lung lay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Hàng cột điện…</a:t>
            </a:r>
            <a:b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</a:b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98A550-739D-45C8-9E85-4D1F589FEEAB}"/>
              </a:ext>
            </a:extLst>
          </p:cNvPr>
          <p:cNvSpPr/>
          <p:nvPr/>
        </p:nvSpPr>
        <p:spPr>
          <a:xfrm>
            <a:off x="2516073" y="585387"/>
            <a:ext cx="29306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Arial" panose="020B0604020202020204" pitchFamily="34" charset="0"/>
              </a:rPr>
              <a:t>Mùa lúa chín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B61A64-4D26-496A-A782-989B0AA7206E}"/>
              </a:ext>
            </a:extLst>
          </p:cNvPr>
          <p:cNvSpPr txBox="1"/>
          <p:nvPr/>
        </p:nvSpPr>
        <p:spPr>
          <a:xfrm>
            <a:off x="8737057" y="2066641"/>
            <a:ext cx="311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ây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quanh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73A17A1D-24FF-4BE0-9E16-29A3631AEDD4}"/>
              </a:ext>
            </a:extLst>
          </p:cNvPr>
          <p:cNvSpPr/>
          <p:nvPr/>
        </p:nvSpPr>
        <p:spPr>
          <a:xfrm>
            <a:off x="8533387" y="957619"/>
            <a:ext cx="266378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0F841C-719C-40D2-9CCF-1F891715C5FC}"/>
              </a:ext>
            </a:extLst>
          </p:cNvPr>
          <p:cNvSpPr txBox="1"/>
          <p:nvPr/>
        </p:nvSpPr>
        <p:spPr>
          <a:xfrm>
            <a:off x="8737057" y="2604306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oang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th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oảng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5003B88-2662-4842-A67F-149A1EE94F9E}"/>
              </a:ext>
            </a:extLst>
          </p:cNvPr>
          <p:cNvSpPr txBox="1"/>
          <p:nvPr/>
        </p:nvSpPr>
        <p:spPr>
          <a:xfrm>
            <a:off x="8737057" y="3127526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ầm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ì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6A89EC-932B-470E-AFF8-9E4AF5576588}"/>
              </a:ext>
            </a:extLst>
          </p:cNvPr>
          <p:cNvSpPr txBox="1"/>
          <p:nvPr/>
        </p:nvSpPr>
        <p:spPr>
          <a:xfrm>
            <a:off x="8752379" y="3720137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xáo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động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27F6720-CF30-4A33-A366-C7D182664F8B}"/>
              </a:ext>
            </a:extLst>
          </p:cNvPr>
          <p:cNvSpPr txBox="1"/>
          <p:nvPr/>
        </p:nvSpPr>
        <p:spPr>
          <a:xfrm>
            <a:off x="8752379" y="4285275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ung </a:t>
            </a:r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ay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3175E57-E339-4A1B-8ECB-50AFC56F75AB}"/>
              </a:ext>
            </a:extLst>
          </p:cNvPr>
          <p:cNvCxnSpPr/>
          <p:nvPr/>
        </p:nvCxnSpPr>
        <p:spPr>
          <a:xfrm>
            <a:off x="8108988" y="588900"/>
            <a:ext cx="0" cy="616225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4262B72-0D03-4F4D-BCC0-DAD08C885FCD}"/>
              </a:ext>
            </a:extLst>
          </p:cNvPr>
          <p:cNvSpPr txBox="1"/>
          <p:nvPr/>
        </p:nvSpPr>
        <p:spPr>
          <a:xfrm>
            <a:off x="5126988" y="4561760"/>
            <a:ext cx="298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NGUYỄN KHOA ĐĂNG</a:t>
            </a:r>
          </a:p>
        </p:txBody>
      </p:sp>
    </p:spTree>
    <p:extLst>
      <p:ext uri="{BB962C8B-B14F-4D97-AF65-F5344CB8AC3E}">
        <p14:creationId xmlns:p14="http://schemas.microsoft.com/office/powerpoint/2010/main" val="2969482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8" grpId="0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3988151" y="1146844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635277" y="138340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7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674771" y="3594122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143711" y="2279938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50249" y="2818297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>
            <a:off x="7965185" y="2731475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690701" y="2835905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vở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523" y="1874186"/>
            <a:ext cx="3677077" cy="490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810971" y="817678"/>
            <a:ext cx="10292458" cy="10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800" b="1" i="0" u="none" strike="noStrike" kern="0" cap="all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</a:t>
            </a:r>
            <a:endParaRPr kumimoji="0" lang="en-US" sz="4800" b="1" i="0" u="none" strike="noStrike" kern="0" cap="all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778AC6-4EAD-4DD1-86F5-078E3430BA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7" t="3043" r="4185" b="15416"/>
          <a:stretch/>
        </p:blipFill>
        <p:spPr>
          <a:xfrm>
            <a:off x="1654629" y="458652"/>
            <a:ext cx="9204234" cy="650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18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D2F268A-4040-4676-8A98-312B9171F951}"/>
              </a:ext>
            </a:extLst>
          </p:cNvPr>
          <p:cNvSpPr txBox="1"/>
          <p:nvPr/>
        </p:nvSpPr>
        <p:spPr>
          <a:xfrm>
            <a:off x="624840" y="609600"/>
            <a:ext cx="11414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2. </a:t>
            </a:r>
            <a:r>
              <a:rPr lang="en-US" sz="2800"/>
              <a:t>Tìm chữ phù hợp với ô trống để hoàn chỉnh mẫu chuyện dưới đây: chữ </a:t>
            </a:r>
            <a:r>
              <a:rPr lang="en-US" sz="2800" b="1">
                <a:solidFill>
                  <a:srgbClr val="FF0000"/>
                </a:solidFill>
              </a:rPr>
              <a:t>c</a:t>
            </a:r>
            <a:r>
              <a:rPr lang="en-US" sz="2800"/>
              <a:t> hay </a:t>
            </a:r>
            <a:r>
              <a:rPr lang="en-US" sz="2800" b="1">
                <a:solidFill>
                  <a:srgbClr val="FF0000"/>
                </a:solidFill>
              </a:rPr>
              <a:t>k</a:t>
            </a:r>
            <a:r>
              <a:rPr lang="en-US" sz="2800"/>
              <a:t>, chữ </a:t>
            </a:r>
            <a:r>
              <a:rPr lang="en-US" sz="2800" b="1">
                <a:solidFill>
                  <a:srgbClr val="FF0000"/>
                </a:solidFill>
              </a:rPr>
              <a:t>ng</a:t>
            </a:r>
            <a:r>
              <a:rPr lang="en-US" sz="2800"/>
              <a:t> hay </a:t>
            </a:r>
            <a:r>
              <a:rPr lang="en-US" sz="2800" b="1">
                <a:solidFill>
                  <a:srgbClr val="FF0000"/>
                </a:solidFill>
              </a:rPr>
              <a:t>ngh</a:t>
            </a:r>
            <a:r>
              <a:rPr lang="en-US" sz="2800"/>
              <a:t>?</a:t>
            </a:r>
          </a:p>
          <a:p>
            <a:r>
              <a:rPr lang="en-US" sz="280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4C54E8-7442-4DDF-A6D8-8B2708B365F7}"/>
              </a:ext>
            </a:extLst>
          </p:cNvPr>
          <p:cNvSpPr txBox="1"/>
          <p:nvPr/>
        </p:nvSpPr>
        <p:spPr>
          <a:xfrm>
            <a:off x="624840" y="2286000"/>
            <a:ext cx="1141476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Quả</a:t>
            </a:r>
            <a:r>
              <a:rPr lang="en-US" sz="2800" dirty="0"/>
              <a:t> </a:t>
            </a:r>
            <a:r>
              <a:rPr lang="en-US" sz="2800" dirty="0" err="1"/>
              <a:t>sồi</a:t>
            </a:r>
            <a:endParaRPr lang="en-US" sz="2800" dirty="0"/>
          </a:p>
          <a:p>
            <a:pPr marL="285750" indent="522288">
              <a:lnSpc>
                <a:spcPct val="150000"/>
              </a:lnSpc>
            </a:pPr>
            <a:r>
              <a:rPr lang="en-US" sz="2800" dirty="0" err="1"/>
              <a:t>Quả</a:t>
            </a:r>
            <a:r>
              <a:rPr lang="en-US" sz="2800" dirty="0"/>
              <a:t> </a:t>
            </a:r>
            <a:r>
              <a:rPr lang="en-US" sz="2800" dirty="0" err="1"/>
              <a:t>sồi</a:t>
            </a:r>
            <a:r>
              <a:rPr lang="en-US" sz="2800" dirty="0"/>
              <a:t> </a:t>
            </a:r>
            <a:r>
              <a:rPr lang="en-US" sz="2800" dirty="0" err="1"/>
              <a:t>nhỏ</a:t>
            </a:r>
            <a:r>
              <a:rPr lang="en-US" sz="2800" dirty="0"/>
              <a:t> </a:t>
            </a:r>
            <a:r>
              <a:rPr lang="en-US" sz="2800" dirty="0" err="1"/>
              <a:t>nằm</a:t>
            </a:r>
            <a:r>
              <a:rPr lang="en-US" sz="2800" dirty="0"/>
              <a:t> </a:t>
            </a:r>
            <a:r>
              <a:rPr lang="en-US" sz="2800" dirty="0" err="1"/>
              <a:t>dưới</a:t>
            </a:r>
            <a:r>
              <a:rPr lang="en-US" sz="2800" dirty="0"/>
              <a:t> </a:t>
            </a:r>
            <a:r>
              <a:rPr lang="en-US" sz="2800" dirty="0" err="1"/>
              <a:t>đất</a:t>
            </a:r>
            <a:r>
              <a:rPr lang="en-US" sz="2800" dirty="0"/>
              <a:t>.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ao</a:t>
            </a:r>
            <a:r>
              <a:rPr lang="en-US" sz="2800" dirty="0"/>
              <a:t> </a:t>
            </a:r>
            <a:r>
              <a:rPr lang="en-US" sz="2800" dirty="0" err="1"/>
              <a:t>ước</a:t>
            </a:r>
            <a:r>
              <a:rPr lang="en-US" sz="2800" dirty="0"/>
              <a:t> </a:t>
            </a:r>
            <a:r>
              <a:rPr lang="en-US" sz="2800" dirty="0" err="1"/>
              <a:t>được</a:t>
            </a:r>
            <a:r>
              <a:rPr lang="en-US" sz="2800" dirty="0"/>
              <a:t> ở </a:t>
            </a:r>
            <a:r>
              <a:rPr lang="en-US" sz="2800" dirty="0" err="1"/>
              <a:t>trên</a:t>
            </a:r>
            <a:r>
              <a:rPr lang="en-US" sz="2800" dirty="0"/>
              <a:t>        </a:t>
            </a:r>
            <a:r>
              <a:rPr lang="en-US" sz="2800" dirty="0" err="1"/>
              <a:t>ao</a:t>
            </a:r>
            <a:r>
              <a:rPr lang="en-US" sz="2800" dirty="0"/>
              <a:t> </a:t>
            </a:r>
            <a:r>
              <a:rPr lang="en-US" sz="2800" dirty="0" err="1"/>
              <a:t>để</a:t>
            </a:r>
            <a:r>
              <a:rPr lang="en-US" sz="2800" dirty="0"/>
              <a:t>       </a:t>
            </a:r>
            <a:r>
              <a:rPr lang="en-US" sz="2800" dirty="0" err="1"/>
              <a:t>ắm</a:t>
            </a:r>
            <a:r>
              <a:rPr lang="en-US" sz="2800" dirty="0"/>
              <a:t> </a:t>
            </a:r>
            <a:r>
              <a:rPr lang="en-US" sz="2800" dirty="0" err="1"/>
              <a:t>trang</a:t>
            </a:r>
            <a:r>
              <a:rPr lang="en-US" sz="2800" dirty="0"/>
              <a:t> </a:t>
            </a:r>
            <a:r>
              <a:rPr lang="en-US" sz="2800" dirty="0" err="1"/>
              <a:t>sao</a:t>
            </a:r>
            <a:r>
              <a:rPr lang="en-US" sz="2800" dirty="0"/>
              <a:t>.        e </a:t>
            </a:r>
            <a:r>
              <a:rPr lang="en-US" sz="2800" dirty="0" err="1"/>
              <a:t>gió</a:t>
            </a:r>
            <a:r>
              <a:rPr lang="en-US" sz="2800" dirty="0"/>
              <a:t> </a:t>
            </a:r>
            <a:r>
              <a:rPr lang="en-US" sz="2800" dirty="0" err="1"/>
              <a:t>rì</a:t>
            </a:r>
            <a:r>
              <a:rPr lang="en-US" sz="2800" dirty="0"/>
              <a:t> </a:t>
            </a:r>
            <a:r>
              <a:rPr lang="en-US" sz="2800" dirty="0" err="1"/>
              <a:t>rào</a:t>
            </a:r>
            <a:r>
              <a:rPr lang="en-US" sz="2800" dirty="0"/>
              <a:t>  ể </a:t>
            </a:r>
            <a:r>
              <a:rPr lang="en-US" sz="2800" dirty="0" err="1"/>
              <a:t>chuyện</a:t>
            </a:r>
            <a:r>
              <a:rPr lang="en-US" sz="2800" dirty="0"/>
              <a:t>.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nhờ</a:t>
            </a:r>
            <a:r>
              <a:rPr lang="en-US" sz="2800" dirty="0"/>
              <a:t> </a:t>
            </a:r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sồi</a:t>
            </a:r>
            <a:r>
              <a:rPr lang="en-US" sz="2800" dirty="0"/>
              <a:t> </a:t>
            </a:r>
            <a:r>
              <a:rPr lang="en-US" sz="2800" dirty="0" err="1"/>
              <a:t>già</a:t>
            </a:r>
            <a:r>
              <a:rPr lang="en-US" sz="2800" dirty="0"/>
              <a:t> </a:t>
            </a:r>
            <a:r>
              <a:rPr lang="en-US" sz="2800" dirty="0" err="1"/>
              <a:t>đưa</a:t>
            </a:r>
            <a:r>
              <a:rPr lang="en-US" sz="2800" dirty="0"/>
              <a:t>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lên</a:t>
            </a:r>
            <a:r>
              <a:rPr lang="en-US" sz="2800" dirty="0"/>
              <a:t>        </a:t>
            </a:r>
            <a:r>
              <a:rPr lang="en-US" sz="2800" dirty="0" err="1"/>
              <a:t>ành</a:t>
            </a:r>
            <a:r>
              <a:rPr lang="en-US" sz="2800" dirty="0"/>
              <a:t> </a:t>
            </a:r>
            <a:r>
              <a:rPr lang="en-US" sz="2800" dirty="0" err="1"/>
              <a:t>cao</a:t>
            </a:r>
            <a:r>
              <a:rPr lang="en-US" sz="2800" dirty="0"/>
              <a:t>. </a:t>
            </a:r>
            <a:r>
              <a:rPr lang="en-US" sz="2800" dirty="0" err="1"/>
              <a:t>Ông</a:t>
            </a:r>
            <a:r>
              <a:rPr lang="en-US" sz="2800" dirty="0"/>
              <a:t> </a:t>
            </a:r>
            <a:r>
              <a:rPr lang="en-US" sz="2800" dirty="0" err="1"/>
              <a:t>sồi</a:t>
            </a:r>
            <a:r>
              <a:rPr lang="en-US" sz="2800" dirty="0"/>
              <a:t> </a:t>
            </a:r>
            <a:r>
              <a:rPr lang="en-US" sz="2800" dirty="0" err="1"/>
              <a:t>bảo</a:t>
            </a:r>
            <a:r>
              <a:rPr lang="en-US" sz="2800" dirty="0"/>
              <a:t>:</a:t>
            </a:r>
          </a:p>
          <a:p>
            <a:pPr marL="517525" indent="228600">
              <a:lnSpc>
                <a:spcPct val="150000"/>
              </a:lnSpc>
            </a:pPr>
            <a:r>
              <a:rPr lang="en-US" sz="2800" dirty="0"/>
              <a:t>- </a:t>
            </a:r>
            <a:r>
              <a:rPr lang="en-US" sz="2800" dirty="0" err="1"/>
              <a:t>Cháu</a:t>
            </a:r>
            <a:r>
              <a:rPr lang="en-US" sz="2800" dirty="0"/>
              <a:t> </a:t>
            </a:r>
            <a:r>
              <a:rPr lang="en-US" sz="2800" dirty="0" err="1"/>
              <a:t>hãy</a:t>
            </a:r>
            <a:r>
              <a:rPr lang="en-US" sz="2800" dirty="0"/>
              <a:t> </a:t>
            </a:r>
            <a:r>
              <a:rPr lang="en-US" sz="2800" dirty="0" err="1"/>
              <a:t>tự</a:t>
            </a:r>
            <a:r>
              <a:rPr lang="en-US" sz="2800" dirty="0"/>
              <a:t> </a:t>
            </a:r>
            <a:r>
              <a:rPr lang="en-US" sz="2800" dirty="0" err="1"/>
              <a:t>mọc</a:t>
            </a:r>
            <a:r>
              <a:rPr lang="en-US" sz="2800" dirty="0"/>
              <a:t> </a:t>
            </a:r>
            <a:r>
              <a:rPr lang="en-US" sz="2800" dirty="0" err="1"/>
              <a:t>rễ</a:t>
            </a:r>
            <a:r>
              <a:rPr lang="en-US" sz="2800" dirty="0"/>
              <a:t> </a:t>
            </a:r>
            <a:r>
              <a:rPr lang="en-US" sz="2800" dirty="0" err="1"/>
              <a:t>nhanh</a:t>
            </a:r>
            <a:r>
              <a:rPr lang="en-US" sz="2800" dirty="0"/>
              <a:t> </a:t>
            </a:r>
            <a:r>
              <a:rPr lang="en-US" sz="2800" dirty="0" err="1"/>
              <a:t>lên</a:t>
            </a:r>
            <a:r>
              <a:rPr lang="en-US" sz="2800" dirty="0"/>
              <a:t>, </a:t>
            </a:r>
            <a:r>
              <a:rPr lang="en-US" sz="2800" dirty="0" err="1"/>
              <a:t>rồi</a:t>
            </a:r>
            <a:r>
              <a:rPr lang="en-US" sz="2800" dirty="0"/>
              <a:t> </a:t>
            </a:r>
            <a:r>
              <a:rPr lang="en-US" sz="2800" dirty="0" err="1"/>
              <a:t>cháu</a:t>
            </a:r>
            <a:r>
              <a:rPr lang="en-US" sz="2800" dirty="0"/>
              <a:t> </a:t>
            </a:r>
            <a:r>
              <a:rPr lang="en-US" sz="2800" dirty="0" err="1"/>
              <a:t>sẽ</a:t>
            </a:r>
            <a:r>
              <a:rPr lang="en-US" sz="2800" dirty="0"/>
              <a:t> </a:t>
            </a:r>
            <a:r>
              <a:rPr lang="en-US" sz="2800" dirty="0" err="1"/>
              <a:t>trò</a:t>
            </a:r>
            <a:r>
              <a:rPr lang="en-US" sz="2800" dirty="0"/>
              <a:t> </a:t>
            </a:r>
            <a:r>
              <a:rPr lang="en-US" sz="2800" dirty="0" err="1"/>
              <a:t>thành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     </a:t>
            </a:r>
            <a:r>
              <a:rPr lang="en-US" sz="2800" dirty="0" err="1"/>
              <a:t>ây</a:t>
            </a:r>
            <a:r>
              <a:rPr lang="en-US" sz="2800" dirty="0"/>
              <a:t> </a:t>
            </a:r>
            <a:r>
              <a:rPr lang="en-US" sz="2800" dirty="0" err="1"/>
              <a:t>sồi</a:t>
            </a:r>
            <a:r>
              <a:rPr lang="en-US" sz="2800" dirty="0"/>
              <a:t> </a:t>
            </a:r>
            <a:r>
              <a:rPr lang="en-US" sz="2800" dirty="0" err="1"/>
              <a:t>cao</a:t>
            </a:r>
            <a:r>
              <a:rPr lang="en-US" sz="2800" dirty="0"/>
              <a:t> </a:t>
            </a:r>
            <a:r>
              <a:rPr lang="en-US" sz="2800" dirty="0" err="1"/>
              <a:t>lớn</a:t>
            </a:r>
            <a:r>
              <a:rPr lang="en-US" sz="2800" dirty="0"/>
              <a:t>.</a:t>
            </a:r>
          </a:p>
          <a:p>
            <a:pPr algn="r"/>
            <a:r>
              <a:rPr lang="en-US" sz="2800" dirty="0"/>
              <a:t>Theo Xu-</a:t>
            </a:r>
            <a:r>
              <a:rPr lang="en-US" sz="2800" dirty="0" err="1"/>
              <a:t>Khôm</a:t>
            </a:r>
            <a:r>
              <a:rPr lang="en-US" sz="2800" dirty="0"/>
              <a:t>-Lin-</a:t>
            </a:r>
            <a:r>
              <a:rPr lang="en-US" sz="2800" dirty="0" err="1"/>
              <a:t>Xki</a:t>
            </a:r>
            <a:endParaRPr lang="en-US" sz="28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F178A1-E6BC-4BE1-B1CE-70C9A82762C9}"/>
              </a:ext>
            </a:extLst>
          </p:cNvPr>
          <p:cNvSpPr/>
          <p:nvPr/>
        </p:nvSpPr>
        <p:spPr>
          <a:xfrm>
            <a:off x="10572452" y="2905780"/>
            <a:ext cx="444574" cy="5486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EAEA8D-8E6C-4B91-AF65-F9DCF674606B}"/>
              </a:ext>
            </a:extLst>
          </p:cNvPr>
          <p:cNvSpPr txBox="1"/>
          <p:nvPr/>
        </p:nvSpPr>
        <p:spPr>
          <a:xfrm>
            <a:off x="10591800" y="2905780"/>
            <a:ext cx="547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611D39-BD30-453D-87C8-CD8F67EF554C}"/>
              </a:ext>
            </a:extLst>
          </p:cNvPr>
          <p:cNvSpPr/>
          <p:nvPr/>
        </p:nvSpPr>
        <p:spPr>
          <a:xfrm>
            <a:off x="1461546" y="3429000"/>
            <a:ext cx="670560" cy="5486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5D45A1-9D01-4FE2-9A89-A89CB83FA888}"/>
              </a:ext>
            </a:extLst>
          </p:cNvPr>
          <p:cNvSpPr txBox="1"/>
          <p:nvPr/>
        </p:nvSpPr>
        <p:spPr>
          <a:xfrm>
            <a:off x="1706880" y="3429000"/>
            <a:ext cx="547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9A5EC3B-6462-435D-A71C-E019D936243A}"/>
              </a:ext>
            </a:extLst>
          </p:cNvPr>
          <p:cNvSpPr/>
          <p:nvPr/>
        </p:nvSpPr>
        <p:spPr>
          <a:xfrm>
            <a:off x="4622352" y="3454420"/>
            <a:ext cx="670560" cy="5486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AB496D-DD8F-4AD0-9FE4-7AD431A5ED5F}"/>
              </a:ext>
            </a:extLst>
          </p:cNvPr>
          <p:cNvSpPr txBox="1"/>
          <p:nvPr/>
        </p:nvSpPr>
        <p:spPr>
          <a:xfrm>
            <a:off x="4832574" y="3454420"/>
            <a:ext cx="547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CC3E07-EB1B-47AD-A8F8-6EB148AE5E85}"/>
              </a:ext>
            </a:extLst>
          </p:cNvPr>
          <p:cNvSpPr/>
          <p:nvPr/>
        </p:nvSpPr>
        <p:spPr>
          <a:xfrm>
            <a:off x="3826734" y="4124980"/>
            <a:ext cx="460338" cy="5486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D8EC84E-C99C-4CF3-B52E-F451CFF13EEF}"/>
              </a:ext>
            </a:extLst>
          </p:cNvPr>
          <p:cNvSpPr txBox="1"/>
          <p:nvPr/>
        </p:nvSpPr>
        <p:spPr>
          <a:xfrm>
            <a:off x="3826734" y="4124980"/>
            <a:ext cx="547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A18F6A-FE60-4625-B92D-53E25EAF66E3}"/>
              </a:ext>
            </a:extLst>
          </p:cNvPr>
          <p:cNvSpPr/>
          <p:nvPr/>
        </p:nvSpPr>
        <p:spPr>
          <a:xfrm>
            <a:off x="774100" y="5389900"/>
            <a:ext cx="460339" cy="54864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6A901F-2829-414E-A9BA-9FECA76115EF}"/>
              </a:ext>
            </a:extLst>
          </p:cNvPr>
          <p:cNvSpPr txBox="1"/>
          <p:nvPr/>
        </p:nvSpPr>
        <p:spPr>
          <a:xfrm>
            <a:off x="774102" y="5389900"/>
            <a:ext cx="5471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727922-B7C2-4262-9F3A-86A336E831BA}"/>
              </a:ext>
            </a:extLst>
          </p:cNvPr>
          <p:cNvSpPr/>
          <p:nvPr/>
        </p:nvSpPr>
        <p:spPr>
          <a:xfrm>
            <a:off x="10591800" y="2905780"/>
            <a:ext cx="425226" cy="5232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CAC876-36E1-4644-BED2-61C493D3B9FD}"/>
              </a:ext>
            </a:extLst>
          </p:cNvPr>
          <p:cNvSpPr txBox="1"/>
          <p:nvPr/>
        </p:nvSpPr>
        <p:spPr>
          <a:xfrm>
            <a:off x="10659260" y="2811005"/>
            <a:ext cx="1005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c</a:t>
            </a:r>
          </a:p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CFA4909-C550-4A41-875E-FDF5FF14C307}"/>
              </a:ext>
            </a:extLst>
          </p:cNvPr>
          <p:cNvSpPr/>
          <p:nvPr/>
        </p:nvSpPr>
        <p:spPr>
          <a:xfrm>
            <a:off x="1461546" y="3508535"/>
            <a:ext cx="670560" cy="5232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BFEDAF-82AC-48A8-87F4-7DE364888F37}"/>
              </a:ext>
            </a:extLst>
          </p:cNvPr>
          <p:cNvSpPr txBox="1"/>
          <p:nvPr/>
        </p:nvSpPr>
        <p:spPr>
          <a:xfrm>
            <a:off x="1505025" y="3434120"/>
            <a:ext cx="1005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ng</a:t>
            </a:r>
          </a:p>
          <a:p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2EED9AB-87B6-47D2-BAC2-64AFA7E16AAA}"/>
              </a:ext>
            </a:extLst>
          </p:cNvPr>
          <p:cNvSpPr/>
          <p:nvPr/>
        </p:nvSpPr>
        <p:spPr>
          <a:xfrm>
            <a:off x="4636098" y="3454420"/>
            <a:ext cx="670560" cy="5232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B0BA8B-B928-4928-8C41-118385B29407}"/>
              </a:ext>
            </a:extLst>
          </p:cNvPr>
          <p:cNvSpPr txBox="1"/>
          <p:nvPr/>
        </p:nvSpPr>
        <p:spPr>
          <a:xfrm>
            <a:off x="4497294" y="3467935"/>
            <a:ext cx="100584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Ngh</a:t>
            </a:r>
          </a:p>
          <a:p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B6C2135-D4E6-4704-A881-CB35ADA5053A}"/>
              </a:ext>
            </a:extLst>
          </p:cNvPr>
          <p:cNvSpPr/>
          <p:nvPr/>
        </p:nvSpPr>
        <p:spPr>
          <a:xfrm>
            <a:off x="3826734" y="4104593"/>
            <a:ext cx="460338" cy="5232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808916-5871-4D57-8597-F369CCC0344C}"/>
              </a:ext>
            </a:extLst>
          </p:cNvPr>
          <p:cNvSpPr txBox="1"/>
          <p:nvPr/>
        </p:nvSpPr>
        <p:spPr>
          <a:xfrm>
            <a:off x="3921162" y="4075571"/>
            <a:ext cx="1005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c</a:t>
            </a:r>
          </a:p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F56984-B8BD-4838-933A-DF3EA1839D88}"/>
              </a:ext>
            </a:extLst>
          </p:cNvPr>
          <p:cNvSpPr/>
          <p:nvPr/>
        </p:nvSpPr>
        <p:spPr>
          <a:xfrm>
            <a:off x="774102" y="5388145"/>
            <a:ext cx="460338" cy="52322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9605407-BAB8-46D6-BBDF-6C9C4B54EFB8}"/>
              </a:ext>
            </a:extLst>
          </p:cNvPr>
          <p:cNvSpPr txBox="1"/>
          <p:nvPr/>
        </p:nvSpPr>
        <p:spPr>
          <a:xfrm>
            <a:off x="806973" y="5334030"/>
            <a:ext cx="1005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c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0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897B9F-3509-4F39-9C8D-1E98E5916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7717" y="-159656"/>
            <a:ext cx="12318714" cy="4775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95B94A-0563-4942-8671-476AE24E1F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8002" y="2764261"/>
            <a:ext cx="12318714" cy="3413760"/>
          </a:xfrm>
          <a:prstGeom prst="rect">
            <a:avLst/>
          </a:prstGeom>
        </p:spPr>
      </p:pic>
      <p:pic>
        <p:nvPicPr>
          <p:cNvPr id="10" name="Tieng-yeah-tre-con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9C639A66-1CB4-46A0-BDCA-8EA0CEE416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361382" y="3997568"/>
            <a:ext cx="342945" cy="34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70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789" y="3306302"/>
            <a:ext cx="1975757" cy="1257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200" y="4533841"/>
            <a:ext cx="1975757" cy="12573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221" y="6151016"/>
            <a:ext cx="2337448" cy="78643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2047"/>
            <a:ext cx="1571039" cy="99975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549" y="3636645"/>
            <a:ext cx="1893401" cy="637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641" y="4162739"/>
            <a:ext cx="1975757" cy="12573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556" y="5732837"/>
            <a:ext cx="1893401" cy="63703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6182026"/>
            <a:ext cx="1893401" cy="637032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48" y="1149532"/>
            <a:ext cx="1414645" cy="1418698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5314" y="1342404"/>
            <a:ext cx="1543813" cy="12510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6240" y="1290560"/>
            <a:ext cx="1753487" cy="12742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357" y="2925976"/>
            <a:ext cx="1209293" cy="130342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920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7479" y="2629525"/>
            <a:ext cx="1480128" cy="151029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834" y="2025872"/>
            <a:ext cx="1621003" cy="107485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0" b="100000" l="0" r="100000">
                        <a14:foregroundMark x1="31065" y1="7619" x2="49704" y2="36508"/>
                        <a14:foregroundMark x1="65976" y1="6032" x2="51775" y2="26349"/>
                        <a14:foregroundMark x1="35503" y1="7302" x2="65976" y2="6984"/>
                        <a14:foregroundMark x1="38166" y1="31111" x2="69822" y2="33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0818" y="3934952"/>
            <a:ext cx="1638443" cy="1526952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0" b="100000" l="0" r="100000">
                        <a14:backgroundMark x1="37937" y1="83556" x2="40559" y2="85277"/>
                        <a14:backgroundMark x1="62937" y1="82792" x2="60490" y2="848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956" y="4915295"/>
            <a:ext cx="1384988" cy="126673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605" y="5280791"/>
            <a:ext cx="1267074" cy="138650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9" cstate="print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75" y="3672067"/>
            <a:ext cx="1382534" cy="11398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1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  <a14:backgroundMark x1="99708" y1="74619" x2="99708" y2="75127"/>
                        <a14:backgroundMark x1="99708" y1="83249" x2="99708" y2="807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685" y="44154"/>
            <a:ext cx="5363061" cy="3080241"/>
          </a:xfrm>
          <a:prstGeom prst="rect">
            <a:avLst/>
          </a:prstGeom>
        </p:spPr>
      </p:pic>
      <p:pic>
        <p:nvPicPr>
          <p:cNvPr id="46" name="Picture 11" descr="C:\Users\ADMIN\Desktop\Tai nguyen thiet ke tro choi\Angry birds epic birds\1505573783630 (2).png">
            <a:hlinkClick r:id="rId33" action="ppaction://hlinksldjump"/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4376" y="5231624"/>
            <a:ext cx="1069648" cy="58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85708" y="3956025"/>
            <a:ext cx="56621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008000"/>
                </a:solidFill>
                <a:latin typeface="Algerian" panose="04020705040A02060702" pitchFamily="82" charset="0"/>
              </a:rPr>
              <a:t>ẾCH XANH MƯU TRÍ</a:t>
            </a:r>
          </a:p>
        </p:txBody>
      </p:sp>
      <p:pic>
        <p:nvPicPr>
          <p:cNvPr id="4" name="Zen Garden In-Game - Laura Shigihara - NhacCuaTu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13056055" y="6067102"/>
            <a:ext cx="609600" cy="60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52CC0-7901-4B52-A5E8-CE2D0D39BF58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837" y="44154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4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3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4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5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7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decel="100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decel="100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19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0" fill="hold">
                      <p:stCondLst>
                        <p:cond delay="0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" decel="100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" decel="100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 vol="80000" numSld="13">
                <p:cTn id="17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0789" y="3306302"/>
            <a:ext cx="1975757" cy="12573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453" y="4115807"/>
            <a:ext cx="1975757" cy="125730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210" y="5012584"/>
            <a:ext cx="2337448" cy="786431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88" y="3384672"/>
            <a:ext cx="1975757" cy="12573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299" y="3636645"/>
            <a:ext cx="1893401" cy="63703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392" y="4810365"/>
            <a:ext cx="1975757" cy="12573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306" y="5732837"/>
            <a:ext cx="1893401" cy="637032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8" y="5590195"/>
            <a:ext cx="1893401" cy="63703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5241" y="1857720"/>
            <a:ext cx="1543813" cy="12510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87" y="2987803"/>
            <a:ext cx="1753487" cy="127423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107" y="2925976"/>
            <a:ext cx="1209293" cy="130342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2154" y1="10441" x2="23692" y2="11137"/>
                        <a14:foregroundMark x1="47692" y1="6961" x2="36000" y2="99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5" y="4549316"/>
            <a:ext cx="1621003" cy="107485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31065" y1="7619" x2="49704" y2="36508"/>
                        <a14:foregroundMark x1="65976" y1="6032" x2="51775" y2="26349"/>
                        <a14:foregroundMark x1="35503" y1="7302" x2="65976" y2="6984"/>
                        <a14:foregroundMark x1="38166" y1="31111" x2="69822" y2="330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844" y="3352331"/>
            <a:ext cx="1638443" cy="152695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21649" y1="16824" x2="16348" y2="29206"/>
                        <a14:foregroundMark x1="43594" y1="6326" x2="53314" y2="1776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638" y="4051205"/>
            <a:ext cx="1267074" cy="1386504"/>
          </a:xfrm>
          <a:prstGeom prst="rect">
            <a:avLst/>
          </a:prstGeom>
        </p:spPr>
      </p:pic>
      <p:pic>
        <p:nvPicPr>
          <p:cNvPr id="3" name="Picture 2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0" b="100000" l="0" r="100000">
                        <a14:foregroundMark x1="83090" y1="62437" x2="90379" y2="69543"/>
                        <a14:foregroundMark x1="97085" y1="90355" x2="94752" y2="944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1031" y="-554815"/>
            <a:ext cx="4476272" cy="2570919"/>
          </a:xfrm>
          <a:prstGeom prst="rect">
            <a:avLst/>
          </a:prstGeom>
        </p:spPr>
      </p:pic>
      <p:sp>
        <p:nvSpPr>
          <p:cNvPr id="2" name="Rounded Rectangle 1">
            <a:hlinkClick r:id="rId22" action="ppaction://hlinksldjump"/>
          </p:cNvPr>
          <p:cNvSpPr/>
          <p:nvPr/>
        </p:nvSpPr>
        <p:spPr>
          <a:xfrm>
            <a:off x="3559030" y="3306302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1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5" name="Rounded Rectangle 34">
            <a:hlinkClick r:id="rId23" action="ppaction://hlinksldjump"/>
          </p:cNvPr>
          <p:cNvSpPr/>
          <p:nvPr/>
        </p:nvSpPr>
        <p:spPr>
          <a:xfrm>
            <a:off x="1301795" y="4457019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2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6" name="Rounded Rectangle 35">
            <a:hlinkClick r:id="rId24" action="ppaction://hlinksldjump"/>
          </p:cNvPr>
          <p:cNvSpPr/>
          <p:nvPr/>
        </p:nvSpPr>
        <p:spPr>
          <a:xfrm>
            <a:off x="5342809" y="4305578"/>
            <a:ext cx="1290216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4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0" name="Rounded Rectangle 39">
            <a:hlinkClick r:id="rId25" action="ppaction://hlinksldjump"/>
          </p:cNvPr>
          <p:cNvSpPr/>
          <p:nvPr/>
        </p:nvSpPr>
        <p:spPr>
          <a:xfrm>
            <a:off x="7420623" y="5008273"/>
            <a:ext cx="124132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5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3" name="Rounded Rectangle 42">
            <a:hlinkClick r:id="rId26" action="ppaction://hlinksldjump"/>
          </p:cNvPr>
          <p:cNvSpPr/>
          <p:nvPr/>
        </p:nvSpPr>
        <p:spPr>
          <a:xfrm>
            <a:off x="9799615" y="5686423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6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45" name="Rounded Rectangle 44">
            <a:hlinkClick r:id="rId27" action="ppaction://hlinksldjump"/>
          </p:cNvPr>
          <p:cNvSpPr/>
          <p:nvPr/>
        </p:nvSpPr>
        <p:spPr>
          <a:xfrm>
            <a:off x="3552913" y="5968277"/>
            <a:ext cx="1176969" cy="427498"/>
          </a:xfrm>
          <a:prstGeom prst="roundRect">
            <a:avLst/>
          </a:prstGeom>
          <a:solidFill>
            <a:srgbClr val="66FFF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rgbClr val="FF0000"/>
                </a:solidFill>
              </a:rPr>
              <a:t>3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8750871C-8946-4514-AEED-DFB52A49FC8C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049" y="0"/>
            <a:ext cx="1557370" cy="6045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FB5297-33A6-4573-B26C-D1BFDD4BF699}"/>
              </a:ext>
            </a:extLst>
          </p:cNvPr>
          <p:cNvSpPr txBox="1"/>
          <p:nvPr/>
        </p:nvSpPr>
        <p:spPr>
          <a:xfrm>
            <a:off x="7673147" y="1040115"/>
            <a:ext cx="4476272" cy="163121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000" dirty="0"/>
              <a:t>Click </a:t>
            </a:r>
            <a:r>
              <a:rPr lang="en-US" sz="2000" dirty="0" err="1"/>
              <a:t>vào</a:t>
            </a:r>
            <a:r>
              <a:rPr lang="en-US" sz="2000" dirty="0"/>
              <a:t> </a:t>
            </a:r>
            <a:r>
              <a:rPr lang="en-US" sz="2000" dirty="0" err="1"/>
              <a:t>số</a:t>
            </a:r>
            <a:r>
              <a:rPr lang="en-US" sz="2000" dirty="0"/>
              <a:t> </a:t>
            </a:r>
            <a:r>
              <a:rPr lang="en-US" sz="2000" dirty="0" err="1"/>
              <a:t>để</a:t>
            </a:r>
            <a:r>
              <a:rPr lang="en-US" sz="2000" dirty="0"/>
              <a:t> ra </a:t>
            </a:r>
            <a:r>
              <a:rPr lang="en-US" sz="2000" dirty="0" err="1"/>
              <a:t>câu</a:t>
            </a:r>
            <a:r>
              <a:rPr lang="en-US" sz="2000" dirty="0"/>
              <a:t> </a:t>
            </a:r>
            <a:r>
              <a:rPr lang="en-US" sz="2000" dirty="0" err="1"/>
              <a:t>hỏi</a:t>
            </a:r>
            <a:r>
              <a:rPr lang="en-US" sz="2000" dirty="0"/>
              <a:t>. 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Click </a:t>
            </a:r>
            <a:r>
              <a:rPr lang="en-US" sz="2000" dirty="0" err="1"/>
              <a:t>vào</a:t>
            </a:r>
            <a:r>
              <a:rPr lang="en-US" sz="2000" dirty="0"/>
              <a:t> con </a:t>
            </a:r>
            <a:r>
              <a:rPr lang="en-US" sz="2000" dirty="0" err="1"/>
              <a:t>ếch</a:t>
            </a:r>
            <a:r>
              <a:rPr lang="en-US" sz="2000" dirty="0"/>
              <a:t> </a:t>
            </a:r>
            <a:r>
              <a:rPr lang="en-US" sz="2000" dirty="0" err="1"/>
              <a:t>để</a:t>
            </a:r>
            <a:r>
              <a:rPr lang="en-US" sz="2000" dirty="0"/>
              <a:t> </a:t>
            </a:r>
            <a:r>
              <a:rPr lang="en-US" sz="2000" dirty="0" err="1"/>
              <a:t>nhảy</a:t>
            </a:r>
            <a:r>
              <a:rPr lang="en-US" sz="2000" dirty="0"/>
              <a:t> </a:t>
            </a:r>
            <a:r>
              <a:rPr lang="en-US" sz="2000" dirty="0" err="1"/>
              <a:t>xuống</a:t>
            </a:r>
            <a:r>
              <a:rPr lang="en-US" sz="2000" dirty="0"/>
              <a:t> </a:t>
            </a:r>
            <a:r>
              <a:rPr lang="en-US" sz="2000" dirty="0" err="1"/>
              <a:t>nước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khi</a:t>
            </a:r>
            <a:r>
              <a:rPr lang="en-US" sz="2000" dirty="0"/>
              <a:t> </a:t>
            </a:r>
            <a:r>
              <a:rPr lang="en-US" sz="2000" dirty="0" err="1"/>
              <a:t>trả</a:t>
            </a:r>
            <a:r>
              <a:rPr lang="en-US" sz="2000" dirty="0"/>
              <a:t> </a:t>
            </a:r>
            <a:r>
              <a:rPr lang="en-US" sz="2000" dirty="0" err="1"/>
              <a:t>lời</a:t>
            </a:r>
            <a:r>
              <a:rPr lang="en-US" sz="2000" dirty="0"/>
              <a:t> </a:t>
            </a:r>
            <a:r>
              <a:rPr lang="en-US" sz="2000" dirty="0" err="1"/>
              <a:t>đúng</a:t>
            </a:r>
            <a:r>
              <a:rPr lang="en-US" sz="2000" dirty="0"/>
              <a:t>. </a:t>
            </a:r>
          </a:p>
          <a:p>
            <a:pPr marL="285750" indent="-285750">
              <a:buFontTx/>
              <a:buChar char="-"/>
            </a:pPr>
            <a:r>
              <a:rPr lang="en-US" sz="2000" dirty="0"/>
              <a:t>Click </a:t>
            </a:r>
            <a:r>
              <a:rPr lang="en-US" sz="2000" dirty="0" err="1"/>
              <a:t>vào</a:t>
            </a:r>
            <a:r>
              <a:rPr lang="en-US" sz="2000" dirty="0"/>
              <a:t> con </a:t>
            </a:r>
            <a:r>
              <a:rPr lang="en-US" sz="2000" dirty="0" err="1"/>
              <a:t>rắn</a:t>
            </a:r>
            <a:r>
              <a:rPr lang="en-US" sz="2000" dirty="0"/>
              <a:t> </a:t>
            </a:r>
            <a:r>
              <a:rPr lang="en-US" sz="2000" dirty="0" err="1"/>
              <a:t>đề</a:t>
            </a:r>
            <a:r>
              <a:rPr lang="en-US" sz="2000" dirty="0"/>
              <a:t> </a:t>
            </a:r>
            <a:r>
              <a:rPr lang="en-US" sz="2000" dirty="0" err="1"/>
              <a:t>đến</a:t>
            </a:r>
            <a:r>
              <a:rPr lang="en-US" sz="2000" dirty="0"/>
              <a:t> </a:t>
            </a:r>
            <a:r>
              <a:rPr lang="en-US" sz="2000" dirty="0" err="1"/>
              <a:t>trang</a:t>
            </a:r>
            <a:r>
              <a:rPr lang="en-US" sz="2000" dirty="0"/>
              <a:t> </a:t>
            </a:r>
            <a:r>
              <a:rPr lang="en-US" sz="2000" dirty="0" err="1"/>
              <a:t>cuối</a:t>
            </a:r>
            <a:r>
              <a:rPr lang="en-US" sz="2000" dirty="0"/>
              <a:t> </a:t>
            </a:r>
            <a:r>
              <a:rPr lang="en-US" sz="2000" dirty="0" err="1"/>
              <a:t>cùng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309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9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8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18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1800" fill="hold">
                                          <p:stCondLst>
                                            <p:cond delay="5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1800" fill="hold">
                                          <p:stCondLst>
                                            <p:cond delay="7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decel="100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" decel="100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" decel="100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2" grpId="0" animBg="1"/>
      <p:bldP spid="35" grpId="0" animBg="1"/>
      <p:bldP spid="36" grpId="0" animBg="1"/>
      <p:bldP spid="40" grpId="0" animBg="1"/>
      <p:bldP spid="43" grpId="0" animBg="1"/>
      <p:bldP spid="45" grpId="0" animBg="1"/>
      <p:bldP spid="4" grpId="0" animBg="1"/>
      <p:bldP spid="4" grpId="1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55" y="-126124"/>
            <a:ext cx="12722772" cy="69841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331578"/>
            <a:ext cx="8840215" cy="30974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793" y="5619750"/>
            <a:ext cx="1975757" cy="1257300"/>
          </a:xfrm>
          <a:prstGeom prst="rect">
            <a:avLst/>
          </a:prstGeom>
        </p:spPr>
      </p:pic>
      <p:pic>
        <p:nvPicPr>
          <p:cNvPr id="12" name="Picture 11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61558" y1="7051" x2="64935" y2="23397"/>
                        <a14:foregroundMark x1="89610" y1="9615" x2="91948" y2="28205"/>
                        <a14:foregroundMark x1="59740" y1="9615" x2="55584" y2="240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5312" y="5010150"/>
            <a:ext cx="1744050" cy="141336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463991" y="817901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00FF"/>
                </a:solidFill>
              </a:rPr>
              <a:t>Tìm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tiếng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bắt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đầu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r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>
                <a:solidFill>
                  <a:srgbClr val="FF0000"/>
                </a:solidFill>
              </a:rPr>
              <a:t>d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hoặc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gi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 err="1">
                <a:solidFill>
                  <a:srgbClr val="0000FF"/>
                </a:solidFill>
              </a:rPr>
              <a:t>có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nghĩa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như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sau</a:t>
            </a:r>
            <a:r>
              <a:rPr lang="en-US" sz="4000" dirty="0">
                <a:solidFill>
                  <a:srgbClr val="0000FF"/>
                </a:solidFill>
              </a:rPr>
              <a:t>:</a:t>
            </a:r>
          </a:p>
          <a:p>
            <a:r>
              <a:rPr lang="en-US" sz="4000" dirty="0">
                <a:solidFill>
                  <a:srgbClr val="0000FF"/>
                </a:solidFill>
              </a:rPr>
              <a:t>- </a:t>
            </a:r>
            <a:r>
              <a:rPr lang="en-US" sz="4000" dirty="0" err="1">
                <a:solidFill>
                  <a:srgbClr val="0000FF"/>
                </a:solidFill>
              </a:rPr>
              <a:t>Kêu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lên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vì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vui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mừng</a:t>
            </a:r>
            <a:r>
              <a:rPr lang="en-US" sz="4000" dirty="0">
                <a:solidFill>
                  <a:srgbClr val="0000FF"/>
                </a:solidFill>
              </a:rPr>
              <a:t>.</a:t>
            </a:r>
          </a:p>
          <a:p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EEC017-C295-4D9B-8F55-65285E8FE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511894"/>
            <a:ext cx="5707300" cy="15487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F45F694-159D-4364-8A2A-AE3FE2606745}"/>
              </a:ext>
            </a:extLst>
          </p:cNvPr>
          <p:cNvSpPr txBox="1"/>
          <p:nvPr/>
        </p:nvSpPr>
        <p:spPr>
          <a:xfrm>
            <a:off x="5425440" y="3932307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reo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1BCAC43-9BCF-4BF3-883D-CF2D4108E6C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5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953" y="3347"/>
            <a:ext cx="12707007" cy="68546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2943" y="5825348"/>
            <a:ext cx="2337448" cy="786431"/>
          </a:xfrm>
          <a:prstGeom prst="rect">
            <a:avLst/>
          </a:prstGeom>
        </p:spPr>
      </p:pic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0802" y1="75714" x2="69628" y2="76286"/>
                        <a14:foregroundMark x1="39685" y1="80286" x2="60458" y2="79286"/>
                        <a14:foregroundMark x1="39398" y1="7143" x2="45129" y2="17571"/>
                        <a14:foregroundMark x1="59456" y1="5714" x2="58596" y2="17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0994" y="4764898"/>
            <a:ext cx="1623806" cy="16284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A5EA92-95E0-4E83-A3B3-2B6F8227C2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15" y="436262"/>
            <a:ext cx="9161270" cy="3097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F1E784-007E-4A6C-8E78-2DA9013CE672}"/>
              </a:ext>
            </a:extLst>
          </p:cNvPr>
          <p:cNvSpPr txBox="1"/>
          <p:nvPr/>
        </p:nvSpPr>
        <p:spPr>
          <a:xfrm>
            <a:off x="3171576" y="979139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00FF"/>
                </a:solidFill>
              </a:rPr>
              <a:t>Tìm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tiếng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bắt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đầu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r</a:t>
            </a:r>
            <a:r>
              <a:rPr lang="en-US" sz="4000" dirty="0">
                <a:solidFill>
                  <a:srgbClr val="0070C0"/>
                </a:solidFill>
              </a:rPr>
              <a:t>,</a:t>
            </a:r>
            <a:r>
              <a:rPr lang="en-US" sz="4000" dirty="0">
                <a:solidFill>
                  <a:srgbClr val="FF0000"/>
                </a:solidFill>
              </a:rPr>
              <a:t> d </a:t>
            </a:r>
            <a:r>
              <a:rPr lang="en-US" sz="4000" dirty="0" err="1">
                <a:solidFill>
                  <a:srgbClr val="0000FF"/>
                </a:solidFill>
              </a:rPr>
              <a:t>hoặc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gi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 err="1">
                <a:solidFill>
                  <a:srgbClr val="0000FF"/>
                </a:solidFill>
              </a:rPr>
              <a:t>có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nghĩa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như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sau</a:t>
            </a:r>
            <a:r>
              <a:rPr lang="en-US" sz="4000" dirty="0">
                <a:solidFill>
                  <a:srgbClr val="0000FF"/>
                </a:solidFill>
              </a:rPr>
              <a:t>:</a:t>
            </a:r>
          </a:p>
          <a:p>
            <a:r>
              <a:rPr lang="en-US" sz="4000" dirty="0">
                <a:solidFill>
                  <a:srgbClr val="0000FF"/>
                </a:solidFill>
              </a:rPr>
              <a:t>- </a:t>
            </a:r>
            <a:r>
              <a:rPr lang="en-US" sz="4000" dirty="0" err="1">
                <a:solidFill>
                  <a:srgbClr val="0000FF"/>
                </a:solidFill>
              </a:rPr>
              <a:t>Nói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sai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sự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thật</a:t>
            </a:r>
            <a:r>
              <a:rPr lang="en-US" sz="4000" dirty="0">
                <a:solidFill>
                  <a:srgbClr val="0000FF"/>
                </a:solidFill>
              </a:rPr>
              <a:t>.</a:t>
            </a:r>
          </a:p>
          <a:p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FFDC74-E47F-426C-BABA-686CE04CDF0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230" y="3647130"/>
            <a:ext cx="5707300" cy="15487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2C679BF-12EB-4D47-ABCD-777EBF181C9C}"/>
              </a:ext>
            </a:extLst>
          </p:cNvPr>
          <p:cNvSpPr txBox="1"/>
          <p:nvPr/>
        </p:nvSpPr>
        <p:spPr>
          <a:xfrm>
            <a:off x="6037909" y="4057012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dối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567D86A-7AE0-410A-A522-9618AB9446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51" y="0"/>
            <a:ext cx="1557370" cy="60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39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8897" y="5600700"/>
            <a:ext cx="1975757" cy="1257300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4596" y="5010150"/>
            <a:ext cx="2020013" cy="14679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93A396-80FF-4BB4-B02E-DCCDA0B94A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331578"/>
            <a:ext cx="8840215" cy="30974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45AF99-5E1C-4429-8F88-F5CA218276EB}"/>
              </a:ext>
            </a:extLst>
          </p:cNvPr>
          <p:cNvSpPr txBox="1"/>
          <p:nvPr/>
        </p:nvSpPr>
        <p:spPr>
          <a:xfrm>
            <a:off x="2463991" y="603016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00FF"/>
                </a:solidFill>
              </a:rPr>
              <a:t>Tìm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tiếng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bắt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đầu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r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>
                <a:solidFill>
                  <a:srgbClr val="FF0000"/>
                </a:solidFill>
              </a:rPr>
              <a:t>d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hoặc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gi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 err="1">
                <a:solidFill>
                  <a:srgbClr val="0000FF"/>
                </a:solidFill>
              </a:rPr>
              <a:t>có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nghĩa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như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sau</a:t>
            </a:r>
            <a:r>
              <a:rPr lang="en-US" sz="4000" dirty="0">
                <a:solidFill>
                  <a:srgbClr val="0000FF"/>
                </a:solidFill>
              </a:rPr>
              <a:t>:</a:t>
            </a:r>
          </a:p>
          <a:p>
            <a:r>
              <a:rPr lang="en-US" sz="4000" dirty="0">
                <a:solidFill>
                  <a:srgbClr val="0000FF"/>
                </a:solidFill>
              </a:rPr>
              <a:t>- </a:t>
            </a:r>
            <a:r>
              <a:rPr lang="en-US" sz="4000" dirty="0" err="1">
                <a:solidFill>
                  <a:srgbClr val="0000FF"/>
                </a:solidFill>
              </a:rPr>
              <a:t>Rắc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hạt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xuống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đất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để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mọc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thành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cây</a:t>
            </a:r>
            <a:r>
              <a:rPr lang="en-US" sz="4000" dirty="0">
                <a:solidFill>
                  <a:srgbClr val="0000FF"/>
                </a:solidFill>
              </a:rPr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31FB6FA-287C-4C3B-91F3-43501B8142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511894"/>
            <a:ext cx="5707300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F274E1C-8843-4A9E-B8D8-543648F6F3D5}"/>
              </a:ext>
            </a:extLst>
          </p:cNvPr>
          <p:cNvSpPr txBox="1"/>
          <p:nvPr/>
        </p:nvSpPr>
        <p:spPr>
          <a:xfrm>
            <a:off x="5425440" y="3932307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gieo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5BAAEE-C3F7-44F2-A601-6E88FF8C461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0" y="43542"/>
            <a:ext cx="1128249" cy="48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00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4998" y="5857459"/>
            <a:ext cx="2340802" cy="787559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5568" y1="6319" x2="45622" y2="26179"/>
                        <a14:foregroundMark x1="63351" y1="5918" x2="52432" y2="29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5806" y="4989325"/>
            <a:ext cx="1495043" cy="1611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E5FD79-FD01-43E7-B54A-06F828DF5AE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260298"/>
            <a:ext cx="8840215" cy="30974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15ACE2-C4B1-4517-B305-23905889B806}"/>
              </a:ext>
            </a:extLst>
          </p:cNvPr>
          <p:cNvSpPr txBox="1"/>
          <p:nvPr/>
        </p:nvSpPr>
        <p:spPr>
          <a:xfrm>
            <a:off x="2463991" y="746621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</a:rPr>
              <a:t>Tìm tiếng có </a:t>
            </a:r>
            <a:r>
              <a:rPr lang="en-US" sz="4000">
                <a:solidFill>
                  <a:srgbClr val="FF0000"/>
                </a:solidFill>
              </a:rPr>
              <a:t>dấu hỏi </a:t>
            </a:r>
            <a:r>
              <a:rPr lang="en-US" sz="4000">
                <a:solidFill>
                  <a:srgbClr val="0000FF"/>
                </a:solidFill>
              </a:rPr>
              <a:t>hoặc </a:t>
            </a:r>
            <a:r>
              <a:rPr lang="en-US" sz="4000">
                <a:solidFill>
                  <a:srgbClr val="FF0000"/>
                </a:solidFill>
              </a:rPr>
              <a:t>dấu ngã</a:t>
            </a:r>
            <a:r>
              <a:rPr lang="en-US" sz="4000">
                <a:solidFill>
                  <a:srgbClr val="0000FF"/>
                </a:solidFill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</a:rPr>
              <a:t>- Ngược lại với thật.</a:t>
            </a:r>
          </a:p>
          <a:p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BC7F46-D0FA-46DA-BD2F-EE9E624EF3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440614"/>
            <a:ext cx="5707300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F2BD7E-2895-482C-90A7-6517D54508E6}"/>
              </a:ext>
            </a:extLst>
          </p:cNvPr>
          <p:cNvSpPr txBox="1"/>
          <p:nvPr/>
        </p:nvSpPr>
        <p:spPr>
          <a:xfrm>
            <a:off x="5425440" y="3932307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giả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233DFD-9883-4239-A26C-64181FA1A96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0" y="43542"/>
            <a:ext cx="1128249" cy="48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92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79691" y1="88450" x2="80271" y2="94225"/>
                        <a14:foregroundMark x1="80271" y1="89362" x2="56673" y2="89058"/>
                        <a14:foregroundMark x1="89168" y1="90274" x2="64023" y2="94529"/>
                        <a14:foregroundMark x1="95551" y1="78116" x2="52805" y2="87234"/>
                        <a14:foregroundMark x1="50870" y1="73860" x2="11992" y2="85714"/>
                        <a14:foregroundMark x1="10251" y1="68997" x2="38104" y2="88754"/>
                        <a14:foregroundMark x1="9671" y1="10942" x2="51451" y2="17021"/>
                        <a14:foregroundMark x1="39458" y1="8207" x2="2128" y2="24012"/>
                        <a14:foregroundMark x1="12186" y1="14286" x2="31721" y2="10638"/>
                        <a14:foregroundMark x1="19149" y1="9726" x2="16441" y2="17933"/>
                        <a14:foregroundMark x1="41973" y1="10334" x2="46422" y2="17021"/>
                        <a14:foregroundMark x1="56673" y1="6079" x2="90716" y2="2736"/>
                        <a14:foregroundMark x1="93424" y1="5471" x2="88781" y2="13982"/>
                        <a14:foregroundMark x1="98066" y1="32523" x2="97292" y2="61398"/>
                        <a14:foregroundMark x1="75242" y1="89970" x2="66538" y2="94529"/>
                        <a14:foregroundMark x1="8897" y1="45593" x2="0" y2="66869"/>
                        <a14:foregroundMark x1="1547" y1="41945" x2="1354" y2="68085"/>
                        <a14:foregroundMark x1="60542" y1="2736" x2="86847" y2="1824"/>
                        <a14:foregroundMark x1="93424" y1="1520" x2="70019" y2="912"/>
                        <a14:foregroundMark x1="93424" y1="35562" x2="99807" y2="57447"/>
                        <a14:foregroundMark x1="59961" y1="75076" x2="10445" y2="82675"/>
                        <a14:foregroundMark x1="45648" y1="83587" x2="13540" y2="80851"/>
                        <a14:foregroundMark x1="16248" y1="64742" x2="10445" y2="78419"/>
                        <a14:foregroundMark x1="19729" y1="69605" x2="16634" y2="86018"/>
                        <a14:foregroundMark x1="11412" y1="65957" x2="9284" y2="732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090" y="5398366"/>
            <a:ext cx="2293710" cy="1459634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20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779" y="4680875"/>
            <a:ext cx="1718321" cy="17533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E8F130-AE07-450E-8B55-6CFF460EAA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260298"/>
            <a:ext cx="8840215" cy="30974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E0CD64-8534-4017-8B79-2F6EFA4ED73E}"/>
              </a:ext>
            </a:extLst>
          </p:cNvPr>
          <p:cNvSpPr txBox="1"/>
          <p:nvPr/>
        </p:nvSpPr>
        <p:spPr>
          <a:xfrm>
            <a:off x="2463991" y="746621"/>
            <a:ext cx="77513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00FF"/>
                </a:solidFill>
              </a:rPr>
              <a:t>Tìm tiếng có </a:t>
            </a:r>
            <a:r>
              <a:rPr lang="en-US" sz="4000">
                <a:solidFill>
                  <a:srgbClr val="FF0000"/>
                </a:solidFill>
              </a:rPr>
              <a:t>dấu hỏi </a:t>
            </a:r>
            <a:r>
              <a:rPr lang="en-US" sz="4000">
                <a:solidFill>
                  <a:srgbClr val="0000FF"/>
                </a:solidFill>
              </a:rPr>
              <a:t>hoặc </a:t>
            </a:r>
            <a:r>
              <a:rPr lang="en-US" sz="4000">
                <a:solidFill>
                  <a:srgbClr val="FF0000"/>
                </a:solidFill>
              </a:rPr>
              <a:t>dấu ngã</a:t>
            </a:r>
            <a:r>
              <a:rPr lang="en-US" sz="4000">
                <a:solidFill>
                  <a:srgbClr val="0000FF"/>
                </a:solidFill>
              </a:rPr>
              <a:t>, có nghĩa như sau:</a:t>
            </a:r>
          </a:p>
          <a:p>
            <a:r>
              <a:rPr lang="en-US" sz="4000">
                <a:solidFill>
                  <a:srgbClr val="0000FF"/>
                </a:solidFill>
              </a:rPr>
              <a:t>- Ngược lại với lành (hiền).</a:t>
            </a:r>
          </a:p>
          <a:p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6A7524E-5AD2-4299-BD66-3A22AA5E3D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440614"/>
            <a:ext cx="5707300" cy="154871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5C6850-110F-4AA4-A73C-37816D07943F}"/>
              </a:ext>
            </a:extLst>
          </p:cNvPr>
          <p:cNvSpPr txBox="1"/>
          <p:nvPr/>
        </p:nvSpPr>
        <p:spPr>
          <a:xfrm>
            <a:off x="5425440" y="3932307"/>
            <a:ext cx="26060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dữ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A895C7-5592-485F-906A-63B679EC8E3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0" y="43542"/>
            <a:ext cx="1128249" cy="48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7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47"/>
            <a:ext cx="12192000" cy="68546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133" y="6018013"/>
            <a:ext cx="2266400" cy="762527"/>
          </a:xfrm>
          <a:prstGeom prst="rect">
            <a:avLst/>
          </a:prstGeom>
        </p:spPr>
      </p:pic>
      <p:pic>
        <p:nvPicPr>
          <p:cNvPr id="5" name="Picture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5111" y1="7817" x2="47333" y2="16173"/>
                        <a14:foregroundMark x1="42889" y1="7547" x2="30444" y2="7547"/>
                        <a14:foregroundMark x1="58000" y1="6739" x2="76000" y2="126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9023" y="4972859"/>
            <a:ext cx="1882340" cy="155188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4EEB98-309B-4B70-893E-8CCF9559B6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8319" y="260298"/>
            <a:ext cx="8840215" cy="3097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BC9D081-AC3B-4A4E-AE94-6694ED9F60D8}"/>
              </a:ext>
            </a:extLst>
          </p:cNvPr>
          <p:cNvSpPr txBox="1"/>
          <p:nvPr/>
        </p:nvSpPr>
        <p:spPr>
          <a:xfrm>
            <a:off x="2463990" y="525418"/>
            <a:ext cx="775132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00FF"/>
                </a:solidFill>
              </a:rPr>
              <a:t>Tìm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tiếng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có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dấu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hỏi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hoặc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dấu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ngã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 err="1">
                <a:solidFill>
                  <a:srgbClr val="0000FF"/>
                </a:solidFill>
              </a:rPr>
              <a:t>có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nghĩa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như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sau</a:t>
            </a:r>
            <a:r>
              <a:rPr lang="en-US" sz="4000" dirty="0">
                <a:solidFill>
                  <a:srgbClr val="0000FF"/>
                </a:solidFill>
              </a:rPr>
              <a:t>:</a:t>
            </a:r>
          </a:p>
          <a:p>
            <a:r>
              <a:rPr lang="en-US" sz="4000" dirty="0">
                <a:solidFill>
                  <a:srgbClr val="0000FF"/>
                </a:solidFill>
              </a:rPr>
              <a:t>- </a:t>
            </a:r>
            <a:r>
              <a:rPr lang="en-US" sz="4000" dirty="0" err="1">
                <a:solidFill>
                  <a:srgbClr val="0000FF"/>
                </a:solidFill>
              </a:rPr>
              <a:t>Đường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nhỏ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và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hẹp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trong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làng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xóm</a:t>
            </a:r>
            <a:r>
              <a:rPr lang="en-US" sz="4000" dirty="0">
                <a:solidFill>
                  <a:srgbClr val="0000FF"/>
                </a:solidFill>
              </a:rPr>
              <a:t>, </a:t>
            </a:r>
            <a:r>
              <a:rPr lang="en-US" sz="4000" dirty="0" err="1">
                <a:solidFill>
                  <a:srgbClr val="0000FF"/>
                </a:solidFill>
              </a:rPr>
              <a:t>phố</a:t>
            </a:r>
            <a:r>
              <a:rPr lang="en-US" sz="4000" dirty="0">
                <a:solidFill>
                  <a:srgbClr val="0000FF"/>
                </a:solidFill>
              </a:rPr>
              <a:t> </a:t>
            </a:r>
            <a:r>
              <a:rPr lang="en-US" sz="4000" dirty="0" err="1">
                <a:solidFill>
                  <a:srgbClr val="0000FF"/>
                </a:solidFill>
              </a:rPr>
              <a:t>phường</a:t>
            </a:r>
            <a:r>
              <a:rPr lang="en-US" sz="4000" dirty="0">
                <a:solidFill>
                  <a:srgbClr val="0000FF"/>
                </a:solidFill>
              </a:rPr>
              <a:t>.</a:t>
            </a:r>
          </a:p>
          <a:p>
            <a:endParaRPr lang="en-US" sz="4000" dirty="0">
              <a:solidFill>
                <a:srgbClr val="0000FF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E11AF6-61A8-4ABD-9042-8BB446989FA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250" y="3440614"/>
            <a:ext cx="5707300" cy="15487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348F0EB-3421-4B13-B4B3-90D8B91F83FF}"/>
              </a:ext>
            </a:extLst>
          </p:cNvPr>
          <p:cNvSpPr txBox="1"/>
          <p:nvPr/>
        </p:nvSpPr>
        <p:spPr>
          <a:xfrm>
            <a:off x="4884231" y="3826626"/>
            <a:ext cx="29108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>
                <a:solidFill>
                  <a:srgbClr val="008000"/>
                </a:solidFill>
              </a:rPr>
              <a:t>hẻm (ngõ)</a:t>
            </a:r>
            <a:endParaRPr lang="en-US" sz="4000" dirty="0">
              <a:solidFill>
                <a:srgbClr val="008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2BD6B0C-1C99-4C76-AEEF-94C2A31D361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0" y="43542"/>
            <a:ext cx="1128249" cy="48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44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36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1494</TotalTime>
  <Words>631</Words>
  <Application>Microsoft Office PowerPoint</Application>
  <PresentationFormat>Widescreen</PresentationFormat>
  <Paragraphs>86</Paragraphs>
  <Slides>20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等线</vt:lpstr>
      <vt:lpstr>Algerian</vt:lpstr>
      <vt:lpstr>Arial</vt:lpstr>
      <vt:lpstr>Arial-Rounded</vt:lpstr>
      <vt:lpstr>Calibri</vt:lpstr>
      <vt:lpstr>Times New Roman</vt:lpstr>
      <vt:lpstr>UTM Avo</vt:lpstr>
      <vt:lpstr>华康海报体W12(P)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Administrator</cp:lastModifiedBy>
  <cp:revision>199</cp:revision>
  <dcterms:created xsi:type="dcterms:W3CDTF">2021-06-07T06:59:14Z</dcterms:created>
  <dcterms:modified xsi:type="dcterms:W3CDTF">2022-01-19T08:04:47Z</dcterms:modified>
</cp:coreProperties>
</file>