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710" r:id="rId2"/>
    <p:sldMasterId id="2147483723" r:id="rId3"/>
  </p:sldMasterIdLst>
  <p:notesMasterIdLst>
    <p:notesMasterId r:id="rId35"/>
  </p:notesMasterIdLst>
  <p:sldIdLst>
    <p:sldId id="328" r:id="rId4"/>
    <p:sldId id="271" r:id="rId5"/>
    <p:sldId id="316" r:id="rId6"/>
    <p:sldId id="272" r:id="rId7"/>
    <p:sldId id="273" r:id="rId8"/>
    <p:sldId id="274" r:id="rId9"/>
    <p:sldId id="275" r:id="rId10"/>
    <p:sldId id="276" r:id="rId11"/>
    <p:sldId id="259" r:id="rId12"/>
    <p:sldId id="260" r:id="rId13"/>
    <p:sldId id="290" r:id="rId14"/>
    <p:sldId id="288" r:id="rId15"/>
    <p:sldId id="289" r:id="rId16"/>
    <p:sldId id="263" r:id="rId17"/>
    <p:sldId id="314" r:id="rId18"/>
    <p:sldId id="312" r:id="rId19"/>
    <p:sldId id="291" r:id="rId20"/>
    <p:sldId id="294" r:id="rId21"/>
    <p:sldId id="315" r:id="rId22"/>
    <p:sldId id="309" r:id="rId23"/>
    <p:sldId id="310" r:id="rId24"/>
    <p:sldId id="300" r:id="rId25"/>
    <p:sldId id="304" r:id="rId26"/>
    <p:sldId id="305" r:id="rId27"/>
    <p:sldId id="306" r:id="rId28"/>
    <p:sldId id="301" r:id="rId29"/>
    <p:sldId id="295" r:id="rId30"/>
    <p:sldId id="302" r:id="rId31"/>
    <p:sldId id="307" r:id="rId32"/>
    <p:sldId id="297" r:id="rId33"/>
    <p:sldId id="30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99CCFF"/>
    <a:srgbClr val="FFFF99"/>
    <a:srgbClr val="FFFF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160" autoAdjust="0"/>
  </p:normalViewPr>
  <p:slideViewPr>
    <p:cSldViewPr snapToGrid="0">
      <p:cViewPr varScale="1">
        <p:scale>
          <a:sx n="79" d="100"/>
          <a:sy n="79" d="100"/>
        </p:scale>
        <p:origin x="10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B092C-88E6-464A-95C2-E495305B290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B2A6C8-E332-4520-983A-2D604A22C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69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557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2A6C8-E332-4520-983A-2D604A22CF3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904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B2A6C8-E332-4520-983A-2D604A22CF3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3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7515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14216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990153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52547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60997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1980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5259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4815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67804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79679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015382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36674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9509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8358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85872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82124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8436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07981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01770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92694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9322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04109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38840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D56C23-FC8B-4505-AE5D-CDDB7193B65F}"/>
              </a:ext>
            </a:extLst>
          </p:cNvPr>
          <p:cNvSpPr/>
          <p:nvPr userDrawn="1"/>
        </p:nvSpPr>
        <p:spPr>
          <a:xfrm>
            <a:off x="11160087" y="0"/>
            <a:ext cx="1156771" cy="149829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92506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463551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35999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677756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A83E030-11B0-4551-B300-7F4EDA15CB5D}"/>
              </a:ext>
            </a:extLst>
          </p:cNvPr>
          <p:cNvSpPr/>
          <p:nvPr userDrawn="1"/>
        </p:nvSpPr>
        <p:spPr>
          <a:xfrm>
            <a:off x="10875148" y="99526"/>
            <a:ext cx="1156771" cy="149829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15631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3B6A8F8-F4FD-42A1-93DE-2C48BC0FEFCA}"/>
              </a:ext>
            </a:extLst>
          </p:cNvPr>
          <p:cNvSpPr/>
          <p:nvPr userDrawn="1"/>
        </p:nvSpPr>
        <p:spPr>
          <a:xfrm>
            <a:off x="11160087" y="0"/>
            <a:ext cx="1156771" cy="149829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68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368AF-7499-44CB-90A2-25AF467B05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080CF-9B70-4AC9-9B54-7BB2ED7CF2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9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83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2627743F-6B61-4438-B950-9A5CE50714D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B5FE166-4499-4927-B75D-9B0B05FEA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3511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</p:sldLayoutIdLst>
  <p:transition spd="slow">
    <p:wipe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slide" Target="slide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slide" Target="slide9.xml"/><Relationship Id="rId10" Type="http://schemas.openxmlformats.org/officeDocument/2006/relationships/slide" Target="slide6.xml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3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20.png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04182" y="1658131"/>
            <a:ext cx="5213287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E5B9B-85B6-4DDB-ADD1-35F13E67E17A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EE7247-BB46-40D5-80BF-9040F8A49CFF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29690" y="845416"/>
            <a:ext cx="8601364" cy="234112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  </a:t>
            </a:r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sz="80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br>
              <a:rPr lang="en-US" sz="80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HÁI CAM</a:t>
            </a:r>
          </a:p>
        </p:txBody>
      </p:sp>
    </p:spTree>
    <p:extLst>
      <p:ext uri="{BB962C8B-B14F-4D97-AF65-F5344CB8AC3E}">
        <p14:creationId xmlns:p14="http://schemas.microsoft.com/office/powerpoint/2010/main" val="112111447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49037" y="2221634"/>
            <a:ext cx="10515600" cy="1325563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b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Cách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b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-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Ấn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chuột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vào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quả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cam HS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chọn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để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hiện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chữ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cần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đọc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. </a:t>
            </a:r>
            <a:b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-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Ấn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quả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cam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góc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dưới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bên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phải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để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quay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về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slide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đầu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và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cam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rụng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. </a:t>
            </a:r>
            <a:b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-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Ấn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mũi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tên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xanh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trên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góc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phải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để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chuyển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đến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slide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nội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dung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học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190225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476" y="0"/>
            <a:ext cx="6173581" cy="654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338255"/>
            <a:ext cx="1590536" cy="165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5517911"/>
            <a:ext cx="1465584" cy="166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51" y="3116405"/>
            <a:ext cx="3210984" cy="3430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461" y="808568"/>
            <a:ext cx="1209940" cy="129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071" y="808568"/>
            <a:ext cx="1209940" cy="129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29" y="22075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29" y="22075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555" y="69628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9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554" y="696285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9" y="1742017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0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9" y="1742016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>
            <a:hlinkClick r:id="rId15" action="ppaction://hlinksldjump"/>
          </p:cNvPr>
          <p:cNvSpPr/>
          <p:nvPr/>
        </p:nvSpPr>
        <p:spPr>
          <a:xfrm>
            <a:off x="11141834" y="179947"/>
            <a:ext cx="846068" cy="419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81826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32099E-6 L -0.40035 0.61328 " pathEditMode="relative" rAng="0" ptsTypes="AA">
                                      <p:cBhvr>
                                        <p:cTn id="10" dur="2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17" y="306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48148E-6 L -0.20642 0.37963 " pathEditMode="relative" rAng="0" ptsTypes="AA">
                                      <p:cBhvr>
                                        <p:cTn id="19" dur="2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0" y="18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11111E-6 L -0.60782 0.5851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99" y="2925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46914E-7 L -0.43472 0.417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36" y="208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21609" y="2507961"/>
            <a:ext cx="8148782" cy="1325563"/>
          </a:xfrm>
        </p:spPr>
        <p:txBody>
          <a:bodyPr>
            <a:noAutofit/>
          </a:bodyPr>
          <a:lstStyle/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thôn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xóm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1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4438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9136" y="2103437"/>
            <a:ext cx="6153727" cy="1325563"/>
          </a:xfrm>
        </p:spPr>
        <p:txBody>
          <a:bodyPr>
            <a:noAutofit/>
          </a:bodyPr>
          <a:lstStyle/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trốn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tìm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109" y="2310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657647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90009" y="2103437"/>
            <a:ext cx="5811982" cy="1325563"/>
          </a:xfrm>
        </p:spPr>
        <p:txBody>
          <a:bodyPr>
            <a:noAutofit/>
          </a:bodyPr>
          <a:lstStyle/>
          <a:p>
            <a:r>
              <a:rPr lang="en-US" sz="115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thốt</a:t>
            </a:r>
            <a:r>
              <a:rPr lang="en-US" sz="115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15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nốt</a:t>
            </a:r>
            <a:endParaRPr lang="en-US" sz="115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1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684753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19500" y="2103437"/>
            <a:ext cx="4953000" cy="1325563"/>
          </a:xfrm>
        </p:spPr>
        <p:txBody>
          <a:bodyPr>
            <a:noAutofit/>
          </a:bodyPr>
          <a:lstStyle/>
          <a:p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cà</a:t>
            </a:r>
            <a:r>
              <a:rPr lang="en-US" sz="12800" dirty="0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 </a:t>
            </a:r>
            <a:r>
              <a:rPr lang="en-US" sz="12800" dirty="0" err="1">
                <a:latin typeface="UTM Avo" panose="02040603050506020204" pitchFamily="18" charset="0"/>
                <a:ea typeface="AvantGarde" pitchFamily="2" charset="0"/>
                <a:cs typeface="AvantGarde" pitchFamily="2" charset="0"/>
              </a:rPr>
              <a:t>rốt</a:t>
            </a:r>
            <a:endParaRPr lang="en-US" sz="12800" dirty="0">
              <a:latin typeface="UTM Avo" panose="02040603050506020204" pitchFamily="18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885" y="42334"/>
            <a:ext cx="1399116" cy="1502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8837" y="5992506"/>
            <a:ext cx="947208" cy="830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64033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009703F-CDC2-4D89-A7D9-F89F7F643354}"/>
              </a:ext>
            </a:extLst>
          </p:cNvPr>
          <p:cNvSpPr txBox="1"/>
          <p:nvPr/>
        </p:nvSpPr>
        <p:spPr>
          <a:xfrm>
            <a:off x="117596" y="1023513"/>
            <a:ext cx="11960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err="1">
                <a:solidFill>
                  <a:schemeClr val="accent1"/>
                </a:solidFill>
                <a:latin typeface="UTM Avo" pitchFamily="18" charset="0"/>
                <a:ea typeface="字魂17号-萌趣果冻体" panose="02000000000000000000" pitchFamily="2" charset="-122"/>
              </a:rPr>
              <a:t>Bài</a:t>
            </a:r>
            <a:r>
              <a:rPr lang="en-US" altLang="zh-CN" sz="5400" b="1" dirty="0">
                <a:solidFill>
                  <a:schemeClr val="accent1"/>
                </a:solidFill>
                <a:latin typeface="UTM Avo" pitchFamily="18" charset="0"/>
                <a:ea typeface="字魂17号-萌趣果冻体" panose="02000000000000000000" pitchFamily="2" charset="-122"/>
              </a:rPr>
              <a:t> 71</a:t>
            </a:r>
            <a:r>
              <a:rPr lang="en-US" altLang="zh-CN" sz="6000" dirty="0">
                <a:solidFill>
                  <a:schemeClr val="accent1"/>
                </a:solidFill>
                <a:latin typeface="UTM Avo" pitchFamily="18" charset="0"/>
                <a:ea typeface="字魂17号-萌趣果冻体" panose="02000000000000000000" pitchFamily="2" charset="-122"/>
              </a:rPr>
              <a:t>: </a:t>
            </a:r>
            <a:r>
              <a:rPr lang="en-US" altLang="zh-CN" sz="6000" b="1" dirty="0" err="1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ơn</a:t>
            </a:r>
            <a:r>
              <a:rPr lang="en-US" altLang="zh-CN" sz="6000" b="1" dirty="0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 - </a:t>
            </a:r>
            <a:r>
              <a:rPr lang="en-US" altLang="zh-CN" sz="6000" b="1" dirty="0" err="1">
                <a:solidFill>
                  <a:srgbClr val="FF0000"/>
                </a:solidFill>
                <a:latin typeface="UTM Avo" pitchFamily="18" charset="0"/>
                <a:ea typeface="字魂17号-萌趣果冻体" panose="02000000000000000000" pitchFamily="2" charset="-122"/>
              </a:rPr>
              <a:t>ơt</a:t>
            </a:r>
            <a:endParaRPr lang="zh-CN" altLang="en-US" sz="6000" b="1" dirty="0">
              <a:solidFill>
                <a:srgbClr val="FF0000"/>
              </a:solidFill>
              <a:latin typeface="UTM Avo" pitchFamily="18" charset="0"/>
              <a:ea typeface="小白" panose="02010601030101010101" pitchFamily="2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1338183" y="2386074"/>
            <a:ext cx="3788785" cy="3610684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ơn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20160" y="2386074"/>
            <a:ext cx="3933657" cy="3610684"/>
          </a:xfrm>
          <a:prstGeom prst="ellipse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ơt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348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348618" y="2968628"/>
            <a:ext cx="4571215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6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Khám</a:t>
            </a:r>
            <a:r>
              <a:rPr lang="en-US" sz="6600" b="1" kern="0" dirty="0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lang="en-US" sz="66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phá</a:t>
            </a:r>
            <a:endParaRPr sz="6600" b="1" kern="0" dirty="0">
              <a:solidFill>
                <a:srgbClr val="FF0000"/>
              </a:solidFill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2068830" y="4290210"/>
            <a:ext cx="2311622" cy="1648640"/>
            <a:chOff x="857283" y="3766424"/>
            <a:chExt cx="1844586" cy="1312527"/>
          </a:xfrm>
        </p:grpSpPr>
        <p:sp>
          <p:nvSpPr>
            <p:cNvPr id="11" name="Rectangle 10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UTM Avo" panose="02040603050506020204"/>
                </a:rPr>
                <a:t>s</a:t>
              </a:r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ơn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57283" y="4393151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UTM Avo" panose="02040603050506020204"/>
                </a:rPr>
                <a:t>s</a:t>
              </a:r>
              <a:endParaRPr lang="en-US" sz="4800" b="1" dirty="0">
                <a:solidFill>
                  <a:srgbClr val="1F497D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ơn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94550" y="3292155"/>
            <a:ext cx="4142325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vi-VN" sz="4800" b="1" dirty="0">
                <a:solidFill>
                  <a:prstClr val="black"/>
                </a:solidFill>
                <a:latin typeface="UTM Avo" panose="02040603050506020204"/>
              </a:rPr>
              <a:t>sơn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anose="02040603050506020204"/>
              </a:rPr>
              <a:t>ca</a:t>
            </a:r>
            <a:endParaRPr lang="en-US" sz="4800" b="1" dirty="0">
              <a:solidFill>
                <a:prstClr val="black"/>
              </a:solidFill>
              <a:latin typeface="UTM Avo" panose="02040603050506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23948" y="3293977"/>
            <a:ext cx="1376350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ơn</a:t>
            </a:r>
            <a:endParaRPr lang="en-US" sz="48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0683" y="6052603"/>
            <a:ext cx="6070060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600" dirty="0" err="1">
                <a:solidFill>
                  <a:prstClr val="black"/>
                </a:solidFill>
                <a:latin typeface="UTM Avo" panose="02040603050506020204" pitchFamily="18" charset="0"/>
              </a:rPr>
              <a:t>sờ</a:t>
            </a:r>
            <a:r>
              <a:rPr lang="en-US" sz="460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4600" dirty="0" err="1">
                <a:solidFill>
                  <a:prstClr val="black"/>
                </a:solidFill>
                <a:latin typeface="UTM Avo" panose="02040603050506020204" pitchFamily="18" charset="0"/>
              </a:rPr>
              <a:t>ơn</a:t>
            </a:r>
            <a:r>
              <a:rPr lang="en-US" sz="460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4600" dirty="0" err="1">
                <a:solidFill>
                  <a:prstClr val="black"/>
                </a:solidFill>
                <a:latin typeface="UTM Avo" panose="02040603050506020204" pitchFamily="18" charset="0"/>
              </a:rPr>
              <a:t>sơn</a:t>
            </a:r>
            <a:endParaRPr lang="en-US" sz="46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47319" y="3292155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ơn</a:t>
            </a:r>
            <a:endParaRPr lang="en-US" sz="48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1" name="Group 7"/>
          <p:cNvGrpSpPr/>
          <p:nvPr/>
        </p:nvGrpSpPr>
        <p:grpSpPr>
          <a:xfrm>
            <a:off x="7863839" y="4243014"/>
            <a:ext cx="2397241" cy="1648639"/>
            <a:chOff x="857283" y="3766424"/>
            <a:chExt cx="1844586" cy="1312526"/>
          </a:xfrm>
        </p:grpSpPr>
        <p:sp>
          <p:nvSpPr>
            <p:cNvPr id="32" name="Rectangle 31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ơn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7283" y="4393150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000066"/>
                  </a:solidFill>
                  <a:latin typeface="UTM Avo" panose="02040603050506020204"/>
                </a:rPr>
                <a:t>ơ</a:t>
              </a:r>
              <a:endParaRPr lang="en-US" sz="4800" b="1" dirty="0">
                <a:solidFill>
                  <a:srgbClr val="000066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660066"/>
                  </a:solidFill>
                  <a:latin typeface="UTM Avo" panose="02040603050506020204"/>
                </a:rPr>
                <a:t>n</a:t>
              </a:r>
              <a:endParaRPr lang="en-US" sz="4800" b="1" dirty="0">
                <a:solidFill>
                  <a:srgbClr val="660066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6575797" y="6033176"/>
            <a:ext cx="5063943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600" dirty="0">
                <a:solidFill>
                  <a:prstClr val="black"/>
                </a:solidFill>
                <a:latin typeface="UTM Avo" panose="02040603050506020204" pitchFamily="18" charset="0"/>
              </a:rPr>
              <a:t>ơ - n - </a:t>
            </a:r>
            <a:r>
              <a:rPr lang="en-US" sz="4600" dirty="0" err="1">
                <a:solidFill>
                  <a:prstClr val="black"/>
                </a:solidFill>
                <a:latin typeface="UTM Avo" panose="02040603050506020204" pitchFamily="18" charset="0"/>
              </a:rPr>
              <a:t>ơn</a:t>
            </a:r>
            <a:endParaRPr lang="en-US" sz="46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726" y="639571"/>
            <a:ext cx="4775200" cy="264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87407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2228849" y="4195818"/>
            <a:ext cx="2324385" cy="1648640"/>
            <a:chOff x="857283" y="3766424"/>
            <a:chExt cx="1844586" cy="1312527"/>
          </a:xfrm>
        </p:grpSpPr>
        <p:sp>
          <p:nvSpPr>
            <p:cNvPr id="11" name="Rectangle 10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UTM Avo" panose="02040603050506020204"/>
                </a:rPr>
                <a:t>v</a:t>
              </a:r>
              <a:r>
                <a:rPr lang="en-US" sz="4800" b="1" dirty="0" err="1">
                  <a:solidFill>
                    <a:srgbClr val="C00000"/>
                  </a:solidFill>
                  <a:latin typeface="UTM Avo" panose="02040603050506020204"/>
                </a:rPr>
                <a:t>ợt</a:t>
              </a:r>
              <a:endParaRPr lang="en-US" sz="4800" b="1" dirty="0">
                <a:solidFill>
                  <a:srgbClr val="C0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57283" y="4393151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UTM Avo" panose="02040603050506020204"/>
                </a:rPr>
                <a:t>v</a:t>
              </a:r>
              <a:endParaRPr lang="en-US" sz="4800" b="1" dirty="0">
                <a:solidFill>
                  <a:srgbClr val="1F497D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00000"/>
                  </a:solidFill>
                  <a:latin typeface="UTM Avo" panose="02040603050506020204"/>
                </a:rPr>
                <a:t>ợt</a:t>
              </a:r>
              <a:endParaRPr lang="en-US" sz="4800" b="1" dirty="0">
                <a:solidFill>
                  <a:srgbClr val="C0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400872" y="3124366"/>
            <a:ext cx="4142325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solidFill>
                  <a:prstClr val="black"/>
                </a:solidFill>
                <a:latin typeface="UTM Avo" panose="02040603050506020204"/>
              </a:rPr>
              <a:t>vợt</a:t>
            </a:r>
            <a:endParaRPr lang="en-US" sz="4800" b="1" dirty="0">
              <a:solidFill>
                <a:prstClr val="black"/>
              </a:solidFill>
              <a:latin typeface="UTM Avo" panose="02040603050506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39893" y="3125699"/>
            <a:ext cx="1423956" cy="861760"/>
          </a:xfrm>
          <a:prstGeom prst="rect">
            <a:avLst/>
          </a:prstGeom>
          <a:noFill/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ơt</a:t>
            </a:r>
            <a:endParaRPr lang="en-US" sz="4800" b="1" dirty="0">
              <a:solidFill>
                <a:srgbClr val="FF0000"/>
              </a:solidFill>
              <a:latin typeface="UTM Avo" panose="02040603050506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23103" y="6072332"/>
            <a:ext cx="6535877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400" dirty="0" err="1">
                <a:solidFill>
                  <a:prstClr val="black"/>
                </a:solidFill>
                <a:latin typeface="UTM Avo" panose="02040603050506020204" pitchFamily="18" charset="0"/>
              </a:rPr>
              <a:t>vờ</a:t>
            </a:r>
            <a:r>
              <a:rPr lang="en-US" sz="340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3400" dirty="0" err="1">
                <a:solidFill>
                  <a:prstClr val="black"/>
                </a:solidFill>
                <a:latin typeface="UTM Avo" panose="02040603050506020204" pitchFamily="18" charset="0"/>
              </a:rPr>
              <a:t>ớt</a:t>
            </a:r>
            <a:r>
              <a:rPr lang="en-US" sz="3400" dirty="0">
                <a:solidFill>
                  <a:prstClr val="black"/>
                </a:solidFill>
                <a:latin typeface="UTM Avo" panose="02040603050506020204" pitchFamily="18" charset="0"/>
              </a:rPr>
              <a:t> – </a:t>
            </a:r>
            <a:r>
              <a:rPr lang="en-US" sz="3400" dirty="0" err="1">
                <a:solidFill>
                  <a:prstClr val="black"/>
                </a:solidFill>
                <a:latin typeface="UTM Avo" panose="02040603050506020204" pitchFamily="18" charset="0"/>
              </a:rPr>
              <a:t>vớt</a:t>
            </a:r>
            <a:r>
              <a:rPr lang="en-US" sz="340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3400" dirty="0" err="1">
                <a:solidFill>
                  <a:prstClr val="black"/>
                </a:solidFill>
                <a:latin typeface="UTM Avo" panose="02040603050506020204" pitchFamily="18" charset="0"/>
              </a:rPr>
              <a:t>nặng</a:t>
            </a:r>
            <a:r>
              <a:rPr lang="en-US" sz="3400" dirty="0">
                <a:solidFill>
                  <a:prstClr val="black"/>
                </a:solidFill>
                <a:latin typeface="UTM Avo" panose="02040603050506020204" pitchFamily="18" charset="0"/>
              </a:rPr>
              <a:t> – </a:t>
            </a:r>
            <a:r>
              <a:rPr lang="en-US" sz="3400" dirty="0" err="1">
                <a:solidFill>
                  <a:prstClr val="black"/>
                </a:solidFill>
                <a:latin typeface="UTM Avo" panose="02040603050506020204" pitchFamily="18" charset="0"/>
              </a:rPr>
              <a:t>vợt</a:t>
            </a:r>
            <a:endParaRPr lang="en-US" sz="34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55979" y="3237031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9"/>
            <a:r>
              <a:rPr lang="en-US" sz="4800" b="1" dirty="0" err="1">
                <a:solidFill>
                  <a:srgbClr val="FF0000"/>
                </a:solidFill>
                <a:latin typeface="UTM Avo" panose="02040603050506020204"/>
              </a:rPr>
              <a:t>ơt</a:t>
            </a:r>
            <a:endParaRPr lang="en-US" sz="48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1" name="Group 7"/>
          <p:cNvGrpSpPr/>
          <p:nvPr/>
        </p:nvGrpSpPr>
        <p:grpSpPr>
          <a:xfrm>
            <a:off x="8304417" y="4245006"/>
            <a:ext cx="2665324" cy="1648639"/>
            <a:chOff x="857283" y="3766424"/>
            <a:chExt cx="1844586" cy="1312526"/>
          </a:xfrm>
        </p:grpSpPr>
        <p:sp>
          <p:nvSpPr>
            <p:cNvPr id="32" name="Rectangle 31"/>
            <p:cNvSpPr/>
            <p:nvPr/>
          </p:nvSpPr>
          <p:spPr>
            <a:xfrm>
              <a:off x="857284" y="3766424"/>
              <a:ext cx="1844585" cy="618689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 err="1">
                  <a:solidFill>
                    <a:srgbClr val="CC0000"/>
                  </a:solidFill>
                  <a:latin typeface="UTM Avo" panose="02040603050506020204"/>
                </a:rPr>
                <a:t>ơt</a:t>
              </a:r>
              <a:endParaRPr lang="en-US" sz="4800" b="1" dirty="0">
                <a:solidFill>
                  <a:srgbClr val="CC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7283" y="4393150"/>
              <a:ext cx="957157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000066"/>
                  </a:solidFill>
                  <a:latin typeface="UTM Avo" panose="02040603050506020204"/>
                  <a:cs typeface="Times New Roman" pitchFamily="18" charset="0"/>
                </a:rPr>
                <a:t>ơ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814441" y="4385113"/>
              <a:ext cx="887428" cy="68580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4800" b="1" dirty="0">
                  <a:solidFill>
                    <a:srgbClr val="660066"/>
                  </a:solidFill>
                  <a:latin typeface="UTM Avo" panose="02040603050506020204"/>
                  <a:cs typeface="Times New Roman" pitchFamily="18" charset="0"/>
                </a:rPr>
                <a:t>t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7257695" y="6059550"/>
            <a:ext cx="5063943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UTM Avo" panose="02040603050506020204" pitchFamily="18" charset="0"/>
              </a:rPr>
              <a:t>ơ - t - </a:t>
            </a:r>
            <a:r>
              <a:rPr lang="en-US" sz="3600" dirty="0" err="1">
                <a:solidFill>
                  <a:prstClr val="black"/>
                </a:solidFill>
                <a:latin typeface="UTM Avo" panose="02040603050506020204" pitchFamily="18" charset="0"/>
              </a:rPr>
              <a:t>ớt</a:t>
            </a:r>
            <a:endParaRPr lang="en-US" sz="36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79" y="710678"/>
            <a:ext cx="4368800" cy="24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503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3" grpId="0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808386" y="188930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endParaRPr lang="en-US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58433" y="1882109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ơt</a:t>
            </a:r>
            <a:endParaRPr lang="en-US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68973" y="5075242"/>
            <a:ext cx="32398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ơt</a:t>
            </a:r>
            <a:endParaRPr lang="en-US" sz="6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5046506"/>
            <a:ext cx="4596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endParaRPr lang="en-US" sz="6600" b="1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6115" y="794120"/>
            <a:ext cx="5779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5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71: </a:t>
            </a:r>
            <a:r>
              <a:rPr lang="en-US" sz="5400" b="1" dirty="0" err="1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ơn</a:t>
            </a:r>
            <a:r>
              <a:rPr lang="en-US" sz="5400" b="1" dirty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5400" b="1" dirty="0" err="1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ơt</a:t>
            </a:r>
            <a:endParaRPr lang="en-US" sz="5400" b="1" dirty="0">
              <a:solidFill>
                <a:srgbClr val="80008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15733" y="5240029"/>
            <a:ext cx="45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7200" dirty="0">
              <a:solidFill>
                <a:srgbClr val="002060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1" y="2785891"/>
            <a:ext cx="4775200" cy="264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20" y="2938360"/>
            <a:ext cx="4368800" cy="218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1971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  <p:bldP spid="10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82" y="861586"/>
            <a:ext cx="9753600" cy="539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9575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49948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304047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246535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246535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799782" y="1247816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250417" y="1260338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711617" y="2596027"/>
            <a:ext cx="35122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ơ</a:t>
            </a: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134516" y="2596026"/>
            <a:ext cx="3203162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ơ</a:t>
            </a: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62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03177" y="1222012"/>
            <a:ext cx="1855694" cy="1200321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72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ơn</a:t>
            </a:r>
            <a:endParaRPr lang="en-US" sz="7200" dirty="0">
              <a:solidFill>
                <a:srgbClr val="FF0000"/>
              </a:solidFill>
              <a:latin typeface="UTM Avo"/>
              <a:ea typeface="SimSun" panose="02010600030101010101" pitchFamily="2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657754" y="4075113"/>
            <a:ext cx="941294" cy="871300"/>
          </a:xfrm>
          <a:prstGeom prst="roundRect">
            <a:avLst>
              <a:gd name="adj" fmla="val 21914"/>
            </a:avLst>
          </a:prstGeom>
          <a:solidFill>
            <a:srgbClr val="FFFF6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6000" b="1" dirty="0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83014" y="3032363"/>
            <a:ext cx="914400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5400" b="1" dirty="0">
                <a:solidFill>
                  <a:srgbClr val="FFFFFF"/>
                </a:solidFill>
                <a:latin typeface="UTM Avo"/>
              </a:rPr>
              <a:t>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40214" y="1222012"/>
            <a:ext cx="1855694" cy="1200321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sz="7200" dirty="0" err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ơt</a:t>
            </a:r>
            <a:endParaRPr lang="en-US" sz="7200" dirty="0">
              <a:solidFill>
                <a:srgbClr val="FF0000"/>
              </a:solidFill>
              <a:latin typeface="UTM Avo"/>
              <a:ea typeface="SimSun" panose="02010600030101010101" pitchFamily="2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094668" y="4642763"/>
            <a:ext cx="914401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sz="5400" b="1" dirty="0">
                <a:solidFill>
                  <a:srgbClr val="FFFFFF"/>
                </a:solidFill>
                <a:latin typeface="UTM Avo"/>
              </a:rPr>
              <a:t>t</a:t>
            </a:r>
          </a:p>
        </p:txBody>
      </p:sp>
      <p:sp>
        <p:nvSpPr>
          <p:cNvPr id="181265" name="Line 17"/>
          <p:cNvSpPr>
            <a:spLocks noChangeShapeType="1"/>
          </p:cNvSpPr>
          <p:nvPr/>
        </p:nvSpPr>
        <p:spPr bwMode="auto">
          <a:xfrm flipV="1">
            <a:off x="5599048" y="3611880"/>
            <a:ext cx="1495620" cy="79343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1266" name="Line 18"/>
          <p:cNvSpPr>
            <a:spLocks noChangeShapeType="1"/>
          </p:cNvSpPr>
          <p:nvPr/>
        </p:nvSpPr>
        <p:spPr bwMode="auto">
          <a:xfrm>
            <a:off x="5599048" y="4665301"/>
            <a:ext cx="1495620" cy="40199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26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12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" y="446109"/>
            <a:ext cx="10570029" cy="738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2.</a:t>
            </a:r>
            <a:r>
              <a:rPr lang="en-US" sz="40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Tiếng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nào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có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vần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</a:rPr>
              <a:t>ơn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?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Tiếng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nào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có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vần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anose="02040603050506020204"/>
              </a:rPr>
              <a:t>ơt</a:t>
            </a:r>
            <a:r>
              <a:rPr lang="en-US" sz="3200" b="1" dirty="0">
                <a:solidFill>
                  <a:prstClr val="black">
                    <a:lumMod val="85000"/>
                    <a:lumOff val="15000"/>
                  </a:prstClr>
                </a:solidFill>
                <a:latin typeface="UTM Avo" panose="02040603050506020204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3250" t="17111" r="30167" b="30000"/>
          <a:stretch/>
        </p:blipFill>
        <p:spPr>
          <a:xfrm>
            <a:off x="348915" y="1363939"/>
            <a:ext cx="11129211" cy="5301556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 flipV="1">
            <a:off x="2423160" y="2719137"/>
            <a:ext cx="767615" cy="8061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268755" y="4427982"/>
            <a:ext cx="990600" cy="518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689558" y="2719137"/>
            <a:ext cx="685800" cy="806116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545179" y="4427982"/>
            <a:ext cx="830179" cy="51816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90975" y="2490539"/>
            <a:ext cx="4184583" cy="12765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790975" y="4138863"/>
            <a:ext cx="4304899" cy="11790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2176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body" idx="1"/>
          </p:nvPr>
        </p:nvSpPr>
        <p:spPr>
          <a:xfrm>
            <a:off x="1241136" y="4491904"/>
            <a:ext cx="9709727" cy="84368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Cá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thờn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bơn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loài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bẹt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biển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7" b="86913" l="1800" r="97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4749" y="1522412"/>
            <a:ext cx="4762500" cy="284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8982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3" y="444133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94115" y="587421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83666" y="3021541"/>
            <a:ext cx="19682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ơ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n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7328262" y="2265131"/>
            <a:ext cx="3030583" cy="3082481"/>
          </a:xfrm>
          <a:prstGeom prst="rect">
            <a:avLst/>
          </a:prstGeom>
          <a:solidFill>
            <a:srgbClr val="FFFF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15959" y="2975428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ơ</a:t>
            </a:r>
            <a:r>
              <a:rPr lang="vi-VN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t</a:t>
            </a:r>
            <a:endParaRPr lang="en-US" sz="9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513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8420" y="291234"/>
            <a:ext cx="2542309" cy="1260475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70" y="1301606"/>
            <a:ext cx="9986962" cy="4781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7750" t="23926" r="23500" b="60370"/>
          <a:stretch/>
        </p:blipFill>
        <p:spPr>
          <a:xfrm>
            <a:off x="1246470" y="2057401"/>
            <a:ext cx="9986211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61460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oudBook (1)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27626"/>
            <a:ext cx="12192000" cy="6330373"/>
          </a:xfrm>
        </p:spPr>
      </p:pic>
    </p:spTree>
    <p:extLst>
      <p:ext uri="{BB962C8B-B14F-4D97-AF65-F5344CB8AC3E}">
        <p14:creationId xmlns:p14="http://schemas.microsoft.com/office/powerpoint/2010/main" val="241310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ep-nhat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4942" y="-129309"/>
            <a:ext cx="12667160" cy="72597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3CC844-EC23-4944-B7E0-70460A50B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551" y="0"/>
            <a:ext cx="939449" cy="4194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DF1E9-67C3-4002-892E-2DDB476F4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12" y="1191236"/>
            <a:ext cx="9891229" cy="4144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6772B5-4E63-46FC-8CE6-EDE80643FAE6}"/>
              </a:ext>
            </a:extLst>
          </p:cNvPr>
          <p:cNvSpPr txBox="1"/>
          <p:nvPr/>
        </p:nvSpPr>
        <p:spPr>
          <a:xfrm>
            <a:off x="2272145" y="2516938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3627556834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" y="512228"/>
            <a:ext cx="11867147" cy="56165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17" y="1673067"/>
            <a:ext cx="8773850" cy="30363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9178" y="3057200"/>
            <a:ext cx="5902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7030A0"/>
                </a:solidFill>
                <a:latin typeface="UTM Avo" panose="02040603050506020204" pitchFamily="18" charset="0"/>
              </a:rPr>
              <a:t>TH</a:t>
            </a:r>
            <a:r>
              <a:rPr lang="vi-VN" sz="7200" b="1" dirty="0">
                <a:solidFill>
                  <a:srgbClr val="7030A0"/>
                </a:solidFill>
                <a:latin typeface="UTM Avo" panose="02040603050506020204" pitchFamily="18" charset="0"/>
              </a:rPr>
              <a:t>Ư</a:t>
            </a:r>
            <a:r>
              <a:rPr lang="en-US" sz="7200" b="1" dirty="0">
                <a:solidFill>
                  <a:srgbClr val="7030A0"/>
                </a:solidFill>
                <a:latin typeface="UTM Avo" panose="02040603050506020204" pitchFamily="18" charset="0"/>
              </a:rPr>
              <a:t> GIÃN</a:t>
            </a:r>
          </a:p>
        </p:txBody>
      </p:sp>
    </p:spTree>
    <p:extLst>
      <p:ext uri="{BB962C8B-B14F-4D97-AF65-F5344CB8AC3E}">
        <p14:creationId xmlns:p14="http://schemas.microsoft.com/office/powerpoint/2010/main" val="861570565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Vui Đến Trường - Nhóm Hoa Tay - Nhạc Thiếu Nhi Sôi Động Remix 00_00_13-00_03_19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878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6F2FB0-E8A0-4A6E-AE22-8D8EE739CB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4137" y="0"/>
            <a:ext cx="1377863" cy="51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3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46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290" y="457903"/>
            <a:ext cx="8233420" cy="537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40913" y="3429000"/>
            <a:ext cx="5289148" cy="1383299"/>
          </a:xfrm>
          <a:prstGeom prst="rect">
            <a:avLst/>
          </a:prstGeom>
          <a:noFill/>
        </p:spPr>
        <p:txBody>
          <a:bodyPr wrap="non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711208306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2668"/>
            <a:ext cx="2335925" cy="51066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Tập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đọc</a:t>
            </a:r>
            <a:endParaRPr lang="en-US" sz="28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309348" y="1162961"/>
            <a:ext cx="11573303" cy="8223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>
                <a:latin typeface="UTM Avo" panose="02040603050506020204" pitchFamily="18" charset="0"/>
              </a:rPr>
              <a:t>	</a:t>
            </a:r>
            <a:r>
              <a:rPr lang="en-US" sz="13600" dirty="0" err="1">
                <a:latin typeface="UTM Avo" panose="02040603050506020204" pitchFamily="18" charset="0"/>
              </a:rPr>
              <a:t>Giờ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kiểm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tra</a:t>
            </a:r>
            <a:r>
              <a:rPr lang="en-US" sz="13600" dirty="0">
                <a:latin typeface="UTM Avo" panose="02040603050506020204" pitchFamily="18" charset="0"/>
              </a:rPr>
              <a:t>. </a:t>
            </a:r>
            <a:r>
              <a:rPr lang="en-US" sz="13600" dirty="0" err="1">
                <a:latin typeface="UTM Avo" panose="02040603050506020204" pitchFamily="18" charset="0"/>
              </a:rPr>
              <a:t>Sơn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vừa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chép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đề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vừa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lẩm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nhẩm</a:t>
            </a:r>
            <a:r>
              <a:rPr lang="en-US" sz="13600" dirty="0">
                <a:latin typeface="UTM Avo" panose="02040603050506020204" pitchFamily="18" charset="0"/>
              </a:rPr>
              <a:t>: “</a:t>
            </a:r>
            <a:r>
              <a:rPr lang="en-US" sz="13600" dirty="0" err="1">
                <a:latin typeface="UTM Avo" panose="02040603050506020204" pitchFamily="18" charset="0"/>
              </a:rPr>
              <a:t>Giỏ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có</a:t>
            </a:r>
            <a:r>
              <a:rPr lang="en-US" sz="13600" dirty="0">
                <a:latin typeface="UTM Avo" panose="02040603050506020204" pitchFamily="18" charset="0"/>
              </a:rPr>
              <a:t> 8 con </a:t>
            </a:r>
            <a:r>
              <a:rPr lang="en-US" sz="13600" dirty="0" err="1">
                <a:latin typeface="UTM Avo" panose="02040603050506020204" pitchFamily="18" charset="0"/>
              </a:rPr>
              <a:t>cá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thờn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bơn</a:t>
            </a:r>
            <a:r>
              <a:rPr lang="en-US" sz="13600" dirty="0">
                <a:latin typeface="UTM Avo" panose="02040603050506020204" pitchFamily="18" charset="0"/>
              </a:rPr>
              <a:t>. Cho </a:t>
            </a:r>
            <a:r>
              <a:rPr lang="en-US" sz="13600" dirty="0" err="1">
                <a:latin typeface="UTM Avo" panose="02040603050506020204" pitchFamily="18" charset="0"/>
              </a:rPr>
              <a:t>bớt</a:t>
            </a:r>
            <a:r>
              <a:rPr lang="en-US" sz="13600" dirty="0">
                <a:latin typeface="UTM Avo" panose="02040603050506020204" pitchFamily="18" charset="0"/>
              </a:rPr>
              <a:t> 5 con, </a:t>
            </a:r>
            <a:r>
              <a:rPr lang="en-US" sz="13600" dirty="0" err="1">
                <a:latin typeface="UTM Avo" panose="02040603050506020204" pitchFamily="18" charset="0"/>
              </a:rPr>
              <a:t>còn</a:t>
            </a:r>
            <a:r>
              <a:rPr lang="en-US" sz="13600" dirty="0">
                <a:latin typeface="UTM Avo" panose="02040603050506020204" pitchFamily="18" charset="0"/>
              </a:rPr>
              <a:t> 4”. </a:t>
            </a:r>
            <a:r>
              <a:rPr lang="en-US" sz="13600" dirty="0" err="1">
                <a:latin typeface="UTM Avo" panose="02040603050506020204" pitchFamily="18" charset="0"/>
              </a:rPr>
              <a:t>Hà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thì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thầm</a:t>
            </a:r>
            <a:r>
              <a:rPr lang="en-US" sz="13600" dirty="0">
                <a:latin typeface="UTM Avo" panose="02040603050506020204" pitchFamily="18" charset="0"/>
              </a:rPr>
              <a:t>: </a:t>
            </a: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>
                <a:latin typeface="UTM Avo" panose="02040603050506020204" pitchFamily="18" charset="0"/>
              </a:rPr>
              <a:t>“</a:t>
            </a:r>
            <a:r>
              <a:rPr lang="en-US" sz="13600" dirty="0" err="1">
                <a:latin typeface="UTM Avo" panose="02040603050506020204" pitchFamily="18" charset="0"/>
              </a:rPr>
              <a:t>Còn</a:t>
            </a:r>
            <a:r>
              <a:rPr lang="en-US" sz="13600" dirty="0">
                <a:latin typeface="UTM Avo" panose="02040603050506020204" pitchFamily="18" charset="0"/>
              </a:rPr>
              <a:t> 3 </a:t>
            </a:r>
            <a:r>
              <a:rPr lang="en-US" sz="13600" dirty="0" err="1">
                <a:latin typeface="UTM Avo" panose="02040603050506020204" pitchFamily="18" charset="0"/>
              </a:rPr>
              <a:t>chứ</a:t>
            </a:r>
            <a:r>
              <a:rPr lang="en-US" sz="13600" dirty="0">
                <a:latin typeface="UTM Avo" panose="02040603050506020204" pitchFamily="18" charset="0"/>
              </a:rPr>
              <a:t>?”.</a:t>
            </a: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 err="1">
                <a:latin typeface="UTM Avo" panose="02040603050506020204" pitchFamily="18" charset="0"/>
              </a:rPr>
              <a:t>Cô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Yến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đến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bên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Hà</a:t>
            </a:r>
            <a:r>
              <a:rPr lang="en-US" sz="13600" dirty="0">
                <a:latin typeface="UTM Avo" panose="02040603050506020204" pitchFamily="18" charset="0"/>
              </a:rPr>
              <a:t>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3600" dirty="0" err="1">
                <a:latin typeface="UTM Avo" panose="02040603050506020204" pitchFamily="18" charset="0"/>
              </a:rPr>
              <a:t>Hà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để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bạn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tự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làm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đi</a:t>
            </a:r>
            <a:r>
              <a:rPr lang="en-US" sz="13600" dirty="0">
                <a:latin typeface="UTM Avo" panose="02040603050506020204" pitchFamily="18" charset="0"/>
              </a:rPr>
              <a:t>.</a:t>
            </a: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 err="1">
                <a:latin typeface="UTM Avo" panose="02040603050506020204" pitchFamily="18" charset="0"/>
              </a:rPr>
              <a:t>Hà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lễ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phép</a:t>
            </a:r>
            <a:r>
              <a:rPr lang="en-US" sz="13600" dirty="0">
                <a:latin typeface="UTM Avo" panose="02040603050506020204" pitchFamily="18" charset="0"/>
              </a:rPr>
              <a:t>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en-US" sz="13600" dirty="0" err="1">
                <a:latin typeface="UTM Avo" panose="02040603050506020204" pitchFamily="18" charset="0"/>
              </a:rPr>
              <a:t>Dạ</a:t>
            </a:r>
            <a:endParaRPr lang="en-US" sz="13600" dirty="0">
              <a:latin typeface="UTM Avo" panose="02040603050506020204" pitchFamily="18" charset="0"/>
            </a:endParaRPr>
          </a:p>
          <a:p>
            <a:pPr marL="457200" lvl="1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 err="1">
                <a:latin typeface="UTM Avo" panose="02040603050506020204" pitchFamily="18" charset="0"/>
              </a:rPr>
              <a:t>Sơn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ngẫm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nghĩ</a:t>
            </a:r>
            <a:r>
              <a:rPr lang="en-US" sz="13600" dirty="0">
                <a:latin typeface="UTM Avo" panose="02040603050506020204" pitchFamily="18" charset="0"/>
              </a:rPr>
              <a:t>. </a:t>
            </a:r>
            <a:r>
              <a:rPr lang="en-US" sz="13600" dirty="0" err="1">
                <a:latin typeface="UTM Avo" panose="02040603050506020204" pitchFamily="18" charset="0"/>
              </a:rPr>
              <a:t>Em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chợt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nghĩ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ra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và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nắn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nót</a:t>
            </a:r>
            <a:r>
              <a:rPr lang="en-US" sz="13600" dirty="0">
                <a:latin typeface="UTM Avo" panose="02040603050506020204" pitchFamily="18" charset="0"/>
              </a:rPr>
              <a:t> </a:t>
            </a:r>
            <a:r>
              <a:rPr lang="en-US" sz="13600" dirty="0" err="1">
                <a:latin typeface="UTM Avo" panose="02040603050506020204" pitchFamily="18" charset="0"/>
              </a:rPr>
              <a:t>viết</a:t>
            </a:r>
            <a:r>
              <a:rPr lang="en-US" sz="13600" dirty="0">
                <a:latin typeface="UTM Avo" panose="02040603050506020204" pitchFamily="18" charset="0"/>
              </a:rPr>
              <a:t>: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3600" dirty="0">
                <a:latin typeface="UTM Avo" panose="02040603050506020204" pitchFamily="18" charset="0"/>
              </a:rPr>
              <a:t>“ 8 – 3 = 5”.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9600" dirty="0">
                <a:latin typeface="UTM Avo" panose="02040603050506020204" pitchFamily="18" charset="0"/>
              </a:rPr>
              <a:t>								</a:t>
            </a:r>
            <a:r>
              <a:rPr lang="en-US" sz="9600" dirty="0" err="1">
                <a:latin typeface="UTM Avo" panose="02040603050506020204" pitchFamily="18" charset="0"/>
              </a:rPr>
              <a:t>NGUYỄN</a:t>
            </a:r>
            <a:r>
              <a:rPr lang="en-US" sz="9600" dirty="0">
                <a:latin typeface="UTM Avo" panose="02040603050506020204" pitchFamily="18" charset="0"/>
              </a:rPr>
              <a:t> LY</a:t>
            </a:r>
            <a:endParaRPr lang="en-US" sz="1800" dirty="0">
              <a:latin typeface="UTM Avo" panose="02040603050506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418" y="2424866"/>
            <a:ext cx="6239232" cy="2791108"/>
          </a:xfrm>
          <a:prstGeom prst="rect">
            <a:avLst/>
          </a:prstGeom>
        </p:spPr>
      </p:pic>
      <p:cxnSp>
        <p:nvCxnSpPr>
          <p:cNvPr id="6" name="Straight Connector 5"/>
          <p:cNvCxnSpPr>
            <a:cxnSpLocks/>
          </p:cNvCxnSpPr>
          <p:nvPr/>
        </p:nvCxnSpPr>
        <p:spPr>
          <a:xfrm>
            <a:off x="9479885" y="1716779"/>
            <a:ext cx="227800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4426394" y="2232444"/>
            <a:ext cx="201799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1549344" y="4840951"/>
            <a:ext cx="171109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8329493" y="5867284"/>
            <a:ext cx="163654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7795616" y="2232444"/>
            <a:ext cx="73707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2217117" y="1713055"/>
            <a:ext cx="1846883" cy="35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074972" y="482044"/>
            <a:ext cx="2599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Sơn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Hà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553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29" y="-374107"/>
            <a:ext cx="13179972" cy="758321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614644" y="2164906"/>
            <a:ext cx="9137620" cy="2176776"/>
            <a:chOff x="5672967" y="2170501"/>
            <a:chExt cx="4539801" cy="1625910"/>
          </a:xfrm>
        </p:grpSpPr>
        <p:sp>
          <p:nvSpPr>
            <p:cNvPr id="9" name="TextBox 8"/>
            <p:cNvSpPr txBox="1"/>
            <p:nvPr/>
          </p:nvSpPr>
          <p:spPr>
            <a:xfrm>
              <a:off x="5681050" y="2170501"/>
              <a:ext cx="1429720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kiểm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tra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423070" y="2233581"/>
              <a:ext cx="1789698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lẩm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nhẩm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672967" y="3106109"/>
              <a:ext cx="1616877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thờn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bơn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00371" y="3106743"/>
              <a:ext cx="667553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bớt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614644" y="4670098"/>
            <a:ext cx="27799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lễ</a:t>
            </a:r>
            <a:r>
              <a:rPr lang="en-US" sz="5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phép</a:t>
            </a:r>
            <a:endParaRPr lang="en-US" sz="5400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9996" y="4639723"/>
            <a:ext cx="2802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nắn</a:t>
            </a:r>
            <a:r>
              <a:rPr lang="en-US" sz="5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nót</a:t>
            </a:r>
            <a:endParaRPr lang="en-US" sz="5400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436406"/>
            <a:ext cx="3853543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UTM Avo" pitchFamily="18" charset="0"/>
              </a:rPr>
              <a:t>Luyện</a:t>
            </a:r>
            <a:r>
              <a:rPr lang="en-US" sz="32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itchFamily="18" charset="0"/>
              </a:rPr>
              <a:t>đọc</a:t>
            </a:r>
            <a:r>
              <a:rPr lang="en-US" sz="32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itchFamily="18" charset="0"/>
              </a:rPr>
              <a:t>từ</a:t>
            </a:r>
            <a:r>
              <a:rPr lang="en-US" sz="32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UTM Avo" pitchFamily="18" charset="0"/>
              </a:rPr>
              <a:t>khó</a:t>
            </a:r>
            <a:endParaRPr lang="en-US" sz="3200" b="1" dirty="0">
              <a:solidFill>
                <a:srgbClr val="FF0000"/>
              </a:solidFill>
              <a:latin typeface="UTM Av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753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30405"/>
            <a:ext cx="2670924" cy="54745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Tập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</a:rPr>
              <a:t>đọc</a:t>
            </a:r>
            <a:endParaRPr lang="en-US" sz="40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725150" y="1406876"/>
            <a:ext cx="10741699" cy="51333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err="1">
                <a:latin typeface="UTM Avo" panose="02040603050506020204" pitchFamily="18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Sơn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chép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vừa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nhẩm</a:t>
            </a:r>
            <a:r>
              <a:rPr lang="en-US" sz="2400" dirty="0">
                <a:latin typeface="UTM Avo" panose="02040603050506020204" pitchFamily="18" charset="0"/>
              </a:rPr>
              <a:t>: “ </a:t>
            </a:r>
            <a:r>
              <a:rPr lang="en-US" sz="2400" dirty="0" err="1">
                <a:latin typeface="UTM Avo" panose="02040603050506020204" pitchFamily="18" charset="0"/>
              </a:rPr>
              <a:t>Giỏ</a:t>
            </a:r>
            <a:endParaRPr lang="en-US" sz="2400" dirty="0">
              <a:latin typeface="UTM Avo" panose="02040603050506020204" pitchFamily="18" charset="0"/>
            </a:endParaRP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 err="1">
                <a:latin typeface="UTM Avo" panose="02040603050506020204" pitchFamily="18" charset="0"/>
              </a:rPr>
              <a:t>có</a:t>
            </a:r>
            <a:r>
              <a:rPr lang="en-US" dirty="0">
                <a:latin typeface="UTM Avo" panose="02040603050506020204" pitchFamily="18" charset="0"/>
              </a:rPr>
              <a:t> 8 con </a:t>
            </a:r>
            <a:r>
              <a:rPr lang="en-US" dirty="0" err="1">
                <a:latin typeface="UTM Avo" panose="02040603050506020204" pitchFamily="18" charset="0"/>
              </a:rPr>
              <a:t>cá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thờn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bơn</a:t>
            </a:r>
            <a:r>
              <a:rPr lang="en-US" dirty="0">
                <a:latin typeface="UTM Avo" panose="02040603050506020204" pitchFamily="18" charset="0"/>
              </a:rPr>
              <a:t>. Cho </a:t>
            </a:r>
            <a:r>
              <a:rPr lang="en-US" dirty="0" err="1">
                <a:latin typeface="UTM Avo" panose="02040603050506020204" pitchFamily="18" charset="0"/>
              </a:rPr>
              <a:t>bớt</a:t>
            </a:r>
            <a:r>
              <a:rPr lang="en-US" dirty="0">
                <a:latin typeface="UTM Avo" panose="02040603050506020204" pitchFamily="18" charset="0"/>
              </a:rPr>
              <a:t> 5 con, </a:t>
            </a:r>
            <a:r>
              <a:rPr lang="en-US" dirty="0" err="1">
                <a:latin typeface="UTM Avo" panose="02040603050506020204" pitchFamily="18" charset="0"/>
              </a:rPr>
              <a:t>còn</a:t>
            </a:r>
            <a:r>
              <a:rPr lang="en-US" dirty="0">
                <a:latin typeface="UTM Avo" panose="02040603050506020204" pitchFamily="18" charset="0"/>
              </a:rPr>
              <a:t> 4”. </a:t>
            </a:r>
            <a:r>
              <a:rPr lang="en-US" dirty="0" err="1">
                <a:latin typeface="UTM Avo" panose="02040603050506020204" pitchFamily="18" charset="0"/>
              </a:rPr>
              <a:t>Hà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thì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thầm</a:t>
            </a:r>
            <a:r>
              <a:rPr lang="en-US" dirty="0">
                <a:latin typeface="UTM Avo" panose="02040603050506020204" pitchFamily="18" charset="0"/>
              </a:rPr>
              <a:t>: 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>
                <a:latin typeface="UTM Avo" panose="02040603050506020204" pitchFamily="18" charset="0"/>
              </a:rPr>
              <a:t>“</a:t>
            </a:r>
            <a:r>
              <a:rPr lang="en-US" dirty="0" err="1">
                <a:latin typeface="UTM Avo" panose="02040603050506020204" pitchFamily="18" charset="0"/>
              </a:rPr>
              <a:t>Còn</a:t>
            </a:r>
            <a:r>
              <a:rPr lang="en-US" dirty="0">
                <a:latin typeface="UTM Avo" panose="02040603050506020204" pitchFamily="18" charset="0"/>
              </a:rPr>
              <a:t> 3 </a:t>
            </a:r>
            <a:r>
              <a:rPr lang="en-US" dirty="0" err="1">
                <a:latin typeface="UTM Avo" panose="02040603050506020204" pitchFamily="18" charset="0"/>
              </a:rPr>
              <a:t>chứ</a:t>
            </a:r>
            <a:r>
              <a:rPr lang="en-US" dirty="0">
                <a:latin typeface="UTM Avo" panose="02040603050506020204" pitchFamily="18" charset="0"/>
              </a:rPr>
              <a:t>?”.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 err="1">
                <a:latin typeface="UTM Avo" panose="02040603050506020204" pitchFamily="18" charset="0"/>
              </a:rPr>
              <a:t>Cô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Yến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đến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bên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Hà</a:t>
            </a:r>
            <a:r>
              <a:rPr lang="en-US" dirty="0">
                <a:latin typeface="UTM Avo" panose="02040603050506020204" pitchFamily="18" charset="0"/>
              </a:rPr>
              <a:t>: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en-US" dirty="0" err="1">
                <a:latin typeface="UTM Avo" panose="02040603050506020204" pitchFamily="18" charset="0"/>
              </a:rPr>
              <a:t>Hà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bạn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tự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làm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đi</a:t>
            </a:r>
            <a:r>
              <a:rPr lang="en-US" dirty="0">
                <a:latin typeface="UTM Avo" panose="02040603050506020204" pitchFamily="18" charset="0"/>
              </a:rPr>
              <a:t>.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 err="1">
                <a:latin typeface="UTM Avo" panose="02040603050506020204" pitchFamily="18" charset="0"/>
              </a:rPr>
              <a:t>Hà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lễ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phép</a:t>
            </a:r>
            <a:r>
              <a:rPr lang="en-US" dirty="0">
                <a:latin typeface="UTM Avo" panose="02040603050506020204" pitchFamily="18" charset="0"/>
              </a:rPr>
              <a:t>:</a:t>
            </a:r>
          </a:p>
          <a:p>
            <a:pPr lvl="1">
              <a:spcBef>
                <a:spcPts val="1200"/>
              </a:spcBef>
              <a:buFontTx/>
              <a:buChar char="-"/>
            </a:pPr>
            <a:r>
              <a:rPr lang="en-US" dirty="0" err="1">
                <a:latin typeface="UTM Avo" panose="02040603050506020204" pitchFamily="18" charset="0"/>
              </a:rPr>
              <a:t>Dạ</a:t>
            </a:r>
            <a:endParaRPr lang="en-US" dirty="0">
              <a:latin typeface="UTM Avo" panose="02040603050506020204" pitchFamily="18" charset="0"/>
            </a:endParaRPr>
          </a:p>
          <a:p>
            <a:pPr marL="457200" lvl="1" indent="0">
              <a:spcBef>
                <a:spcPts val="1200"/>
              </a:spcBef>
              <a:buNone/>
            </a:pPr>
            <a:r>
              <a:rPr lang="en-US" dirty="0" err="1">
                <a:latin typeface="UTM Avo" panose="02040603050506020204" pitchFamily="18" charset="0"/>
              </a:rPr>
              <a:t>Sơn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ngẫm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nghĩ</a:t>
            </a:r>
            <a:r>
              <a:rPr lang="en-US" dirty="0">
                <a:latin typeface="UTM Avo" panose="02040603050506020204" pitchFamily="18" charset="0"/>
              </a:rPr>
              <a:t>. </a:t>
            </a:r>
            <a:r>
              <a:rPr lang="en-US" dirty="0" err="1">
                <a:latin typeface="UTM Avo" panose="02040603050506020204" pitchFamily="18" charset="0"/>
              </a:rPr>
              <a:t>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chợt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nghĩ</a:t>
            </a:r>
            <a:r>
              <a:rPr lang="en-US" dirty="0">
                <a:latin typeface="UTM Avo" panose="02040603050506020204" pitchFamily="18" charset="0"/>
              </a:rPr>
              <a:t> ra </a:t>
            </a:r>
            <a:r>
              <a:rPr lang="en-US" dirty="0" err="1">
                <a:latin typeface="UTM Avo" panose="02040603050506020204" pitchFamily="18" charset="0"/>
              </a:rPr>
              <a:t>và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nắn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nót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viết</a:t>
            </a:r>
            <a:r>
              <a:rPr lang="en-US" dirty="0">
                <a:latin typeface="UTM Avo" panose="02040603050506020204" pitchFamily="18" charset="0"/>
              </a:rPr>
              <a:t>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>
                <a:latin typeface="UTM Avo" panose="02040603050506020204" pitchFamily="18" charset="0"/>
              </a:rPr>
              <a:t>“ 8 – 3 = 5”.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2400" dirty="0">
                <a:latin typeface="UTM Avo" panose="02040603050506020204" pitchFamily="18" charset="0"/>
              </a:rPr>
              <a:t>								NGUYỄN 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1876" y="2589276"/>
            <a:ext cx="4682778" cy="213325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057157" y="408358"/>
            <a:ext cx="2103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Sơn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Hà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802433" y="2495727"/>
            <a:ext cx="368175" cy="30040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6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800086" y="3040746"/>
            <a:ext cx="357581" cy="28733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7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798347" y="3529920"/>
            <a:ext cx="320061" cy="30166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8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639383" y="4458445"/>
            <a:ext cx="671298" cy="28733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798347" y="3968001"/>
            <a:ext cx="309176" cy="32738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9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1A95DEC-680A-4389-BB04-E19FAEA0FC0F}"/>
              </a:ext>
            </a:extLst>
          </p:cNvPr>
          <p:cNvSpPr/>
          <p:nvPr/>
        </p:nvSpPr>
        <p:spPr>
          <a:xfrm>
            <a:off x="1994878" y="1330051"/>
            <a:ext cx="300534" cy="32338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88A334A-00BA-402F-B925-55531D650160}"/>
              </a:ext>
            </a:extLst>
          </p:cNvPr>
          <p:cNvSpPr/>
          <p:nvPr/>
        </p:nvSpPr>
        <p:spPr>
          <a:xfrm>
            <a:off x="3972245" y="1322096"/>
            <a:ext cx="328643" cy="33133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6D67B88-5915-49DA-810B-F139A7ADC409}"/>
              </a:ext>
            </a:extLst>
          </p:cNvPr>
          <p:cNvSpPr/>
          <p:nvPr/>
        </p:nvSpPr>
        <p:spPr>
          <a:xfrm>
            <a:off x="9247414" y="1322095"/>
            <a:ext cx="314854" cy="33133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3E051AD-C839-4308-B8DD-33531EE0DFCB}"/>
              </a:ext>
            </a:extLst>
          </p:cNvPr>
          <p:cNvSpPr/>
          <p:nvPr/>
        </p:nvSpPr>
        <p:spPr>
          <a:xfrm>
            <a:off x="4359646" y="1817568"/>
            <a:ext cx="348343" cy="31576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7803265" y="1840195"/>
            <a:ext cx="359228" cy="31576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19" dirty="0"/>
              <a:t>5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566375" y="4961951"/>
            <a:ext cx="604233" cy="27897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3200455" y="4682404"/>
            <a:ext cx="671298" cy="278974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E31D9AA-7366-4532-8D64-7CFAEDAB3414}"/>
              </a:ext>
            </a:extLst>
          </p:cNvPr>
          <p:cNvSpPr/>
          <p:nvPr/>
        </p:nvSpPr>
        <p:spPr>
          <a:xfrm>
            <a:off x="119994" y="5372639"/>
            <a:ext cx="678353" cy="341111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86371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  <p:bldP spid="18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4" r="9742" b="11258"/>
          <a:stretch/>
        </p:blipFill>
        <p:spPr>
          <a:xfrm>
            <a:off x="952892" y="481914"/>
            <a:ext cx="9013372" cy="487945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680200"/>
            <a:ext cx="12192000" cy="1778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55" tIns="60928" rIns="121855" bIns="60928" spcCol="0" rtlCol="0" anchor="ctr"/>
          <a:lstStyle/>
          <a:p>
            <a:pPr algn="ctr"/>
            <a:endParaRPr lang="en-US" sz="2400">
              <a:solidFill>
                <a:srgbClr val="0070C0"/>
              </a:solidFill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256" y="-453441"/>
            <a:ext cx="2052744" cy="225497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1723" y="5063219"/>
            <a:ext cx="12203723" cy="1616981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01613" y="1978991"/>
            <a:ext cx="2448732" cy="4092660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785" y="2357695"/>
            <a:ext cx="3713956" cy="37139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67908" y="1978991"/>
            <a:ext cx="6743055" cy="1200280"/>
          </a:xfrm>
          <a:prstGeom prst="rect">
            <a:avLst/>
          </a:prstGeom>
          <a:noFill/>
        </p:spPr>
        <p:txBody>
          <a:bodyPr wrap="square" lIns="91391" tIns="45696" rIns="91391" bIns="45696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algn="l"/>
            <a:r>
              <a:rPr lang="en-US" sz="7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992842815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18725" t="43196" r="35963" b="21562"/>
          <a:stretch/>
        </p:blipFill>
        <p:spPr>
          <a:xfrm>
            <a:off x="1271777" y="912018"/>
            <a:ext cx="9153525" cy="44148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922431" y="2893003"/>
            <a:ext cx="647700" cy="6191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274715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UTM Avo" panose="02040603050506020204" pitchFamily="18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 Tiếng Việt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Tiếng Việt 1" id="{49648B2B-966C-4B76-BFB6-4DF28DBD2BD8}" vid="{B37409D9-6CA4-47BA-8B4D-53906236ED13}"/>
    </a:ext>
  </a:extLst>
</a:theme>
</file>

<file path=ppt/theme/theme3.xml><?xml version="1.0" encoding="utf-8"?>
<a:theme xmlns:a="http://schemas.openxmlformats.org/drawingml/2006/main" name="HOC10 TEMPLATE (1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441</Words>
  <Application>Microsoft Office PowerPoint</Application>
  <PresentationFormat>Widescreen</PresentationFormat>
  <Paragraphs>113</Paragraphs>
  <Slides>31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Calibri</vt:lpstr>
      <vt:lpstr>Calibri Light</vt:lpstr>
      <vt:lpstr>inpin heiti</vt:lpstr>
      <vt:lpstr>Times New Roman</vt:lpstr>
      <vt:lpstr>UTM Avo</vt:lpstr>
      <vt:lpstr>zihun35hao-jindianyahei</vt:lpstr>
      <vt:lpstr>1_Office Theme</vt:lpstr>
      <vt:lpstr>Theme Tiếng Việt 1</vt:lpstr>
      <vt:lpstr>HOC10 TEMPLATE (1)</vt:lpstr>
      <vt:lpstr>PowerPoint Presentation</vt:lpstr>
      <vt:lpstr>    Khởi động Trò chơi: HÁI CAM</vt:lpstr>
      <vt:lpstr> Cách chơi:  - Ấn chuột vào quả cam HS chọn để hiện chữ cần đọc.  - Ấn quả cam góc dưới bên phải để quay về slide đầu và cam rụng.  - Ấn mũi tên xanh trên góc phải để chuyển đến slide nội dung bài học.</vt:lpstr>
      <vt:lpstr>PowerPoint Presentation</vt:lpstr>
      <vt:lpstr>thôn xóm</vt:lpstr>
      <vt:lpstr>trốn tìm</vt:lpstr>
      <vt:lpstr>thốt nốt</vt:lpstr>
      <vt:lpstr>cà rốt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Tập viết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Tập đọc</vt:lpstr>
      <vt:lpstr>PowerPoint Presentation</vt:lpstr>
      <vt:lpstr>Tập đọc</vt:lpstr>
      <vt:lpstr>PowerPoint Presentation</vt:lpstr>
      <vt:lpstr>PowerPoint Presentation</vt:lpstr>
      <vt:lpstr>Hoc10 chúc các em học tốt!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binhtam121810@gmail.com</dc:creator>
  <cp:lastModifiedBy>Administrator</cp:lastModifiedBy>
  <cp:revision>49</cp:revision>
  <dcterms:created xsi:type="dcterms:W3CDTF">2021-11-01T13:35:36Z</dcterms:created>
  <dcterms:modified xsi:type="dcterms:W3CDTF">2022-01-21T03:12:10Z</dcterms:modified>
</cp:coreProperties>
</file>