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6" r:id="rId1"/>
    <p:sldMasterId id="2147483698" r:id="rId2"/>
  </p:sldMasterIdLst>
  <p:notesMasterIdLst>
    <p:notesMasterId r:id="rId22"/>
  </p:notesMasterIdLst>
  <p:sldIdLst>
    <p:sldId id="328" r:id="rId3"/>
    <p:sldId id="275" r:id="rId4"/>
    <p:sldId id="317" r:id="rId5"/>
    <p:sldId id="283" r:id="rId6"/>
    <p:sldId id="298" r:id="rId7"/>
    <p:sldId id="319" r:id="rId8"/>
    <p:sldId id="323" r:id="rId9"/>
    <p:sldId id="329" r:id="rId10"/>
    <p:sldId id="324" r:id="rId11"/>
    <p:sldId id="325" r:id="rId12"/>
    <p:sldId id="330" r:id="rId13"/>
    <p:sldId id="327" r:id="rId14"/>
    <p:sldId id="334" r:id="rId15"/>
    <p:sldId id="331" r:id="rId16"/>
    <p:sldId id="332" r:id="rId17"/>
    <p:sldId id="306" r:id="rId18"/>
    <p:sldId id="322" r:id="rId19"/>
    <p:sldId id="333" r:id="rId20"/>
    <p:sldId id="270" r:id="rId21"/>
  </p:sldIdLst>
  <p:sldSz cx="12192000" cy="6858000"/>
  <p:notesSz cx="6858000" cy="9144000"/>
  <p:embeddedFontLst>
    <p:embeddedFont>
      <p:font typeface="等线" panose="02010600030101010101" pitchFamily="2" charset="-122"/>
      <p:regular r:id="rId23"/>
      <p:bold r:id="rId24"/>
    </p:embeddedFont>
    <p:embeddedFont>
      <p:font typeface="微软雅黑" panose="020B0503020204020204" pitchFamily="34" charset="-122"/>
      <p:regular r:id="rId25"/>
      <p:bold r:id="rId26"/>
    </p:embeddedFont>
    <p:embeddedFont>
      <p:font typeface=".VnAvant" panose="020B720000000000000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HP001 4 hàng" panose="020B0604020202020204" charset="0"/>
      <p:regular r:id="rId37"/>
      <p:bold r:id="rId38"/>
    </p:embeddedFont>
    <p:embeddedFont>
      <p:font typeface="Quicksand" panose="020B0604020202020204" charset="0"/>
      <p:regular r:id="rId39"/>
      <p:bold r:id="rId40"/>
    </p:embeddedFont>
    <p:embeddedFont>
      <p:font typeface="UTM Avo" panose="02040603050506020204" pitchFamily="18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  <a:srgbClr val="DAF7EE"/>
    <a:srgbClr val="3B1600"/>
    <a:srgbClr val="FFFBF7"/>
    <a:srgbClr val="6F9005"/>
    <a:srgbClr val="FF7200"/>
    <a:srgbClr val="FF8119"/>
    <a:srgbClr val="FFAF6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B3DF-5E58-4FF9-B25C-DA47F988436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2D0FC-8FDA-4DF2-BC8D-3A1985071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1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909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892524-1503-4B92-A401-3FA292800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1AEF9A6-D07F-4D87-A5F0-FEAB7FF300B3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63B0F52-D79D-4B3F-B28F-03FA98A1B95F}"/>
              </a:ext>
            </a:extLst>
          </p:cNvPr>
          <p:cNvSpPr/>
          <p:nvPr userDrawn="1"/>
        </p:nvSpPr>
        <p:spPr>
          <a:xfrm>
            <a:off x="11182120" y="165253"/>
            <a:ext cx="1145755" cy="129999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263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B19D47-021D-4436-973E-6425BC5AA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25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17E5BC-2812-4D35-AE03-542C6D14DC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091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7743F-6B61-4438-B950-9A5CE50714D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7AEBE7-0994-441B-97D9-B4F5657965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6258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656E0D-38A4-43B1-841E-7A32C0B396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9381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9698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18B8CD-59CA-4E0A-8F29-C6F9E30418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9965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E8D22B-A028-48E9-AFBE-B41C7FC616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4959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FD0B76-F9C7-4E03-9FB8-BE6B67386A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3573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1AAEBF-8FC9-4F7C-8A04-7D6851CEE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923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DF7833-891F-4E23-9802-C4F22B8A8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58788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2DE1906-422B-4848-A7C7-08254CC56C31}"/>
              </a:ext>
            </a:extLst>
          </p:cNvPr>
          <p:cNvSpPr/>
          <p:nvPr userDrawn="1"/>
        </p:nvSpPr>
        <p:spPr>
          <a:xfrm>
            <a:off x="11182120" y="165253"/>
            <a:ext cx="1145755" cy="129999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2920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08369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88073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27718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C85EC11-7151-4075-9DB1-F2D16739D7A1}"/>
              </a:ext>
            </a:extLst>
          </p:cNvPr>
          <p:cNvSpPr/>
          <p:nvPr userDrawn="1"/>
        </p:nvSpPr>
        <p:spPr>
          <a:xfrm>
            <a:off x="10779334" y="263299"/>
            <a:ext cx="1145755" cy="129999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88841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53E8C57-98ED-4FD1-B719-9DE20CDFAF22}"/>
              </a:ext>
            </a:extLst>
          </p:cNvPr>
          <p:cNvSpPr/>
          <p:nvPr userDrawn="1"/>
        </p:nvSpPr>
        <p:spPr>
          <a:xfrm>
            <a:off x="11182120" y="165253"/>
            <a:ext cx="1145755" cy="129999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9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8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2627743F-6B61-4438-B950-9A5CE50714D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423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</p:sldLayoutIdLst>
  <p:transition spd="slow">
    <p:wipe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em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69118" y="1658131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75: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4BB371-E18B-42DC-8A4B-FCB873E60711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13954-1DFB-4221-B336-B0E8A0F6A036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689" y="1544161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685896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5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68165" y="2679048"/>
            <a:ext cx="53606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Chú Chuột Nhắt  Nhạc Thiếu Nhi Vui Nhộn Cho Bé_10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750669-9FCE-428B-8DDD-30F1DBC007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427" y="0"/>
            <a:ext cx="1288005" cy="5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937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2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9505" y="2121654"/>
            <a:ext cx="8872990" cy="3756791"/>
          </a:xfrm>
          <a:prstGeom prst="rect">
            <a:avLst/>
          </a:prstGeom>
        </p:spPr>
      </p:pic>
      <p:pic>
        <p:nvPicPr>
          <p:cNvPr id="30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505" y="606971"/>
            <a:ext cx="8872989" cy="187901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068794" y="3165243"/>
            <a:ext cx="6354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 75: ÔN TẬP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46" y="5224495"/>
            <a:ext cx="11777345" cy="1574700"/>
          </a:xfrm>
          <a:prstGeom prst="rect">
            <a:avLst/>
          </a:prstGeom>
        </p:spPr>
      </p:pic>
      <p:pic>
        <p:nvPicPr>
          <p:cNvPr id="34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76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955" y="1834386"/>
            <a:ext cx="7420090" cy="3319606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260954" y="498248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5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2599" y="4506373"/>
            <a:ext cx="6359435" cy="2120168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99" y="4791711"/>
            <a:ext cx="1588390" cy="1843051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8308" y="4617635"/>
            <a:ext cx="1512847" cy="20171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38215" y="2752041"/>
            <a:ext cx="75282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TẬP ĐỌC 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/>
          <a:srcRect l="66309" t="17606" r="1991"/>
          <a:stretch/>
        </p:blipFill>
        <p:spPr>
          <a:xfrm>
            <a:off x="8236499" y="297372"/>
            <a:ext cx="3943350" cy="4270474"/>
          </a:xfrm>
          <a:prstGeom prst="rect">
            <a:avLst/>
          </a:prstGeom>
        </p:spPr>
      </p:pic>
      <p:pic>
        <p:nvPicPr>
          <p:cNvPr id="1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293146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5226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1"/>
          <p:cNvPicPr>
            <a:picLocks noChangeAspect="1"/>
          </p:cNvPicPr>
          <p:nvPr/>
        </p:nvPicPr>
        <p:blipFill rotWithShape="1">
          <a:blip r:embed="rId3"/>
          <a:srcRect l="66309" t="17606" r="15370" b="60156"/>
          <a:stretch/>
        </p:blipFill>
        <p:spPr>
          <a:xfrm>
            <a:off x="8109890" y="536523"/>
            <a:ext cx="2279101" cy="1152605"/>
          </a:xfrm>
          <a:prstGeom prst="rect">
            <a:avLst/>
          </a:prstGeom>
        </p:spPr>
      </p:pic>
      <p:pic>
        <p:nvPicPr>
          <p:cNvPr id="11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1" y="1293146"/>
            <a:ext cx="2012512" cy="1295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87" y="744571"/>
            <a:ext cx="11304025" cy="51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0039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CB820D-BFC3-4B70-900F-F0F75A09F391}"/>
              </a:ext>
            </a:extLst>
          </p:cNvPr>
          <p:cNvSpPr txBox="1"/>
          <p:nvPr/>
        </p:nvSpPr>
        <p:spPr>
          <a:xfrm>
            <a:off x="660387" y="753206"/>
            <a:ext cx="11098017" cy="580671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Chuột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út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(2)</a:t>
            </a:r>
          </a:p>
          <a:p>
            <a:pPr>
              <a:lnSpc>
                <a:spcPts val="5200"/>
              </a:lnSpc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út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hớn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hở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kể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tiếp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-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còn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gặp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thú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hiền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nằm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trên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sân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luôn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cổ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nhìn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ts val="5200"/>
              </a:lnSpc>
            </a:pP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thiện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mẹ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la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lớn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kẻ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thù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nhà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đến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gần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ts val="5200"/>
              </a:lnSpc>
            </a:pP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sẽ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ăn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thịt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 algn="ctr"/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	                        </a:t>
            </a:r>
            <a:r>
              <a:rPr lang="en-US" sz="3200" dirty="0">
                <a:latin typeface="UTM Avo" panose="02040603050506020204" pitchFamily="18" charset="0"/>
              </a:rPr>
              <a:t>   Theo L</a:t>
            </a:r>
            <a:r>
              <a:rPr lang="en-US" sz="3200" dirty="0">
                <a:latin typeface="UTM Avo" panose="02040603050506020204" pitchFamily="18" charset="0"/>
                <a:cs typeface="Times New Roman" panose="02020603050405020304" pitchFamily="18" charset="0"/>
              </a:rPr>
              <a:t>É</a:t>
            </a:r>
            <a:r>
              <a:rPr lang="en-US" sz="3200" dirty="0">
                <a:latin typeface="UTM Avo" panose="02040603050506020204" pitchFamily="18" charset="0"/>
              </a:rPr>
              <a:t>P TÔN - XTÔI   </a:t>
            </a: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>
            <a:off x="3500689" y="1911346"/>
            <a:ext cx="141421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30767" y="3292261"/>
            <a:ext cx="3319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3679634" y="3251893"/>
            <a:ext cx="2940241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730767" y="3888476"/>
            <a:ext cx="205053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3772553" y="4551722"/>
            <a:ext cx="112329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1304333" y="5869856"/>
            <a:ext cx="122931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963232-4A95-4BE2-A2CA-7E56573EAFD8}"/>
              </a:ext>
            </a:extLst>
          </p:cNvPr>
          <p:cNvCxnSpPr>
            <a:cxnSpLocks/>
          </p:cNvCxnSpPr>
          <p:nvPr/>
        </p:nvCxnSpPr>
        <p:spPr>
          <a:xfrm flipV="1">
            <a:off x="9635590" y="2584628"/>
            <a:ext cx="1621415" cy="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23828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1">
            <a:extLst>
              <a:ext uri="{FF2B5EF4-FFF2-40B4-BE49-F238E27FC236}">
                <a16:creationId xmlns:a16="http://schemas.microsoft.com/office/drawing/2014/main" id="{84BA8CD9-EF1B-EB4D-B66B-47E28EE76AB1}"/>
              </a:ext>
            </a:extLst>
          </p:cNvPr>
          <p:cNvGrpSpPr/>
          <p:nvPr/>
        </p:nvGrpSpPr>
        <p:grpSpPr>
          <a:xfrm>
            <a:off x="489850" y="676242"/>
            <a:ext cx="4396998" cy="6271299"/>
            <a:chOff x="1698173" y="833872"/>
            <a:chExt cx="3625151" cy="4872483"/>
          </a:xfrm>
        </p:grpSpPr>
        <p:pic>
          <p:nvPicPr>
            <p:cNvPr id="25" name="图片 22">
              <a:extLst>
                <a:ext uri="{FF2B5EF4-FFF2-40B4-BE49-F238E27FC236}">
                  <a16:creationId xmlns:a16="http://schemas.microsoft.com/office/drawing/2014/main" id="{2561A38F-E309-F548-B1B5-595DDC438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8173" y="833872"/>
              <a:ext cx="3625151" cy="4872483"/>
            </a:xfrm>
            <a:prstGeom prst="rect">
              <a:avLst/>
            </a:prstGeom>
          </p:spPr>
        </p:pic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id="{543658F8-13B4-C94E-A1A5-318B244A3E2B}"/>
                </a:ext>
              </a:extLst>
            </p:cNvPr>
            <p:cNvSpPr/>
            <p:nvPr/>
          </p:nvSpPr>
          <p:spPr>
            <a:xfrm>
              <a:off x="3339207" y="3319125"/>
              <a:ext cx="1831817" cy="12195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rgbClr val="3B1600"/>
                  </a:solidFill>
                  <a:latin typeface="UTM Avo" panose="02040603050506020204" pitchFamily="18" charset="0"/>
                  <a:ea typeface="印品黑体" panose="00000500000000000000" pitchFamily="2" charset="-122"/>
                  <a:cs typeface="Times New Roman" panose="02020603050405020304" pitchFamily="18" charset="0"/>
                  <a:sym typeface="Calibri" panose="020F0502020204030204" pitchFamily="34" charset="0"/>
                </a:rPr>
                <a:t>LUYỆN ĐỌC TỪ VỰNG</a:t>
              </a:r>
              <a:endParaRPr lang="zh-CN" altLang="en-US" sz="3200" b="1" dirty="0">
                <a:solidFill>
                  <a:srgbClr val="3B1600"/>
                </a:solidFill>
                <a:latin typeface="UTM Avo" panose="02040603050506020204" pitchFamily="18" charset="0"/>
                <a:ea typeface="印品黑体" panose="00000500000000000000" pitchFamily="2" charset="-122"/>
                <a:cs typeface="Times New Roman" panose="02020603050405020304" pitchFamily="18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 rot="21087892">
            <a:off x="5137418" y="743955"/>
            <a:ext cx="2904936" cy="1880774"/>
            <a:chOff x="5523722" y="703567"/>
            <a:chExt cx="2377883" cy="1840208"/>
          </a:xfrm>
        </p:grpSpPr>
        <p:grpSp>
          <p:nvGrpSpPr>
            <p:cNvPr id="16" name="组合 16">
              <a:extLst>
                <a:ext uri="{FF2B5EF4-FFF2-40B4-BE49-F238E27FC236}">
                  <a16:creationId xmlns:a16="http://schemas.microsoft.com/office/drawing/2014/main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17" name="Freeform 24">
                <a:extLst>
                  <a:ext uri="{FF2B5EF4-FFF2-40B4-BE49-F238E27FC236}">
                    <a16:creationId xmlns:a16="http://schemas.microsoft.com/office/drawing/2014/main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B1600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" name="webcam-tool-black-circular-shape_40070">
                <a:extLst>
                  <a:ext uri="{FF2B5EF4-FFF2-40B4-BE49-F238E27FC236}">
                    <a16:creationId xmlns:a16="http://schemas.microsoft.com/office/drawing/2014/main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27" name="Rectangle 26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 flipH="1">
            <a:off x="5527268" y="1335308"/>
            <a:ext cx="22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hớn</a:t>
            </a:r>
            <a:r>
              <a:rPr lang="en-US" sz="3600" b="1" dirty="0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hở</a:t>
            </a:r>
            <a:endParaRPr lang="en-US" sz="3600" b="1" dirty="0">
              <a:solidFill>
                <a:srgbClr val="3B16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 rot="21087892">
            <a:off x="8263734" y="810256"/>
            <a:ext cx="3071575" cy="2018641"/>
            <a:chOff x="5523722" y="703567"/>
            <a:chExt cx="2377883" cy="1840208"/>
          </a:xfrm>
        </p:grpSpPr>
        <p:grpSp>
          <p:nvGrpSpPr>
            <p:cNvPr id="31" name="组合 16">
              <a:extLst>
                <a:ext uri="{FF2B5EF4-FFF2-40B4-BE49-F238E27FC236}">
                  <a16:creationId xmlns:a16="http://schemas.microsoft.com/office/drawing/2014/main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B1600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4" name="webcam-tool-black-circular-shape_40070">
                <a:extLst>
                  <a:ext uri="{FF2B5EF4-FFF2-40B4-BE49-F238E27FC236}">
                    <a16:creationId xmlns:a16="http://schemas.microsoft.com/office/drawing/2014/main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32" name="Rectangle 31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 flipH="1">
            <a:off x="8539776" y="1395279"/>
            <a:ext cx="2471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nằm</a:t>
            </a:r>
            <a:r>
              <a:rPr lang="en-US" sz="3600" b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thu</a:t>
            </a:r>
            <a:r>
              <a:rPr lang="en-US" sz="3600" b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lu</a:t>
            </a:r>
            <a:endParaRPr lang="en-US" sz="3600" b="1">
              <a:solidFill>
                <a:srgbClr val="3B16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 rot="21087892">
            <a:off x="5001454" y="2697788"/>
            <a:ext cx="3176863" cy="2012774"/>
            <a:chOff x="5523722" y="703567"/>
            <a:chExt cx="2377883" cy="1840208"/>
          </a:xfrm>
        </p:grpSpPr>
        <p:grpSp>
          <p:nvGrpSpPr>
            <p:cNvPr id="37" name="组合 16">
              <a:extLst>
                <a:ext uri="{FF2B5EF4-FFF2-40B4-BE49-F238E27FC236}">
                  <a16:creationId xmlns:a16="http://schemas.microsoft.com/office/drawing/2014/main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39" name="Freeform 24">
                <a:extLst>
                  <a:ext uri="{FF2B5EF4-FFF2-40B4-BE49-F238E27FC236}">
                    <a16:creationId xmlns:a16="http://schemas.microsoft.com/office/drawing/2014/main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B1600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40" name="webcam-tool-black-circular-shape_40070">
                <a:extLst>
                  <a:ext uri="{FF2B5EF4-FFF2-40B4-BE49-F238E27FC236}">
                    <a16:creationId xmlns:a16="http://schemas.microsoft.com/office/drawing/2014/main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38" name="Rectangle 37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 flipH="1">
            <a:off x="5410777" y="3253321"/>
            <a:ext cx="2428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luôn</a:t>
            </a:r>
            <a:r>
              <a:rPr lang="en-US" sz="3600" b="1" dirty="0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liếm</a:t>
            </a:r>
            <a:r>
              <a:rPr lang="en-US" sz="3600" b="1" dirty="0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chân</a:t>
            </a:r>
            <a:endParaRPr lang="en-US" sz="3600" b="1" dirty="0">
              <a:solidFill>
                <a:srgbClr val="3B16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 rot="21087892">
            <a:off x="8320717" y="2725001"/>
            <a:ext cx="3078502" cy="1967995"/>
            <a:chOff x="5523722" y="703567"/>
            <a:chExt cx="2377883" cy="1840208"/>
          </a:xfrm>
        </p:grpSpPr>
        <p:grpSp>
          <p:nvGrpSpPr>
            <p:cNvPr id="43" name="组合 16">
              <a:extLst>
                <a:ext uri="{FF2B5EF4-FFF2-40B4-BE49-F238E27FC236}">
                  <a16:creationId xmlns:a16="http://schemas.microsoft.com/office/drawing/2014/main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B1600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46" name="webcam-tool-black-circular-shape_40070">
                <a:extLst>
                  <a:ext uri="{FF2B5EF4-FFF2-40B4-BE49-F238E27FC236}">
                    <a16:creationId xmlns:a16="http://schemas.microsoft.com/office/drawing/2014/main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44" name="Rectangle 43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 flipH="1">
            <a:off x="9175324" y="3104124"/>
            <a:ext cx="1354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thân</a:t>
            </a:r>
            <a:r>
              <a:rPr lang="en-US" sz="3600" b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thiện</a:t>
            </a:r>
            <a:endParaRPr lang="en-US" sz="3600" b="1">
              <a:solidFill>
                <a:srgbClr val="3B16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 rot="21087892">
            <a:off x="5064824" y="4653662"/>
            <a:ext cx="2904936" cy="1880774"/>
            <a:chOff x="5523722" y="703567"/>
            <a:chExt cx="2377883" cy="1840208"/>
          </a:xfrm>
        </p:grpSpPr>
        <p:grpSp>
          <p:nvGrpSpPr>
            <p:cNvPr id="49" name="组合 16">
              <a:extLst>
                <a:ext uri="{FF2B5EF4-FFF2-40B4-BE49-F238E27FC236}">
                  <a16:creationId xmlns:a16="http://schemas.microsoft.com/office/drawing/2014/main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51" name="Freeform 24">
                <a:extLst>
                  <a:ext uri="{FF2B5EF4-FFF2-40B4-BE49-F238E27FC236}">
                    <a16:creationId xmlns:a16="http://schemas.microsoft.com/office/drawing/2014/main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B1600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52" name="webcam-tool-black-circular-shape_40070">
                <a:extLst>
                  <a:ext uri="{FF2B5EF4-FFF2-40B4-BE49-F238E27FC236}">
                    <a16:creationId xmlns:a16="http://schemas.microsoft.com/office/drawing/2014/main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50" name="Rectangle 49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 flipH="1">
            <a:off x="5380299" y="5287973"/>
            <a:ext cx="2588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la </a:t>
            </a:r>
            <a:r>
              <a:rPr lang="en-US" sz="3600" b="1" dirty="0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lớn</a:t>
            </a:r>
            <a:endParaRPr lang="en-US" sz="3600" b="1" dirty="0">
              <a:solidFill>
                <a:srgbClr val="3B16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 rot="21087892">
            <a:off x="8289831" y="4667665"/>
            <a:ext cx="2904936" cy="1880774"/>
            <a:chOff x="5523722" y="703567"/>
            <a:chExt cx="2377883" cy="1840208"/>
          </a:xfrm>
        </p:grpSpPr>
        <p:grpSp>
          <p:nvGrpSpPr>
            <p:cNvPr id="55" name="组合 16">
              <a:extLst>
                <a:ext uri="{FF2B5EF4-FFF2-40B4-BE49-F238E27FC236}">
                  <a16:creationId xmlns:a16="http://schemas.microsoft.com/office/drawing/2014/main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57" name="Freeform 24">
                <a:extLst>
                  <a:ext uri="{FF2B5EF4-FFF2-40B4-BE49-F238E27FC236}">
                    <a16:creationId xmlns:a16="http://schemas.microsoft.com/office/drawing/2014/main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B1600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58" name="webcam-tool-black-circular-shape_40070">
                <a:extLst>
                  <a:ext uri="{FF2B5EF4-FFF2-40B4-BE49-F238E27FC236}">
                    <a16:creationId xmlns:a16="http://schemas.microsoft.com/office/drawing/2014/main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56" name="Rectangle 55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 flipH="1">
            <a:off x="8879687" y="5280623"/>
            <a:ext cx="19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ăn</a:t>
            </a:r>
            <a:r>
              <a:rPr lang="en-US" sz="3600" b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err="1">
                <a:solidFill>
                  <a:srgbClr val="3B16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thịt</a:t>
            </a:r>
            <a:endParaRPr lang="en-US" sz="3600" b="1">
              <a:solidFill>
                <a:srgbClr val="3B16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52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5" grpId="0"/>
      <p:bldP spid="41" grpId="0"/>
      <p:bldP spid="47" grpId="0"/>
      <p:bldP spid="53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01C2B23-211F-4487-8838-CC5FBB404394}"/>
              </a:ext>
            </a:extLst>
          </p:cNvPr>
          <p:cNvSpPr txBox="1"/>
          <p:nvPr/>
        </p:nvSpPr>
        <p:spPr>
          <a:xfrm>
            <a:off x="647700" y="5705475"/>
            <a:ext cx="10896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Hớn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hở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nét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mặt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t</a:t>
            </a:r>
            <a:r>
              <a:rPr lang="vi-VN" sz="3200" dirty="0">
                <a:solidFill>
                  <a:srgbClr val="000000"/>
                </a:solidFill>
                <a:latin typeface="UTM Avo" panose="02040603050506020204" pitchFamily="18" charset="0"/>
              </a:rPr>
              <a:t>ư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ơi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tỉnh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vi-VN" sz="3200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lộ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rõ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vẻ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vui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mừng</a:t>
            </a:r>
            <a:r>
              <a:rPr lang="vi-VN" sz="3200" dirty="0">
                <a:solidFill>
                  <a:srgbClr val="000000"/>
                </a:solidFill>
                <a:latin typeface="+mj-lt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F7A3E5-B548-48D1-9079-2378EB4B4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981" y="653475"/>
            <a:ext cx="7158038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528806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3355F2-19DE-4DC0-9039-2561179CF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80" y="615375"/>
            <a:ext cx="7555230" cy="48410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1446E55-8976-49F7-A445-C91FCDFA5965}"/>
              </a:ext>
            </a:extLst>
          </p:cNvPr>
          <p:cNvSpPr txBox="1"/>
          <p:nvPr/>
        </p:nvSpPr>
        <p:spPr>
          <a:xfrm>
            <a:off x="74295" y="5657850"/>
            <a:ext cx="1188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</a:rPr>
              <a:t>Nằm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</a:rPr>
              <a:t>thu</a:t>
            </a:r>
            <a:r>
              <a:rPr lang="en-US" sz="32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pitchFamily="18" charset="0"/>
              </a:rPr>
              <a:t>lu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từ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gợi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tả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dáng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nằm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tròn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lại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thật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nhỏ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gọn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468062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CB820D-BFC3-4B70-900F-F0F75A09F391}"/>
              </a:ext>
            </a:extLst>
          </p:cNvPr>
          <p:cNvSpPr txBox="1"/>
          <p:nvPr/>
        </p:nvSpPr>
        <p:spPr>
          <a:xfrm>
            <a:off x="691940" y="696070"/>
            <a:ext cx="11137773" cy="5745163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út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(2)</a:t>
            </a:r>
          </a:p>
          <a:p>
            <a:pPr>
              <a:lnSpc>
                <a:spcPts val="5200"/>
              </a:lnSpc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út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hớn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hở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kể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tiếp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-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còn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gặp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thú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hiền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nằm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trên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sân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luôn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cổ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nhìn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ts val="5200"/>
              </a:lnSpc>
            </a:pP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thiện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mẹ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la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lớn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kẻ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thù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nhà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đến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gần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ts val="5200"/>
              </a:lnSpc>
            </a:pP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sẽ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ăn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thịt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 algn="ctr"/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	                        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                                 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</a:rPr>
              <a:t>Theo L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É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</a:rPr>
              <a:t>P TÔN - XTÔI   </a:t>
            </a:r>
          </a:p>
        </p:txBody>
      </p:sp>
    </p:spTree>
    <p:extLst>
      <p:ext uri="{BB962C8B-B14F-4D97-AF65-F5344CB8AC3E}">
        <p14:creationId xmlns:p14="http://schemas.microsoft.com/office/powerpoint/2010/main" val="278326994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4A41E1A-91A3-4E1A-BFB4-4F2E6E975417}"/>
              </a:ext>
            </a:extLst>
          </p:cNvPr>
          <p:cNvSpPr txBox="1"/>
          <p:nvPr/>
        </p:nvSpPr>
        <p:spPr>
          <a:xfrm>
            <a:off x="560155" y="745115"/>
            <a:ext cx="11029950" cy="5868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600" err="1">
                <a:solidFill>
                  <a:srgbClr val="FF0000"/>
                </a:solidFill>
                <a:latin typeface="UTM Avo" panose="02040603050506020204" pitchFamily="18" charset="0"/>
              </a:rPr>
              <a:t>Chuột</a:t>
            </a:r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err="1">
                <a:solidFill>
                  <a:srgbClr val="FF0000"/>
                </a:solidFill>
                <a:latin typeface="UTM Avo" panose="02040603050506020204" pitchFamily="18" charset="0"/>
              </a:rPr>
              <a:t>út</a:t>
            </a:r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 (2)</a:t>
            </a:r>
          </a:p>
          <a:p>
            <a:pPr>
              <a:lnSpc>
                <a:spcPts val="5000"/>
              </a:lnSpc>
            </a:pP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út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hớn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hở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kể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tiếp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000"/>
              </a:lnSpc>
            </a:pP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	- Con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còn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gặp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một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thú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hiền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. 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nằm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thu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lu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trên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sân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. 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luôn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chân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cổ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nhìn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thân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thiện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>
              <a:lnSpc>
                <a:spcPts val="5000"/>
              </a:lnSpc>
            </a:pP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mẹ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la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lớn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000"/>
              </a:lnSpc>
            </a:pP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kẻ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thù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nhà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.  Con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mà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đến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gần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sẽ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ăn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thịt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2800">
                <a:latin typeface="UTM Avo" panose="02040603050506020204" pitchFamily="18" charset="0"/>
              </a:rPr>
              <a:t>	                                                      </a:t>
            </a:r>
            <a:r>
              <a:rPr lang="en-US" sz="2000">
                <a:latin typeface="UTM Avo" panose="02040603050506020204" pitchFamily="18" charset="0"/>
              </a:rPr>
              <a:t>Theo </a:t>
            </a:r>
            <a:r>
              <a:rPr lang="en-US" sz="2000" err="1">
                <a:latin typeface="UTM Avo" panose="02040603050506020204" pitchFamily="18" charset="0"/>
              </a:rPr>
              <a:t>LÉP</a:t>
            </a:r>
            <a:r>
              <a:rPr lang="en-US" sz="200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TÔN-XTÔI</a:t>
            </a:r>
            <a:r>
              <a:rPr lang="en-US" sz="2000">
                <a:latin typeface="UTM Avo" panose="02040603050506020204" pitchFamily="18" charset="0"/>
              </a:rPr>
              <a:t>       </a:t>
            </a: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D0378045-45C1-4CA8-A87C-F5107189BC7A}"/>
              </a:ext>
            </a:extLst>
          </p:cNvPr>
          <p:cNvSpPr/>
          <p:nvPr/>
        </p:nvSpPr>
        <p:spPr>
          <a:xfrm>
            <a:off x="1104900" y="1404006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1</a:t>
            </a:r>
          </a:p>
        </p:txBody>
      </p:sp>
      <p:sp>
        <p:nvSpPr>
          <p:cNvPr id="6" name="Star: 6 Points 5">
            <a:extLst>
              <a:ext uri="{FF2B5EF4-FFF2-40B4-BE49-F238E27FC236}">
                <a16:creationId xmlns:a16="http://schemas.microsoft.com/office/drawing/2014/main" id="{7C58FF4E-A609-4029-9BE3-C544DE4E3688}"/>
              </a:ext>
            </a:extLst>
          </p:cNvPr>
          <p:cNvSpPr/>
          <p:nvPr/>
        </p:nvSpPr>
        <p:spPr>
          <a:xfrm>
            <a:off x="1104900" y="2090538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2</a:t>
            </a:r>
          </a:p>
        </p:txBody>
      </p:sp>
      <p:sp>
        <p:nvSpPr>
          <p:cNvPr id="7" name="Star: 6 Points 6">
            <a:extLst>
              <a:ext uri="{FF2B5EF4-FFF2-40B4-BE49-F238E27FC236}">
                <a16:creationId xmlns:a16="http://schemas.microsoft.com/office/drawing/2014/main" id="{C6101F88-20DD-4A2C-81AD-D4EE08FD3234}"/>
              </a:ext>
            </a:extLst>
          </p:cNvPr>
          <p:cNvSpPr/>
          <p:nvPr/>
        </p:nvSpPr>
        <p:spPr>
          <a:xfrm>
            <a:off x="8588337" y="1918356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3</a:t>
            </a:r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4C9DCF16-FE8B-4AD2-A8FB-6E6A3E49F6BF}"/>
              </a:ext>
            </a:extLst>
          </p:cNvPr>
          <p:cNvSpPr/>
          <p:nvPr/>
        </p:nvSpPr>
        <p:spPr>
          <a:xfrm>
            <a:off x="2614613" y="2604888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4</a:t>
            </a:r>
          </a:p>
        </p:txBody>
      </p:sp>
      <p:sp>
        <p:nvSpPr>
          <p:cNvPr id="10" name="Star: 6 Points 9">
            <a:extLst>
              <a:ext uri="{FF2B5EF4-FFF2-40B4-BE49-F238E27FC236}">
                <a16:creationId xmlns:a16="http://schemas.microsoft.com/office/drawing/2014/main" id="{F50BA188-A442-4140-AFF5-19315D080D68}"/>
              </a:ext>
            </a:extLst>
          </p:cNvPr>
          <p:cNvSpPr/>
          <p:nvPr/>
        </p:nvSpPr>
        <p:spPr>
          <a:xfrm>
            <a:off x="1104900" y="3893268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5</a:t>
            </a:r>
          </a:p>
        </p:txBody>
      </p:sp>
      <p:sp>
        <p:nvSpPr>
          <p:cNvPr id="12" name="Star: 6 Points 11">
            <a:extLst>
              <a:ext uri="{FF2B5EF4-FFF2-40B4-BE49-F238E27FC236}">
                <a16:creationId xmlns:a16="http://schemas.microsoft.com/office/drawing/2014/main" id="{F08B2027-2E94-48A8-9665-856D91EE8A7B}"/>
              </a:ext>
            </a:extLst>
          </p:cNvPr>
          <p:cNvSpPr/>
          <p:nvPr/>
        </p:nvSpPr>
        <p:spPr>
          <a:xfrm>
            <a:off x="1104900" y="4738978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6</a:t>
            </a:r>
          </a:p>
        </p:txBody>
      </p:sp>
      <p:sp>
        <p:nvSpPr>
          <p:cNvPr id="13" name="Star: 6 Points 12">
            <a:extLst>
              <a:ext uri="{FF2B5EF4-FFF2-40B4-BE49-F238E27FC236}">
                <a16:creationId xmlns:a16="http://schemas.microsoft.com/office/drawing/2014/main" id="{EE9D6C93-51C2-419F-B679-349D68E89DDD}"/>
              </a:ext>
            </a:extLst>
          </p:cNvPr>
          <p:cNvSpPr/>
          <p:nvPr/>
        </p:nvSpPr>
        <p:spPr>
          <a:xfrm>
            <a:off x="6996112" y="4403146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7</a:t>
            </a:r>
          </a:p>
        </p:txBody>
      </p:sp>
      <p:sp>
        <p:nvSpPr>
          <p:cNvPr id="3" name="Right Arrow 7">
            <a:hlinkClick r:id="rId3" action="ppaction://hlinksldjump"/>
            <a:extLst>
              <a:ext uri="{FF2B5EF4-FFF2-40B4-BE49-F238E27FC236}">
                <a16:creationId xmlns:a16="http://schemas.microsoft.com/office/drawing/2014/main" id="{2B76CC98-959B-43D6-9998-3C0E5DB8D2B4}"/>
              </a:ext>
            </a:extLst>
          </p:cNvPr>
          <p:cNvSpPr/>
          <p:nvPr/>
        </p:nvSpPr>
        <p:spPr>
          <a:xfrm flipH="1">
            <a:off x="11111023" y="6019800"/>
            <a:ext cx="958165" cy="624468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06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>
                <a:solidFill>
                  <a:prstClr val="white"/>
                </a:solidFill>
                <a:latin typeface="Quicksand" pitchFamily="2" charset="0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2963" y="2293802"/>
            <a:ext cx="10604831" cy="150471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luôn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chân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cổ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nhìn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thân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UTM Avo" panose="02040603050506020204" pitchFamily="18" charset="0"/>
              </a:rPr>
              <a:t>thiện</a:t>
            </a:r>
            <a:r>
              <a:rPr lang="en-US" sz="36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  <a:endParaRPr lang="en-US" sz="5400" i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032385" y="835389"/>
            <a:ext cx="4127229" cy="85648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err="1">
                <a:solidFill>
                  <a:prstClr val="black"/>
                </a:solidFill>
                <a:latin typeface="UTM Avo" panose="02040603050506020204" pitchFamily="18" charset="0"/>
              </a:rPr>
              <a:t>Luyện</a:t>
            </a:r>
            <a:r>
              <a:rPr lang="en-US" sz="4000" b="1" i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4000" b="1" i="1" dirty="0" err="1">
                <a:solidFill>
                  <a:prstClr val="black"/>
                </a:solidFill>
                <a:latin typeface="UTM Avo" panose="02040603050506020204" pitchFamily="18" charset="0"/>
              </a:rPr>
              <a:t>đọc</a:t>
            </a:r>
            <a:r>
              <a:rPr lang="en-US" sz="4000" b="1" i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4000" b="1" i="1" dirty="0" err="1">
                <a:solidFill>
                  <a:prstClr val="black"/>
                </a:solidFill>
                <a:latin typeface="UTM Avo" panose="02040603050506020204" pitchFamily="18" charset="0"/>
              </a:rPr>
              <a:t>câu</a:t>
            </a:r>
            <a:r>
              <a:rPr lang="en-US" sz="4000" b="1" i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6840689" y="2419875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344608" y="2979932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450808" y="2990420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058349" y="2419876"/>
            <a:ext cx="195309" cy="6125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7831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CB820D-BFC3-4B70-900F-F0F75A09F391}"/>
              </a:ext>
            </a:extLst>
          </p:cNvPr>
          <p:cNvSpPr txBox="1"/>
          <p:nvPr/>
        </p:nvSpPr>
        <p:spPr>
          <a:xfrm>
            <a:off x="709669" y="560242"/>
            <a:ext cx="11111269" cy="580671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Chuột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út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(2)</a:t>
            </a:r>
          </a:p>
          <a:p>
            <a:pPr>
              <a:lnSpc>
                <a:spcPts val="5200"/>
              </a:lnSpc>
            </a:pPr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út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hớn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hở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kể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tiếp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-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còn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gặp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thú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hiền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nằm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lu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trên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sân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luôn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liếm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cổ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nhìn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rất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ts val="5200"/>
              </a:lnSpc>
            </a:pP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thân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thiện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mẹ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la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lớn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ts val="5200"/>
              </a:lnSpc>
            </a:pP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kẻ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thù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nhà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chuột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mà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đến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gần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nó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ts val="5200"/>
              </a:lnSpc>
            </a:pP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sẽ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ăn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thịt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đó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  <a:p>
            <a:pPr algn="ctr"/>
            <a:r>
              <a:rPr lang="en-US" sz="3200" b="1" dirty="0">
                <a:solidFill>
                  <a:srgbClr val="000000"/>
                </a:solidFill>
                <a:latin typeface="UTM Avo" panose="02040603050506020204" pitchFamily="18" charset="0"/>
              </a:rPr>
              <a:t>	                        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  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</a:rPr>
              <a:t>Theo L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É</a:t>
            </a:r>
            <a:r>
              <a:rPr lang="en-US" sz="2000" dirty="0">
                <a:solidFill>
                  <a:prstClr val="black"/>
                </a:solidFill>
                <a:latin typeface="UTM Avo" panose="02040603050506020204" pitchFamily="18" charset="0"/>
              </a:rPr>
              <a:t>P TÔN - XTÔI   </a:t>
            </a:r>
          </a:p>
        </p:txBody>
      </p:sp>
      <p:sp>
        <p:nvSpPr>
          <p:cNvPr id="3" name="Star: 6 Points 4">
            <a:extLst>
              <a:ext uri="{FF2B5EF4-FFF2-40B4-BE49-F238E27FC236}">
                <a16:creationId xmlns:a16="http://schemas.microsoft.com/office/drawing/2014/main" id="{D0378045-45C1-4CA8-A87C-F5107189BC7A}"/>
              </a:ext>
            </a:extLst>
          </p:cNvPr>
          <p:cNvSpPr/>
          <p:nvPr/>
        </p:nvSpPr>
        <p:spPr>
          <a:xfrm>
            <a:off x="1233485" y="1234334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1</a:t>
            </a:r>
          </a:p>
        </p:txBody>
      </p:sp>
      <p:sp>
        <p:nvSpPr>
          <p:cNvPr id="4" name="Star: 6 Points 5">
            <a:extLst>
              <a:ext uri="{FF2B5EF4-FFF2-40B4-BE49-F238E27FC236}">
                <a16:creationId xmlns:a16="http://schemas.microsoft.com/office/drawing/2014/main" id="{7C58FF4E-A609-4029-9BE3-C544DE4E3688}"/>
              </a:ext>
            </a:extLst>
          </p:cNvPr>
          <p:cNvSpPr/>
          <p:nvPr/>
        </p:nvSpPr>
        <p:spPr>
          <a:xfrm>
            <a:off x="1233485" y="3886372"/>
            <a:ext cx="419100" cy="514350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.VnAvant" panose="020B7200000000000000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2770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81"/>
          <a:stretch/>
        </p:blipFill>
        <p:spPr>
          <a:xfrm>
            <a:off x="609600" y="731520"/>
            <a:ext cx="10972800" cy="4473131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498750" y="1444596"/>
            <a:ext cx="3483428" cy="376005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19080" y="5332952"/>
            <a:ext cx="8483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3200" err="1"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UTM Avo" panose="02040603050506020204" pitchFamily="18" charset="0"/>
                <a:cs typeface="Times New Roman" panose="02020603050405020304" pitchFamily="18" charset="0"/>
              </a:rPr>
              <a:t>chuyện</a:t>
            </a:r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UTM Avo" panose="02040603050506020204" pitchFamily="18" charset="0"/>
                <a:cs typeface="Times New Roman" panose="02020603050405020304" pitchFamily="18" charset="0"/>
              </a:rPr>
              <a:t>giúp</a:t>
            </a:r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UTM Avo" panose="02040603050506020204" pitchFamily="18" charset="0"/>
                <a:cs typeface="Times New Roman" panose="02020603050405020304" pitchFamily="18" charset="0"/>
              </a:rPr>
              <a:t>hiểu</a:t>
            </a:r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UTM Avo" panose="02040603050506020204" pitchFamily="18" charset="0"/>
                <a:cs typeface="Times New Roman" panose="02020603050405020304" pitchFamily="18" charset="0"/>
              </a:rPr>
              <a:t>điều</a:t>
            </a:r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err="1">
                <a:latin typeface="UTM Avo" panose="02040603050506020204" pitchFamily="18" charset="0"/>
                <a:cs typeface="Times New Roman" panose="02020603050405020304" pitchFamily="18" charset="0"/>
              </a:rPr>
              <a:t>gì</a:t>
            </a:r>
            <a:r>
              <a:rPr lang="en-US" sz="3200"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80242" y="5204651"/>
            <a:ext cx="8831516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chuyện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khuyên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Đừng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đánh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giá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người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khác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chỉ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vẻ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733" dirty="0" err="1">
                <a:solidFill>
                  <a:srgbClr val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ngoài</a:t>
            </a:r>
            <a:r>
              <a:rPr lang="en-US" sz="3733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96474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597" y="1932701"/>
            <a:ext cx="8031752" cy="310206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287862" y="51478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5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68372" y="2679048"/>
            <a:ext cx="75282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TẬP VIẾT</a:t>
            </a:r>
          </a:p>
        </p:txBody>
      </p:sp>
    </p:spTree>
    <p:extLst>
      <p:ext uri="{BB962C8B-B14F-4D97-AF65-F5344CB8AC3E}">
        <p14:creationId xmlns:p14="http://schemas.microsoft.com/office/powerpoint/2010/main" val="128714359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9">
            <a:extLst>
              <a:ext uri="{FF2B5EF4-FFF2-40B4-BE49-F238E27FC236}">
                <a16:creationId xmlns:a16="http://schemas.microsoft.com/office/drawing/2014/main" id="{78C2FEFB-A892-4D4A-B926-E11DCC079126}"/>
              </a:ext>
            </a:extLst>
          </p:cNvPr>
          <p:cNvGrpSpPr/>
          <p:nvPr/>
        </p:nvGrpSpPr>
        <p:grpSpPr>
          <a:xfrm>
            <a:off x="3814493" y="1252764"/>
            <a:ext cx="4563013" cy="1372921"/>
            <a:chOff x="1936535" y="3935752"/>
            <a:chExt cx="8318930" cy="2056864"/>
          </a:xfrm>
        </p:grpSpPr>
        <p:sp>
          <p:nvSpPr>
            <p:cNvPr id="5" name="任意多边形 3">
              <a:extLst>
                <a:ext uri="{FF2B5EF4-FFF2-40B4-BE49-F238E27FC236}">
                  <a16:creationId xmlns:a16="http://schemas.microsoft.com/office/drawing/2014/main" id="{4E7BB6B0-E794-424E-82AE-DCFA3DD1D34E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4">
              <a:extLst>
                <a:ext uri="{FF2B5EF4-FFF2-40B4-BE49-F238E27FC236}">
                  <a16:creationId xmlns:a16="http://schemas.microsoft.com/office/drawing/2014/main" id="{A40FB6FA-22BF-45E4-A443-B052ECE9E8C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27">
            <a:extLst>
              <a:ext uri="{FF2B5EF4-FFF2-40B4-BE49-F238E27FC236}">
                <a16:creationId xmlns:a16="http://schemas.microsoft.com/office/drawing/2014/main" id="{31358F1B-E524-4FB0-B8BF-B63EC68561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52"/>
          <a:stretch/>
        </p:blipFill>
        <p:spPr>
          <a:xfrm>
            <a:off x="2566454" y="5029199"/>
            <a:ext cx="7872946" cy="16138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3814493" y="389691"/>
            <a:ext cx="4637187" cy="8436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67808" y="1495811"/>
            <a:ext cx="3856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TẬP CHÉP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48" y="2962438"/>
            <a:ext cx="9413904" cy="156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3765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hân biệt các loại vở 4 ô ly trên thị trường hiện nay | Hải Tiến">
            <a:extLst>
              <a:ext uri="{FF2B5EF4-FFF2-40B4-BE49-F238E27FC236}">
                <a16:creationId xmlns:a16="http://schemas.microsoft.com/office/drawing/2014/main" id="{37664D7C-F78F-485C-81AB-AADB26D68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9" r="57776" b="60185"/>
          <a:stretch/>
        </p:blipFill>
        <p:spPr bwMode="auto">
          <a:xfrm>
            <a:off x="9147671" y="1786841"/>
            <a:ext cx="2681387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ân biệt các loại vở 4 ô ly trên thị trường hiện nay | Hải Tiến">
            <a:extLst>
              <a:ext uri="{FF2B5EF4-FFF2-40B4-BE49-F238E27FC236}">
                <a16:creationId xmlns:a16="http://schemas.microsoft.com/office/drawing/2014/main" id="{BC5D0454-F938-4431-ADB8-0B4942464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9" b="60185"/>
          <a:stretch/>
        </p:blipFill>
        <p:spPr bwMode="auto">
          <a:xfrm>
            <a:off x="362942" y="1786841"/>
            <a:ext cx="8796338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25EADA-2286-40DF-8BDA-F94509F4D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56" y="2513607"/>
            <a:ext cx="9787002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1pPr>
            <a:lvl2pPr marL="742950" indent="-28575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2pPr>
            <a:lvl3pPr marL="11430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3pPr>
            <a:lvl4pPr marL="16002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4pPr>
            <a:lvl5pPr marL="2057400" indent="-228600"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FF"/>
                </a:solidFill>
                <a:latin typeface=".VnTime" panose="020B7200000000000000" pitchFamily="34" charset="0"/>
              </a:defRPr>
            </a:lvl9pPr>
          </a:lstStyle>
          <a:p>
            <a:r>
              <a:rPr lang="en-US" altLang="en-US" sz="63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chuŎ</a:t>
            </a:r>
            <a:r>
              <a:rPr lang="en-US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l-GR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Γ˘</a:t>
            </a:r>
            <a:r>
              <a:rPr lang="en-US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l-GR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ω</a:t>
            </a:r>
            <a:r>
              <a:rPr lang="en-US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Ǟ c</a:t>
            </a:r>
            <a:r>
              <a:rPr lang="el-GR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Ϊ</a:t>
            </a:r>
            <a:r>
              <a:rPr lang="en-US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altLang="en-US" sz="63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Ǉhú</a:t>
            </a:r>
            <a:r>
              <a:rPr lang="en-US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altLang="en-US" sz="63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nó</a:t>
            </a:r>
            <a:r>
              <a:rPr lang="en-US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altLang="en-US" sz="63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gặp</a:t>
            </a:r>
            <a:r>
              <a:rPr lang="en-US" altLang="en-US" sz="6300" b="1" dirty="0">
                <a:solidFill>
                  <a:schemeClr val="tx1"/>
                </a:solidFill>
                <a:latin typeface="HP001 4 hàng" panose="020B06030503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2915846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Hoc10 </a:t>
            </a:r>
            <a:r>
              <a:rPr lang="en-US" sz="4800" b="1" err="1">
                <a:solidFill>
                  <a:srgbClr val="FF8119"/>
                </a:solidFill>
                <a:latin typeface="UTM Avo" panose="02040603050506020204" pitchFamily="18" charset="0"/>
              </a:rPr>
              <a:t>chúc</a:t>
            </a:r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err="1">
                <a:solidFill>
                  <a:srgbClr val="FF8119"/>
                </a:solidFill>
                <a:latin typeface="UTM Avo" panose="02040603050506020204" pitchFamily="18" charset="0"/>
              </a:rPr>
              <a:t>các</a:t>
            </a:r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err="1">
                <a:solidFill>
                  <a:srgbClr val="FF8119"/>
                </a:solidFill>
                <a:latin typeface="UTM Avo" panose="02040603050506020204" pitchFamily="18" charset="0"/>
              </a:rPr>
              <a:t>em</a:t>
            </a:r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err="1">
                <a:solidFill>
                  <a:srgbClr val="FF8119"/>
                </a:solidFill>
                <a:latin typeface="UTM Avo" panose="02040603050506020204" pitchFamily="18" charset="0"/>
              </a:rPr>
              <a:t>học</a:t>
            </a:r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err="1">
                <a:solidFill>
                  <a:srgbClr val="FF8119"/>
                </a:solidFill>
                <a:latin typeface="UTM Avo" panose="02040603050506020204" pitchFamily="18" charset="0"/>
              </a:rPr>
              <a:t>tốt</a:t>
            </a:r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eme Tiếng Việt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Tiếng Việt 1" id="{49648B2B-966C-4B76-BFB6-4DF28DBD2BD8}" vid="{B37409D9-6CA4-47BA-8B4D-53906236ED13}"/>
    </a:ext>
  </a:extLst>
</a:theme>
</file>

<file path=ppt/theme/theme2.xml><?xml version="1.0" encoding="utf-8"?>
<a:theme xmlns:a="http://schemas.openxmlformats.org/drawingml/2006/main" name="HOC10 TEMPLATE (1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Tiếng Việt 1</Template>
  <TotalTime>1739</TotalTime>
  <Words>459</Words>
  <Application>Microsoft Office PowerPoint</Application>
  <PresentationFormat>Widescreen</PresentationFormat>
  <Paragraphs>66</Paragraphs>
  <Slides>19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等线</vt:lpstr>
      <vt:lpstr>Calibri</vt:lpstr>
      <vt:lpstr>Calibri Light</vt:lpstr>
      <vt:lpstr>微软雅黑</vt:lpstr>
      <vt:lpstr>Arial</vt:lpstr>
      <vt:lpstr>HP001 4 hàng</vt:lpstr>
      <vt:lpstr>Quicksand</vt:lpstr>
      <vt:lpstr>.VnAvant</vt:lpstr>
      <vt:lpstr>UTM Avo</vt:lpstr>
      <vt:lpstr>Times New Roman</vt:lpstr>
      <vt:lpstr>印品黑体</vt:lpstr>
      <vt:lpstr>Theme Tiếng Việt 1</vt:lpstr>
      <vt:lpstr>HOC10 TEMPLATE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116</cp:revision>
  <dcterms:created xsi:type="dcterms:W3CDTF">2021-11-01T08:16:43Z</dcterms:created>
  <dcterms:modified xsi:type="dcterms:W3CDTF">2022-01-21T03:14:41Z</dcterms:modified>
</cp:coreProperties>
</file>