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67" r:id="rId2"/>
    <p:sldId id="277" r:id="rId3"/>
    <p:sldId id="302" r:id="rId4"/>
    <p:sldId id="303" r:id="rId5"/>
    <p:sldId id="304" r:id="rId6"/>
    <p:sldId id="305" r:id="rId7"/>
    <p:sldId id="306" r:id="rId8"/>
    <p:sldId id="307" r:id="rId9"/>
    <p:sldId id="285" r:id="rId10"/>
    <p:sldId id="292" r:id="rId11"/>
    <p:sldId id="311" r:id="rId12"/>
    <p:sldId id="310" r:id="rId13"/>
    <p:sldId id="301" r:id="rId14"/>
    <p:sldId id="308" r:id="rId15"/>
    <p:sldId id="296" r:id="rId16"/>
    <p:sldId id="294" r:id="rId17"/>
    <p:sldId id="299" r:id="rId18"/>
    <p:sldId id="270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8119"/>
    <a:srgbClr val="FF7707"/>
    <a:srgbClr val="FFAF6C"/>
    <a:srgbClr val="FFFFFF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F7C64-219F-4388-AAB2-46D1BFE4AEBD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D7E78-2C94-4B4E-B910-17018BB27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45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tam </a:t>
            </a:r>
            <a:r>
              <a:rPr lang="en-US" dirty="0" err="1"/>
              <a:t>giác</a:t>
            </a:r>
            <a:r>
              <a:rPr lang="en-US" dirty="0"/>
              <a:t> </a:t>
            </a:r>
            <a:r>
              <a:rPr lang="en-US" dirty="0" err="1"/>
              <a:t>đỏ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D7E78-2C94-4B4E-B910-17018BB27C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35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90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6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023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16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5875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5" r:id="rId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gif"/><Relationship Id="rId26" Type="http://schemas.openxmlformats.org/officeDocument/2006/relationships/slide" Target="slide6.xml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7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29.png"/><Relationship Id="rId33" Type="http://schemas.openxmlformats.org/officeDocument/2006/relationships/image" Target="../media/image34.png"/><Relationship Id="rId2" Type="http://schemas.openxmlformats.org/officeDocument/2006/relationships/audio" Target="../media/media1.wma"/><Relationship Id="rId16" Type="http://schemas.openxmlformats.org/officeDocument/2006/relationships/image" Target="../media/image23.gif"/><Relationship Id="rId20" Type="http://schemas.openxmlformats.org/officeDocument/2006/relationships/image" Target="../media/image26.png"/><Relationship Id="rId29" Type="http://schemas.openxmlformats.org/officeDocument/2006/relationships/image" Target="../media/image31.png"/><Relationship Id="rId1" Type="http://schemas.microsoft.com/office/2007/relationships/media" Target="../media/media1.wma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slide" Target="slide5.xml"/><Relationship Id="rId32" Type="http://schemas.openxmlformats.org/officeDocument/2006/relationships/image" Target="../media/image33.png"/><Relationship Id="rId5" Type="http://schemas.openxmlformats.org/officeDocument/2006/relationships/audio" Target="../media/audio1.wav"/><Relationship Id="rId15" Type="http://schemas.openxmlformats.org/officeDocument/2006/relationships/image" Target="../media/image22.gif"/><Relationship Id="rId23" Type="http://schemas.openxmlformats.org/officeDocument/2006/relationships/image" Target="../media/image28.png"/><Relationship Id="rId28" Type="http://schemas.openxmlformats.org/officeDocument/2006/relationships/slide" Target="slide7.xml"/><Relationship Id="rId10" Type="http://schemas.openxmlformats.org/officeDocument/2006/relationships/image" Target="../media/image17.png"/><Relationship Id="rId19" Type="http://schemas.openxmlformats.org/officeDocument/2006/relationships/slide" Target="slide9.xml"/><Relationship Id="rId31" Type="http://schemas.openxmlformats.org/officeDocument/2006/relationships/image" Target="../media/image3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6.png"/><Relationship Id="rId14" Type="http://schemas.openxmlformats.org/officeDocument/2006/relationships/image" Target="../media/image21.gif"/><Relationship Id="rId22" Type="http://schemas.openxmlformats.org/officeDocument/2006/relationships/slide" Target="slide4.xml"/><Relationship Id="rId27" Type="http://schemas.openxmlformats.org/officeDocument/2006/relationships/image" Target="../media/image30.png"/><Relationship Id="rId30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8475699" y="121375"/>
            <a:ext cx="28055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309534" y="628964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8C0BD8-BD9D-4FAA-8777-47E440C9620D}"/>
              </a:ext>
            </a:extLst>
          </p:cNvPr>
          <p:cNvSpPr txBox="1">
            <a:spLocks/>
          </p:cNvSpPr>
          <p:nvPr/>
        </p:nvSpPr>
        <p:spPr>
          <a:xfrm>
            <a:off x="4616450" y="1968392"/>
            <a:ext cx="2959100" cy="848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17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B296F82-EFB6-474B-8873-A78C3C708BAE}"/>
              </a:ext>
            </a:extLst>
          </p:cNvPr>
          <p:cNvSpPr txBox="1">
            <a:spLocks/>
          </p:cNvSpPr>
          <p:nvPr/>
        </p:nvSpPr>
        <p:spPr>
          <a:xfrm>
            <a:off x="-245166" y="2901573"/>
            <a:ext cx="12682331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Góc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sáng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tạo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Chúng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tôi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là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anh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chị</a:t>
            </a:r>
            <a:r>
              <a:rPr lang="en-US" sz="4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endParaRPr lang="en-US" sz="4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3280" y="2499081"/>
            <a:ext cx="77565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  <a:endParaRPr lang="en-US" sz="9599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15" y="4235689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287" y="4018003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51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C80E9614-5599-400D-BEDC-E7B60AC83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98" y="776914"/>
            <a:ext cx="7619048" cy="5714286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868" y="0"/>
            <a:ext cx="12291868" cy="6858767"/>
          </a:xfrm>
          <a:prstGeom prst="rect">
            <a:avLst/>
          </a:prstGeom>
        </p:spPr>
      </p:pic>
      <p:pic>
        <p:nvPicPr>
          <p:cNvPr id="124" name="den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53" y="704973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382" y="1116416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086" y="704973"/>
            <a:ext cx="2639810" cy="2645893"/>
          </a:xfrm>
          <a:prstGeom prst="rect">
            <a:avLst/>
          </a:prstGeom>
        </p:spPr>
      </p:pic>
      <p:pic>
        <p:nvPicPr>
          <p:cNvPr id="127" name="den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725" y="2995557"/>
            <a:ext cx="2651990" cy="2651990"/>
          </a:xfrm>
          <a:prstGeom prst="rect">
            <a:avLst/>
          </a:prstGeom>
        </p:spPr>
      </p:pic>
      <p:pic>
        <p:nvPicPr>
          <p:cNvPr id="128" name="den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732" y="3366701"/>
            <a:ext cx="2639810" cy="2639810"/>
          </a:xfrm>
          <a:prstGeom prst="rect">
            <a:avLst/>
          </a:prstGeom>
        </p:spPr>
      </p:pic>
      <p:pic>
        <p:nvPicPr>
          <p:cNvPr id="129" name="den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245" y="3016139"/>
            <a:ext cx="2651990" cy="2651990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68" y="1101452"/>
            <a:ext cx="1168595" cy="116859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83975"/>
            <a:ext cx="1061107" cy="1061107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250" y="1738168"/>
            <a:ext cx="1127571" cy="1127571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12" y="-860533"/>
            <a:ext cx="1761897" cy="6059949"/>
          </a:xfrm>
          <a:prstGeom prst="rect">
            <a:avLst/>
          </a:prstGeom>
        </p:spPr>
      </p:pic>
      <p:pic>
        <p:nvPicPr>
          <p:cNvPr id="150" name="Picture 14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939" y="5085116"/>
            <a:ext cx="647700" cy="904875"/>
          </a:xfrm>
          <a:prstGeom prst="rect">
            <a:avLst/>
          </a:prstGeom>
        </p:spPr>
      </p:pic>
      <p:pic>
        <p:nvPicPr>
          <p:cNvPr id="159" name="Picture 158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53" y="698876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629" y="1024807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882" y="696586"/>
            <a:ext cx="2639810" cy="2639810"/>
          </a:xfrm>
          <a:prstGeom prst="rect">
            <a:avLst/>
          </a:prstGeom>
        </p:spPr>
      </p:pic>
      <p:pic>
        <p:nvPicPr>
          <p:cNvPr id="142" name="mau4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25" y="2995557"/>
            <a:ext cx="2651990" cy="2651990"/>
          </a:xfrm>
          <a:prstGeom prst="rect">
            <a:avLst/>
          </a:prstGeom>
        </p:spPr>
      </p:pic>
      <p:pic>
        <p:nvPicPr>
          <p:cNvPr id="143" name="mau5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15" y="3331621"/>
            <a:ext cx="2633741" cy="2639810"/>
          </a:xfrm>
          <a:prstGeom prst="rect">
            <a:avLst/>
          </a:prstGeom>
        </p:spPr>
      </p:pic>
      <p:pic>
        <p:nvPicPr>
          <p:cNvPr id="144" name="mau6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09" y="2945527"/>
            <a:ext cx="2651990" cy="26519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00023" y="6351270"/>
            <a:ext cx="2270568" cy="345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04599" y="5852160"/>
            <a:ext cx="1394364" cy="168661"/>
          </a:xfrm>
          <a:prstGeom prst="round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1854558"/>
            <a:ext cx="1365161" cy="206390"/>
          </a:xfrm>
          <a:prstGeom prst="roundRect">
            <a:avLst/>
          </a:prstGeom>
          <a:solidFill>
            <a:srgbClr val="603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C6E388-16D9-4645-946A-A9E910036F8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3" y="0"/>
            <a:ext cx="923211" cy="49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72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318031" y="1724794"/>
            <a:ext cx="9555937" cy="2227943"/>
          </a:xfrm>
          <a:prstGeom prst="snip2DiagRect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vi-VN" sz="3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Anh em như thể chân tay</a:t>
            </a:r>
            <a:br>
              <a:rPr lang="vi-VN" sz="3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vi-VN" sz="3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Rách lành đùm bọc, dở hay đỡ đần.</a:t>
            </a:r>
          </a:p>
        </p:txBody>
      </p: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3037" y="6259133"/>
            <a:ext cx="8912180" cy="399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46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337349" y="1895810"/>
            <a:ext cx="10165537" cy="2227943"/>
          </a:xfrm>
          <a:prstGeom prst="snip2DiagRect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  <a:t>Anh em thuận hòa là nhà có phúc.</a:t>
            </a:r>
            <a:endParaRPr lang="en-US" sz="4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3037" y="6259133"/>
            <a:ext cx="8912180" cy="399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30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85461" y="1899851"/>
            <a:ext cx="9992139" cy="2227943"/>
          </a:xfrm>
          <a:prstGeom prst="snip2DiagRect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  <a:t>Anh em </a:t>
            </a:r>
            <a:r>
              <a:rPr lang="en-US" sz="4000" b="1" dirty="0" err="1">
                <a:solidFill>
                  <a:schemeClr val="tx1"/>
                </a:solidFill>
                <a:cs typeface="Arial" panose="020B0604020202020204" pitchFamily="34" charset="0"/>
              </a:rPr>
              <a:t>trai</a:t>
            </a:r>
            <a:r>
              <a:rPr lang="en-US" sz="40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  <a:t>như tre cùng khóm,</a:t>
            </a:r>
            <a:b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  <a:t>Chị em gái như trái cau non.</a:t>
            </a:r>
          </a:p>
        </p:txBody>
      </p: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3037" y="6259133"/>
            <a:ext cx="8912180" cy="399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27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139687" y="1767074"/>
            <a:ext cx="10270434" cy="2227943"/>
          </a:xfrm>
          <a:prstGeom prst="snip2DiagRect">
            <a:avLst/>
          </a:prstGeom>
          <a:solidFill>
            <a:schemeClr val="accent5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  <a:t>Khôn ngoan đối đáp người ngoài</a:t>
            </a:r>
            <a:b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vi-VN" sz="4000" b="1" dirty="0">
                <a:solidFill>
                  <a:schemeClr val="tx1"/>
                </a:solidFill>
                <a:cs typeface="Arial" panose="020B0604020202020204" pitchFamily="34" charset="0"/>
              </a:rPr>
              <a:t>Gà cùng một mẹ chớ hoài đá nhau.</a:t>
            </a:r>
            <a:endParaRPr lang="en-US" sz="4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3037" y="6259133"/>
            <a:ext cx="8912180" cy="399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34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3114262" y="2003089"/>
            <a:ext cx="6289102" cy="2227943"/>
          </a:xfrm>
          <a:prstGeom prst="snip2Diag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tx1"/>
                </a:solidFill>
                <a:cs typeface="Arial" panose="020B0604020202020204" pitchFamily="34" charset="0"/>
              </a:rPr>
              <a:t>Máu</a:t>
            </a:r>
            <a:r>
              <a:rPr lang="en-US" sz="40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cs typeface="Arial" panose="020B0604020202020204" pitchFamily="34" charset="0"/>
              </a:rPr>
              <a:t>chảy</a:t>
            </a:r>
            <a:r>
              <a:rPr lang="en-US" sz="4000" b="1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chemeClr val="tx1"/>
                </a:solidFill>
                <a:cs typeface="Arial" panose="020B0604020202020204" pitchFamily="34" charset="0"/>
              </a:rPr>
              <a:t>ruột</a:t>
            </a:r>
            <a:r>
              <a:rPr lang="en-US" sz="40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cs typeface="Arial" panose="020B0604020202020204" pitchFamily="34" charset="0"/>
              </a:rPr>
              <a:t>mềm</a:t>
            </a:r>
            <a:r>
              <a:rPr lang="en-US" sz="4000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6" name="Picture 4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3037" y="6259133"/>
            <a:ext cx="8912180" cy="399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7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736C6D8C-5BC0-403E-A9BC-F00CD0E5440C}"/>
              </a:ext>
            </a:extLst>
          </p:cNvPr>
          <p:cNvSpPr txBox="1"/>
          <p:nvPr/>
        </p:nvSpPr>
        <p:spPr>
          <a:xfrm>
            <a:off x="20982" y="551075"/>
            <a:ext cx="12171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1. a)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4-5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tốt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anh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chị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)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Hình Bầu dục 2">
            <a:extLst>
              <a:ext uri="{FF2B5EF4-FFF2-40B4-BE49-F238E27FC236}">
                <a16:creationId xmlns:a16="http://schemas.microsoft.com/office/drawing/2014/main" id="{55595652-FE23-4299-B1C6-BC9D141291B2}"/>
              </a:ext>
            </a:extLst>
          </p:cNvPr>
          <p:cNvSpPr/>
          <p:nvPr/>
        </p:nvSpPr>
        <p:spPr>
          <a:xfrm>
            <a:off x="7606748" y="1510749"/>
            <a:ext cx="4068418" cy="181554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Bài tập yêu cầu gì?</a:t>
            </a:r>
          </a:p>
        </p:txBody>
      </p:sp>
      <p:cxnSp>
        <p:nvCxnSpPr>
          <p:cNvPr id="5" name="Đường nối Thẳng 4">
            <a:extLst>
              <a:ext uri="{FF2B5EF4-FFF2-40B4-BE49-F238E27FC236}">
                <a16:creationId xmlns:a16="http://schemas.microsoft.com/office/drawing/2014/main" id="{542C56F9-473D-4210-8E1C-8EA17CB1DB1C}"/>
              </a:ext>
            </a:extLst>
          </p:cNvPr>
          <p:cNvCxnSpPr>
            <a:cxnSpLocks/>
          </p:cNvCxnSpPr>
          <p:nvPr/>
        </p:nvCxnSpPr>
        <p:spPr>
          <a:xfrm>
            <a:off x="842616" y="922136"/>
            <a:ext cx="17934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Đường nối Thẳng 5">
            <a:extLst>
              <a:ext uri="{FF2B5EF4-FFF2-40B4-BE49-F238E27FC236}">
                <a16:creationId xmlns:a16="http://schemas.microsoft.com/office/drawing/2014/main" id="{4393DFE6-82E4-45A3-8FDF-D34CAC21EC46}"/>
              </a:ext>
            </a:extLst>
          </p:cNvPr>
          <p:cNvCxnSpPr>
            <a:cxnSpLocks/>
          </p:cNvCxnSpPr>
          <p:nvPr/>
        </p:nvCxnSpPr>
        <p:spPr>
          <a:xfrm>
            <a:off x="2545521" y="922136"/>
            <a:ext cx="39778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Đường nối Thẳng 7">
            <a:extLst>
              <a:ext uri="{FF2B5EF4-FFF2-40B4-BE49-F238E27FC236}">
                <a16:creationId xmlns:a16="http://schemas.microsoft.com/office/drawing/2014/main" id="{9E78EA52-154F-46D1-81EE-0F10B1850B1D}"/>
              </a:ext>
            </a:extLst>
          </p:cNvPr>
          <p:cNvCxnSpPr>
            <a:cxnSpLocks/>
          </p:cNvCxnSpPr>
          <p:nvPr/>
        </p:nvCxnSpPr>
        <p:spPr>
          <a:xfrm>
            <a:off x="6176616" y="922136"/>
            <a:ext cx="5743399" cy="391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22C01FDD-4F55-4547-AF7E-A2A5658310BA}"/>
              </a:ext>
            </a:extLst>
          </p:cNvPr>
          <p:cNvSpPr/>
          <p:nvPr/>
        </p:nvSpPr>
        <p:spPr>
          <a:xfrm>
            <a:off x="887897" y="1881809"/>
            <a:ext cx="3048000" cy="62285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Câu hỏi gợi ý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582CB0E3-37B4-40C3-98A1-F26D760BA993}"/>
              </a:ext>
            </a:extLst>
          </p:cNvPr>
          <p:cNvSpPr txBox="1"/>
          <p:nvPr/>
        </p:nvSpPr>
        <p:spPr>
          <a:xfrm>
            <a:off x="636104" y="2712806"/>
            <a:ext cx="4956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- Đó là việc gì?</a:t>
            </a:r>
          </a:p>
        </p:txBody>
      </p:sp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6C06F2B0-6C50-4BC5-A91C-5C80066B1758}"/>
              </a:ext>
            </a:extLst>
          </p:cNvPr>
          <p:cNvSpPr/>
          <p:nvPr/>
        </p:nvSpPr>
        <p:spPr>
          <a:xfrm>
            <a:off x="7159486" y="1970684"/>
            <a:ext cx="3048000" cy="62285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Trả lời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7253E972-EA4C-4847-B93B-64F39A91EE16}"/>
              </a:ext>
            </a:extLst>
          </p:cNvPr>
          <p:cNvSpPr txBox="1"/>
          <p:nvPr/>
        </p:nvSpPr>
        <p:spPr>
          <a:xfrm>
            <a:off x="5804452" y="2733764"/>
            <a:ext cx="6294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- Em đã ch</a:t>
            </a:r>
            <a:r>
              <a:rPr lang="vi-VN" sz="2400"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latin typeface="+mj-lt"/>
                <a:cs typeface="Arial" panose="020B0604020202020204" pitchFamily="34" charset="0"/>
              </a:rPr>
              <a:t>i với em bé.</a:t>
            </a: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14D1CFB7-60E2-490B-84ED-41682B24F772}"/>
              </a:ext>
            </a:extLst>
          </p:cNvPr>
          <p:cNvSpPr txBox="1"/>
          <p:nvPr/>
        </p:nvSpPr>
        <p:spPr>
          <a:xfrm>
            <a:off x="636103" y="3313046"/>
            <a:ext cx="4956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- Việc ấy diễn ra nh</a:t>
            </a:r>
            <a:r>
              <a:rPr lang="vi-VN" sz="2400"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latin typeface="+mj-lt"/>
                <a:cs typeface="Arial" panose="020B0604020202020204" pitchFamily="34" charset="0"/>
              </a:rPr>
              <a:t> thế nào?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5FDB17F4-3BCA-4169-BEB2-6322DCAA3684}"/>
              </a:ext>
            </a:extLst>
          </p:cNvPr>
          <p:cNvSpPr txBox="1"/>
          <p:nvPr/>
        </p:nvSpPr>
        <p:spPr>
          <a:xfrm>
            <a:off x="5804452" y="3313046"/>
            <a:ext cx="6042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Arial" panose="020B0604020202020204" pitchFamily="34" charset="0"/>
              </a:rPr>
              <a:t>- Một hôm, mẹ bận nấu c</a:t>
            </a:r>
            <a:r>
              <a:rPr lang="vi-VN" sz="2400"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latin typeface="+mj-lt"/>
                <a:cs typeface="Arial" panose="020B0604020202020204" pitchFamily="34" charset="0"/>
              </a:rPr>
              <a:t>m, em bé cứ khóc đòi mẹ vì không ai ch</a:t>
            </a:r>
            <a:r>
              <a:rPr lang="vi-VN" sz="2400"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latin typeface="+mj-lt"/>
                <a:cs typeface="Arial" panose="020B0604020202020204" pitchFamily="34" charset="0"/>
              </a:rPr>
              <a:t>i. Em dẫn em bé ra sân, bày bao nhiêu là trò ch</a:t>
            </a:r>
            <a:r>
              <a:rPr lang="vi-VN" sz="2400"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latin typeface="+mj-lt"/>
                <a:cs typeface="Arial" panose="020B0604020202020204" pitchFamily="34" charset="0"/>
              </a:rPr>
              <a:t>i. Em bé không còn đòi mẹ mà c</a:t>
            </a:r>
            <a:r>
              <a:rPr lang="vi-VN" sz="2400"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latin typeface="+mj-lt"/>
                <a:cs typeface="Arial" panose="020B0604020202020204" pitchFamily="34" charset="0"/>
              </a:rPr>
              <a:t>ời đùa vui vẻ cùng em.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EFC71733-2950-4D00-9F24-1F57E7B66335}"/>
              </a:ext>
            </a:extLst>
          </p:cNvPr>
          <p:cNvSpPr txBox="1"/>
          <p:nvPr/>
        </p:nvSpPr>
        <p:spPr>
          <a:xfrm>
            <a:off x="616225" y="5252038"/>
            <a:ext cx="4956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- Làm đ</a:t>
            </a:r>
            <a:r>
              <a:rPr lang="vi-VN" sz="2400"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latin typeface="+mj-lt"/>
                <a:cs typeface="Arial" panose="020B0604020202020204" pitchFamily="34" charset="0"/>
              </a:rPr>
              <a:t>ợc một việc tốt, em vui nh</a:t>
            </a:r>
            <a:r>
              <a:rPr lang="vi-VN" sz="2400"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latin typeface="+mj-lt"/>
                <a:cs typeface="Arial" panose="020B0604020202020204" pitchFamily="34" charset="0"/>
              </a:rPr>
              <a:t> thế nào?</a:t>
            </a:r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B3C9B867-2A48-4398-8863-3D1FF5D55566}"/>
              </a:ext>
            </a:extLst>
          </p:cNvPr>
          <p:cNvSpPr txBox="1"/>
          <p:nvPr/>
        </p:nvSpPr>
        <p:spPr>
          <a:xfrm>
            <a:off x="5804451" y="5321035"/>
            <a:ext cx="6115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- Em rất vui vì đã dỗ đ</a:t>
            </a:r>
            <a:r>
              <a:rPr lang="vi-VN" sz="2400"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latin typeface="+mj-lt"/>
                <a:cs typeface="Arial" panose="020B0604020202020204" pitchFamily="34" charset="0"/>
              </a:rPr>
              <a:t>ợc em bé nín, ch</a:t>
            </a:r>
            <a:r>
              <a:rPr lang="vi-VN" sz="2400"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latin typeface="+mj-lt"/>
                <a:cs typeface="Arial" panose="020B0604020202020204" pitchFamily="34" charset="0"/>
              </a:rPr>
              <a:t>i đùa cùng bé để mẹ làm việc.</a:t>
            </a:r>
          </a:p>
        </p:txBody>
      </p:sp>
      <p:cxnSp>
        <p:nvCxnSpPr>
          <p:cNvPr id="19" name="Đường nối Thẳng 18">
            <a:extLst>
              <a:ext uri="{FF2B5EF4-FFF2-40B4-BE49-F238E27FC236}">
                <a16:creationId xmlns:a16="http://schemas.microsoft.com/office/drawing/2014/main" id="{B69F0A23-3A24-4E8A-A5CB-34499964511B}"/>
              </a:ext>
            </a:extLst>
          </p:cNvPr>
          <p:cNvCxnSpPr/>
          <p:nvPr/>
        </p:nvCxnSpPr>
        <p:spPr>
          <a:xfrm flipH="1">
            <a:off x="5572538" y="2075543"/>
            <a:ext cx="19878" cy="44458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095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B0B47A7F-8BD0-4AD3-9A95-1704D7B871B0}"/>
              </a:ext>
            </a:extLst>
          </p:cNvPr>
          <p:cNvSpPr txBox="1"/>
          <p:nvPr/>
        </p:nvSpPr>
        <p:spPr>
          <a:xfrm>
            <a:off x="6440557" y="595717"/>
            <a:ext cx="5009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i="1" dirty="0">
                <a:latin typeface="+mj-lt"/>
                <a:cs typeface="Arial" panose="020B0604020202020204" pitchFamily="34" charset="0"/>
              </a:rPr>
              <a:t>   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Nối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câu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lại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thành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1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đoạn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văn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hoàn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chỉnh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kể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tốt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i="1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C81E43D6-5D03-446B-A805-9D2890D989BA}"/>
              </a:ext>
            </a:extLst>
          </p:cNvPr>
          <p:cNvSpPr txBox="1"/>
          <p:nvPr/>
        </p:nvSpPr>
        <p:spPr>
          <a:xfrm>
            <a:off x="6440557" y="1796046"/>
            <a:ext cx="5570589" cy="4445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latin typeface="+mj-lt"/>
                <a:cs typeface="Arial" panose="020B0604020202020204" pitchFamily="34" charset="0"/>
              </a:rPr>
              <a:t>    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Em đã ch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 với em bé. Một hôm, mẹ bận nấu c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m, em bé cứ khóc đòi mẹ vì không ai ch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i. Em dẫn em bé ra sân, bày bao nhiêu là trò ch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i. Em bé không còn đòi mẹ mà c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ời đùa vui vẻ cùng em. Em rất vui vì đã dỗ đ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ợc em bé nín, ch</a:t>
            </a:r>
            <a:r>
              <a:rPr lang="vi-VN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 đùa cùng bé để mẹ làm việc.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C5B64027-ADFE-4687-9396-228D3790B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" y="460512"/>
            <a:ext cx="6219688" cy="62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48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44EF1C-FBE3-4410-853C-B2121BF47BCC}"/>
              </a:ext>
            </a:extLst>
          </p:cNvPr>
          <p:cNvSpPr/>
          <p:nvPr/>
        </p:nvSpPr>
        <p:spPr>
          <a:xfrm>
            <a:off x="724653" y="1178843"/>
            <a:ext cx="10742694" cy="900246"/>
          </a:xfrm>
          <a:prstGeom prst="rect">
            <a:avLst/>
          </a:prstGeom>
          <a:noFill/>
          <a:effectLst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T</a:t>
            </a:r>
            <a:r>
              <a:rPr kumimoji="0" lang="en-US" sz="54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HỰC HÀNH VIẾT BÀI VÀO VỞ</a:t>
            </a:r>
          </a:p>
        </p:txBody>
      </p:sp>
      <p:pic>
        <p:nvPicPr>
          <p:cNvPr id="1028" name="Picture 4" descr="Vector Học Tập, Ngồi Bàn Học, Chăm Chỉ - Free.Vector6.com">
            <a:extLst>
              <a:ext uri="{FF2B5EF4-FFF2-40B4-BE49-F238E27FC236}">
                <a16:creationId xmlns:a16="http://schemas.microsoft.com/office/drawing/2014/main" id="{BCF40961-08F0-433F-8FF9-E431FB559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7" b="54222"/>
          <a:stretch/>
        </p:blipFill>
        <p:spPr bwMode="auto">
          <a:xfrm>
            <a:off x="4406900" y="2260600"/>
            <a:ext cx="3749706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594F3D0C-C014-43BD-9BCC-3217B8F9B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57BCB35F-8ACE-4640-9331-7C713ECD7D04}"/>
              </a:ext>
            </a:extLst>
          </p:cNvPr>
          <p:cNvSpPr txBox="1"/>
          <p:nvPr/>
        </p:nvSpPr>
        <p:spPr>
          <a:xfrm>
            <a:off x="1999343" y="2921168"/>
            <a:ext cx="90021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HỌC SINH TRÌNH BÀY</a:t>
            </a:r>
          </a:p>
        </p:txBody>
      </p:sp>
    </p:spTree>
    <p:extLst>
      <p:ext uri="{BB962C8B-B14F-4D97-AF65-F5344CB8AC3E}">
        <p14:creationId xmlns:p14="http://schemas.microsoft.com/office/powerpoint/2010/main" val="3094320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ảng">
            <a:extLst>
              <a:ext uri="{FF2B5EF4-FFF2-40B4-BE49-F238E27FC236}">
                <a16:creationId xmlns:a16="http://schemas.microsoft.com/office/drawing/2014/main" id="{C15FDB70-E56F-4A16-853D-5F05E028B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16" y="770717"/>
            <a:ext cx="7924136" cy="3976395"/>
          </a:xfrm>
          <a:prstGeom prst="rect">
            <a:avLst/>
          </a:prstGeom>
        </p:spPr>
      </p:pic>
      <p:pic>
        <p:nvPicPr>
          <p:cNvPr id="5" name="bkgr 1">
            <a:extLst>
              <a:ext uri="{FF2B5EF4-FFF2-40B4-BE49-F238E27FC236}">
                <a16:creationId xmlns:a16="http://schemas.microsoft.com/office/drawing/2014/main" id="{242F90B9-7779-4F84-A6E2-EE15B88EEA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4553099"/>
            <a:ext cx="12192000" cy="1814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488899-0B4A-4E1B-A52C-418B7A9E86DD}"/>
              </a:ext>
            </a:extLst>
          </p:cNvPr>
          <p:cNvSpPr txBox="1"/>
          <p:nvPr/>
        </p:nvSpPr>
        <p:spPr>
          <a:xfrm>
            <a:off x="2980022" y="2000189"/>
            <a:ext cx="71545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TỰ ĐÁNH GIÁ</a:t>
            </a:r>
          </a:p>
        </p:txBody>
      </p:sp>
    </p:spTree>
    <p:extLst>
      <p:ext uri="{BB962C8B-B14F-4D97-AF65-F5344CB8AC3E}">
        <p14:creationId xmlns:p14="http://schemas.microsoft.com/office/powerpoint/2010/main" val="1887652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6803" descr="PPT素材-03">
            <a:extLst>
              <a:ext uri="{FF2B5EF4-FFF2-40B4-BE49-F238E27FC236}">
                <a16:creationId xmlns:a16="http://schemas.microsoft.com/office/drawing/2014/main" id="{7E72897E-D08E-4B1A-95D9-100ABA1C2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155" y="269823"/>
            <a:ext cx="12187767" cy="632959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3D0C46-61D2-4FA0-B61F-28F11781A859}"/>
              </a:ext>
            </a:extLst>
          </p:cNvPr>
          <p:cNvSpPr txBox="1"/>
          <p:nvPr/>
        </p:nvSpPr>
        <p:spPr>
          <a:xfrm>
            <a:off x="2202826" y="2167897"/>
            <a:ext cx="83183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Sau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16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17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đã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biết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đã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làm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Hãy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đánh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giá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bảng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dưới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r>
              <a:rPr lang="en-US" sz="4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98084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̉ng 1">
            <a:extLst>
              <a:ext uri="{FF2B5EF4-FFF2-40B4-BE49-F238E27FC236}">
                <a16:creationId xmlns:a16="http://schemas.microsoft.com/office/drawing/2014/main" id="{7FD7694F-8267-41AA-A62A-41FBB6FD8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217462"/>
              </p:ext>
            </p:extLst>
          </p:nvPr>
        </p:nvGraphicFramePr>
        <p:xfrm>
          <a:off x="457200" y="910644"/>
          <a:ext cx="11379200" cy="5426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081">
                  <a:extLst>
                    <a:ext uri="{9D8B030D-6E8A-4147-A177-3AD203B41FA5}">
                      <a16:colId xmlns:a16="http://schemas.microsoft.com/office/drawing/2014/main" val="2255244425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809911708"/>
                    </a:ext>
                  </a:extLst>
                </a:gridCol>
                <a:gridCol w="4958081">
                  <a:extLst>
                    <a:ext uri="{9D8B030D-6E8A-4147-A177-3AD203B41FA5}">
                      <a16:colId xmlns:a16="http://schemas.microsoft.com/office/drawing/2014/main" val="2811286555"/>
                    </a:ext>
                  </a:extLst>
                </a:gridCol>
                <a:gridCol w="731519">
                  <a:extLst>
                    <a:ext uri="{9D8B030D-6E8A-4147-A177-3AD203B41FA5}">
                      <a16:colId xmlns:a16="http://schemas.microsoft.com/office/drawing/2014/main" val="2478894328"/>
                    </a:ext>
                  </a:extLst>
                </a:gridCol>
              </a:tblGrid>
              <a:tr h="599058"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gì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207718"/>
                  </a:ext>
                </a:extLst>
              </a:tr>
              <a:tr h="1034736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Ô, Ô, </a:t>
                      </a:r>
                      <a:r>
                        <a:rPr lang="vi-VN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Viết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O, Ô, </a:t>
                      </a:r>
                      <a:r>
                        <a:rPr lang="vi-VN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endParaRPr lang="en-US" sz="24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98916"/>
                  </a:ext>
                </a:extLst>
              </a:tr>
              <a:tr h="1089196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Động viên, an ủi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Nói và đáp lời động viên, an ủi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480621"/>
                  </a:ext>
                </a:extLst>
              </a:tr>
              <a:tr h="932299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Tin nhắn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Viết tin nhắn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30908"/>
                  </a:ext>
                </a:extLst>
              </a:tr>
              <a:tr h="1771368">
                <a:tc>
                  <a:txBody>
                    <a:bodyPr/>
                    <a:lstStyle/>
                    <a:p>
                      <a:pPr marL="0" marR="0" indent="0" algn="just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Truyện,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thơ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, tranh ảnh về anh chị em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 Quan sát, nhận xét về tranh ảnh; tả ngắn về anh chị em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758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806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̉ng 1">
            <a:extLst>
              <a:ext uri="{FF2B5EF4-FFF2-40B4-BE49-F238E27FC236}">
                <a16:creationId xmlns:a16="http://schemas.microsoft.com/office/drawing/2014/main" id="{C712F78D-4756-485A-ACA7-5AAAFA2DD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928026"/>
              </p:ext>
            </p:extLst>
          </p:nvPr>
        </p:nvGraphicFramePr>
        <p:xfrm>
          <a:off x="627380" y="982252"/>
          <a:ext cx="11158220" cy="5113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1797">
                  <a:extLst>
                    <a:ext uri="{9D8B030D-6E8A-4147-A177-3AD203B41FA5}">
                      <a16:colId xmlns:a16="http://schemas.microsoft.com/office/drawing/2014/main" val="2255244425"/>
                    </a:ext>
                  </a:extLst>
                </a:gridCol>
                <a:gridCol w="717313">
                  <a:extLst>
                    <a:ext uri="{9D8B030D-6E8A-4147-A177-3AD203B41FA5}">
                      <a16:colId xmlns:a16="http://schemas.microsoft.com/office/drawing/2014/main" val="2809911708"/>
                    </a:ext>
                  </a:extLst>
                </a:gridCol>
                <a:gridCol w="4861797">
                  <a:extLst>
                    <a:ext uri="{9D8B030D-6E8A-4147-A177-3AD203B41FA5}">
                      <a16:colId xmlns:a16="http://schemas.microsoft.com/office/drawing/2014/main" val="2811286555"/>
                    </a:ext>
                  </a:extLst>
                </a:gridCol>
                <a:gridCol w="717313">
                  <a:extLst>
                    <a:ext uri="{9D8B030D-6E8A-4147-A177-3AD203B41FA5}">
                      <a16:colId xmlns:a16="http://schemas.microsoft.com/office/drawing/2014/main" val="2478894328"/>
                    </a:ext>
                  </a:extLst>
                </a:gridCol>
              </a:tblGrid>
              <a:tr h="585225"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gì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207718"/>
                  </a:ext>
                </a:extLst>
              </a:tr>
              <a:tr h="1010842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Ô, Ô, </a:t>
                      </a:r>
                      <a:r>
                        <a:rPr lang="vi-VN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Viết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O, Ô, </a:t>
                      </a:r>
                      <a:r>
                        <a:rPr lang="vi-VN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endParaRPr lang="en-US" sz="24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98916"/>
                  </a:ext>
                </a:extLst>
              </a:tr>
              <a:tr h="1064045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Động viên, an ủi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Nói và đáp lời động viên, an ủi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480621"/>
                  </a:ext>
                </a:extLst>
              </a:tr>
              <a:tr h="910771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Tin nhắn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Viết tin nhắn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30908"/>
                  </a:ext>
                </a:extLst>
              </a:tr>
              <a:tr h="1542865">
                <a:tc>
                  <a:txBody>
                    <a:bodyPr/>
                    <a:lstStyle/>
                    <a:p>
                      <a:pPr marL="0" marR="0" indent="0" algn="just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d)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Truyện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thơ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tranh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ảnh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về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anh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chị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em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 Quan sát, nhận xét về tranh ảnh; tả ngắn về anh chị em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81382"/>
                  </a:ext>
                </a:extLst>
              </a:tr>
            </a:tbl>
          </a:graphicData>
        </a:graphic>
      </p:graphicFrame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6AEBF24D-0C5D-48E9-A4CF-0C9BB71D55C7}"/>
              </a:ext>
            </a:extLst>
          </p:cNvPr>
          <p:cNvSpPr txBox="1"/>
          <p:nvPr/>
        </p:nvSpPr>
        <p:spPr>
          <a:xfrm>
            <a:off x="5609590" y="1754199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58BAC51-B888-48B4-8815-EB59C7E573F2}"/>
              </a:ext>
            </a:extLst>
          </p:cNvPr>
          <p:cNvSpPr txBox="1"/>
          <p:nvPr/>
        </p:nvSpPr>
        <p:spPr>
          <a:xfrm>
            <a:off x="11150600" y="1754199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21674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̉ng 1">
            <a:extLst>
              <a:ext uri="{FF2B5EF4-FFF2-40B4-BE49-F238E27FC236}">
                <a16:creationId xmlns:a16="http://schemas.microsoft.com/office/drawing/2014/main" id="{C712F78D-4756-485A-ACA7-5AAAFA2DDF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105898"/>
              </p:ext>
            </p:extLst>
          </p:nvPr>
        </p:nvGraphicFramePr>
        <p:xfrm>
          <a:off x="431800" y="787400"/>
          <a:ext cx="11315700" cy="561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0414">
                  <a:extLst>
                    <a:ext uri="{9D8B030D-6E8A-4147-A177-3AD203B41FA5}">
                      <a16:colId xmlns:a16="http://schemas.microsoft.com/office/drawing/2014/main" val="2255244425"/>
                    </a:ext>
                  </a:extLst>
                </a:gridCol>
                <a:gridCol w="727436">
                  <a:extLst>
                    <a:ext uri="{9D8B030D-6E8A-4147-A177-3AD203B41FA5}">
                      <a16:colId xmlns:a16="http://schemas.microsoft.com/office/drawing/2014/main" val="2809911708"/>
                    </a:ext>
                  </a:extLst>
                </a:gridCol>
                <a:gridCol w="4930414">
                  <a:extLst>
                    <a:ext uri="{9D8B030D-6E8A-4147-A177-3AD203B41FA5}">
                      <a16:colId xmlns:a16="http://schemas.microsoft.com/office/drawing/2014/main" val="2811286555"/>
                    </a:ext>
                  </a:extLst>
                </a:gridCol>
                <a:gridCol w="727436">
                  <a:extLst>
                    <a:ext uri="{9D8B030D-6E8A-4147-A177-3AD203B41FA5}">
                      <a16:colId xmlns:a16="http://schemas.microsoft.com/office/drawing/2014/main" val="2478894328"/>
                    </a:ext>
                  </a:extLst>
                </a:gridCol>
              </a:tblGrid>
              <a:tr h="642405"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gì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207718"/>
                  </a:ext>
                </a:extLst>
              </a:tr>
              <a:tr h="1109609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Ô, Ô, </a:t>
                      </a:r>
                      <a:r>
                        <a:rPr lang="vi-VN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Viết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O, Ô, </a:t>
                      </a:r>
                      <a:r>
                        <a:rPr lang="vi-VN" sz="2400" b="1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endParaRPr lang="en-US" sz="24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98916"/>
                  </a:ext>
                </a:extLst>
              </a:tr>
              <a:tr h="1168011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Động viên, an ủi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Nói và đáp lời động viên, an ủi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480621"/>
                  </a:ext>
                </a:extLst>
              </a:tr>
              <a:tr h="999760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Tin nhắn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c)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Viết tin nhắn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30908"/>
                  </a:ext>
                </a:extLst>
              </a:tr>
              <a:tr h="1693615">
                <a:tc>
                  <a:txBody>
                    <a:bodyPr/>
                    <a:lstStyle/>
                    <a:p>
                      <a:pPr marL="0" marR="0" indent="0" algn="just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 Truyện, </a:t>
                      </a:r>
                      <a:r>
                        <a:rPr lang="en-US" sz="2700" baseline="0" dirty="0" err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thơ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, tranh ảnh về anh chị em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) Quan sát, nhận xét về tranh ảnh; tả ngắn về anh chị em</a:t>
                      </a:r>
                      <a:endParaRPr lang="en-US" sz="2700" dirty="0">
                        <a:solidFill>
                          <a:schemeClr val="bg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81382"/>
                  </a:ext>
                </a:extLst>
              </a:tr>
            </a:tbl>
          </a:graphicData>
        </a:graphic>
      </p:graphicFrame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6AEBF24D-0C5D-48E9-A4CF-0C9BB71D55C7}"/>
              </a:ext>
            </a:extLst>
          </p:cNvPr>
          <p:cNvSpPr txBox="1"/>
          <p:nvPr/>
        </p:nvSpPr>
        <p:spPr>
          <a:xfrm>
            <a:off x="5444123" y="1656177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F58BAC51-B888-48B4-8815-EB59C7E573F2}"/>
              </a:ext>
            </a:extLst>
          </p:cNvPr>
          <p:cNvSpPr txBox="1"/>
          <p:nvPr/>
        </p:nvSpPr>
        <p:spPr>
          <a:xfrm>
            <a:off x="11076573" y="1607739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69B4246-A04C-40A5-B36A-9986FB822843}"/>
              </a:ext>
            </a:extLst>
          </p:cNvPr>
          <p:cNvSpPr txBox="1"/>
          <p:nvPr/>
        </p:nvSpPr>
        <p:spPr>
          <a:xfrm>
            <a:off x="5436686" y="2729925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2ACB2C82-8641-4E26-8DC2-A28B32D48BBF}"/>
              </a:ext>
            </a:extLst>
          </p:cNvPr>
          <p:cNvSpPr txBox="1"/>
          <p:nvPr/>
        </p:nvSpPr>
        <p:spPr>
          <a:xfrm>
            <a:off x="11061698" y="2701687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144D764D-C32F-44B2-BE0C-31DBCE2E5621}"/>
              </a:ext>
            </a:extLst>
          </p:cNvPr>
          <p:cNvSpPr txBox="1"/>
          <p:nvPr/>
        </p:nvSpPr>
        <p:spPr>
          <a:xfrm>
            <a:off x="5436685" y="3835101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CBF9A6CB-9D10-48F4-9E98-2F6C6B595024}"/>
              </a:ext>
            </a:extLst>
          </p:cNvPr>
          <p:cNvSpPr txBox="1"/>
          <p:nvPr/>
        </p:nvSpPr>
        <p:spPr>
          <a:xfrm>
            <a:off x="11061697" y="3835101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3B0843AE-9CB7-4287-95D1-B157B523B158}"/>
              </a:ext>
            </a:extLst>
          </p:cNvPr>
          <p:cNvSpPr txBox="1"/>
          <p:nvPr/>
        </p:nvSpPr>
        <p:spPr>
          <a:xfrm>
            <a:off x="5436684" y="4996265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C59C59DF-DB59-4BA2-B1A1-C62D3A074858}"/>
              </a:ext>
            </a:extLst>
          </p:cNvPr>
          <p:cNvSpPr txBox="1"/>
          <p:nvPr/>
        </p:nvSpPr>
        <p:spPr>
          <a:xfrm>
            <a:off x="11048994" y="4930403"/>
            <a:ext cx="62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992132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1152</TotalTime>
  <Words>680</Words>
  <Application>Microsoft Office PowerPoint</Application>
  <PresentationFormat>Widescreen</PresentationFormat>
  <Paragraphs>68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89</cp:revision>
  <dcterms:created xsi:type="dcterms:W3CDTF">2021-11-01T08:16:43Z</dcterms:created>
  <dcterms:modified xsi:type="dcterms:W3CDTF">2021-12-15T10:43:12Z</dcterms:modified>
</cp:coreProperties>
</file>