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audio1.wav" ContentType="audio/wav"/>
  <Override PartName="/ppt/media/audio2.wav" ContentType="audio/wav"/>
  <Override PartName="/ppt/media/audio3.wav" ContentType="audio/wav"/>
  <Override PartName="/ppt/notesSlides/notesSlide6.xml" ContentType="application/vnd.openxmlformats-officedocument.presentationml.notesSlide+xml"/>
  <Override PartName="/ppt/media/audio4.wav" ContentType="audio/wav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66" r:id="rId2"/>
    <p:sldId id="323" r:id="rId3"/>
    <p:sldId id="324" r:id="rId4"/>
    <p:sldId id="322" r:id="rId5"/>
    <p:sldId id="545" r:id="rId6"/>
    <p:sldId id="295" r:id="rId7"/>
    <p:sldId id="297" r:id="rId8"/>
    <p:sldId id="298" r:id="rId9"/>
    <p:sldId id="296" r:id="rId10"/>
    <p:sldId id="317" r:id="rId11"/>
    <p:sldId id="299" r:id="rId12"/>
    <p:sldId id="300" r:id="rId13"/>
    <p:sldId id="302" r:id="rId14"/>
    <p:sldId id="305" r:id="rId15"/>
    <p:sldId id="306" r:id="rId16"/>
    <p:sldId id="318" r:id="rId17"/>
    <p:sldId id="304" r:id="rId18"/>
    <p:sldId id="310" r:id="rId19"/>
    <p:sldId id="309" r:id="rId20"/>
    <p:sldId id="319" r:id="rId21"/>
    <p:sldId id="325" r:id="rId22"/>
    <p:sldId id="312" r:id="rId23"/>
    <p:sldId id="313" r:id="rId24"/>
    <p:sldId id="308" r:id="rId25"/>
    <p:sldId id="315" r:id="rId26"/>
    <p:sldId id="316" r:id="rId27"/>
    <p:sldId id="314" r:id="rId28"/>
    <p:sldId id="307" r:id="rId29"/>
    <p:sldId id="303" r:id="rId30"/>
    <p:sldId id="320" r:id="rId31"/>
  </p:sldIdLst>
  <p:sldSz cx="12192000" cy="6858000"/>
  <p:notesSz cx="6858000" cy="9144000"/>
  <p:embeddedFontLst>
    <p:embeddedFont>
      <p:font typeface="宋体" panose="02010600030101010101" pitchFamily="2" charset="-122"/>
      <p:regular r:id="rId34"/>
    </p:embeddedFont>
    <p:embeddedFont>
      <p:font typeface=".VnAvant" panose="020B720000000000000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UTM Avo" panose="02040603050506020204" pitchFamily="18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DD7E4E-2FEC-4183-8B8C-E29321A9FE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762D9D-BF5F-4F88-A97F-59758B6D7B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AE9F1-B2FF-41DD-8452-CC4264FB699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944E3-2AA2-4B82-93AB-F8342D8844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7A50E-221B-4921-9114-F96B38C9F8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DA59D-A3CD-411B-88CD-E457B05E70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710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4727EA-DD16-425E-888C-E7D121943E4B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A6C238-76E8-4477-B882-FEDE4D0FE1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cà</a:t>
            </a:r>
            <a:r>
              <a:rPr lang="en-US" dirty="0"/>
              <a:t> </a:t>
            </a:r>
            <a:r>
              <a:rPr lang="en-US" dirty="0" err="1"/>
              <a:t>rốt</a:t>
            </a:r>
            <a:r>
              <a:rPr lang="en-US" dirty="0"/>
              <a:t> t</a:t>
            </a:r>
            <a:r>
              <a:rPr lang="vi-VN" dirty="0"/>
              <a:t>ư</a:t>
            </a:r>
            <a:r>
              <a:rPr lang="en-US" dirty="0" err="1"/>
              <a:t>ơng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Bấm vào của cà rốt tương ứng với đáp án để chọn câu trả lời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Bấm vào của cà rốt tương ứng với đáp án để chọn câu trả lời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Bấm vào của cà rốt tương ứng với đáp án để chọn câu trả lời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46C0F0-F08D-42B5-B98D-D6BBCB792FDE}"/>
              </a:ext>
            </a:extLst>
          </p:cNvPr>
          <p:cNvSpPr/>
          <p:nvPr userDrawn="1"/>
        </p:nvSpPr>
        <p:spPr>
          <a:xfrm>
            <a:off x="11195805" y="75047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1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8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6408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0047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463B7E8-1C66-4E02-9423-C68D8FCDB72D}"/>
              </a:ext>
            </a:extLst>
          </p:cNvPr>
          <p:cNvSpPr/>
          <p:nvPr userDrawn="1"/>
        </p:nvSpPr>
        <p:spPr>
          <a:xfrm>
            <a:off x="10912135" y="119292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131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1F1166C-A05D-4576-894F-CADE84E889D8}"/>
              </a:ext>
            </a:extLst>
          </p:cNvPr>
          <p:cNvSpPr/>
          <p:nvPr userDrawn="1"/>
        </p:nvSpPr>
        <p:spPr>
          <a:xfrm>
            <a:off x="11195805" y="75047"/>
            <a:ext cx="1132114" cy="14949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49" r:id="rId6"/>
    <p:sldLayoutId id="2147483650" r:id="rId7"/>
    <p:sldLayoutId id="2147483651" r:id="rId8"/>
    <p:sldLayoutId id="214748368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3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2.gif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19.gif"/><Relationship Id="rId18" Type="http://schemas.openxmlformats.org/officeDocument/2006/relationships/image" Target="../media/image23.gif"/><Relationship Id="rId3" Type="http://schemas.microsoft.com/office/2007/relationships/media" Target="../media/media3.mp3"/><Relationship Id="rId7" Type="http://schemas.microsoft.com/office/2007/relationships/media" Target="../media/media5.mp3"/><Relationship Id="rId12" Type="http://schemas.openxmlformats.org/officeDocument/2006/relationships/image" Target="../media/image18.png"/><Relationship Id="rId17" Type="http://schemas.openxmlformats.org/officeDocument/2006/relationships/image" Target="../media/image22.gif"/><Relationship Id="rId2" Type="http://schemas.openxmlformats.org/officeDocument/2006/relationships/audio" Target="../media/media2.mp3"/><Relationship Id="rId16" Type="http://schemas.openxmlformats.org/officeDocument/2006/relationships/image" Target="../media/image21.gif"/><Relationship Id="rId20" Type="http://schemas.openxmlformats.org/officeDocument/2006/relationships/image" Target="../media/image17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slideLayout" Target="../slideLayouts/slideLayout3.xml"/><Relationship Id="rId5" Type="http://schemas.microsoft.com/office/2007/relationships/media" Target="../media/media4.mp3"/><Relationship Id="rId15" Type="http://schemas.openxmlformats.org/officeDocument/2006/relationships/image" Target="../media/image20.gif"/><Relationship Id="rId10" Type="http://schemas.openxmlformats.org/officeDocument/2006/relationships/audio" Target="../media/media6.mp3"/><Relationship Id="rId19" Type="http://schemas.openxmlformats.org/officeDocument/2006/relationships/image" Target="../media/image16.png"/><Relationship Id="rId4" Type="http://schemas.openxmlformats.org/officeDocument/2006/relationships/audio" Target="../media/media3.mp3"/><Relationship Id="rId9" Type="http://schemas.microsoft.com/office/2007/relationships/media" Target="../media/media6.mp3"/><Relationship Id="rId1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13" Type="http://schemas.openxmlformats.org/officeDocument/2006/relationships/image" Target="../media/image27.gif"/><Relationship Id="rId3" Type="http://schemas.openxmlformats.org/officeDocument/2006/relationships/audio" Target="../media/audio1.wav"/><Relationship Id="rId7" Type="http://schemas.openxmlformats.org/officeDocument/2006/relationships/image" Target="../media/image24.gif"/><Relationship Id="rId12" Type="http://schemas.openxmlformats.org/officeDocument/2006/relationships/image" Target="../media/image23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26.gif"/><Relationship Id="rId5" Type="http://schemas.openxmlformats.org/officeDocument/2006/relationships/audio" Target="../media/audio3.wav"/><Relationship Id="rId15" Type="http://schemas.openxmlformats.org/officeDocument/2006/relationships/image" Target="../media/image28.png"/><Relationship Id="rId10" Type="http://schemas.openxmlformats.org/officeDocument/2006/relationships/image" Target="../media/image12.gif"/><Relationship Id="rId4" Type="http://schemas.openxmlformats.org/officeDocument/2006/relationships/audio" Target="../media/audio2.wav"/><Relationship Id="rId9" Type="http://schemas.openxmlformats.org/officeDocument/2006/relationships/image" Target="../media/image13.gif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13" Type="http://schemas.openxmlformats.org/officeDocument/2006/relationships/image" Target="../media/image25.gif"/><Relationship Id="rId3" Type="http://schemas.openxmlformats.org/officeDocument/2006/relationships/audio" Target="../media/audio2.wav"/><Relationship Id="rId7" Type="http://schemas.openxmlformats.org/officeDocument/2006/relationships/image" Target="../media/image11.png"/><Relationship Id="rId12" Type="http://schemas.openxmlformats.org/officeDocument/2006/relationships/image" Target="../media/image23.gi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9.gif"/><Relationship Id="rId1" Type="http://schemas.openxmlformats.org/officeDocument/2006/relationships/slideLayout" Target="../slideLayouts/slideLayout9.xml"/><Relationship Id="rId6" Type="http://schemas.openxmlformats.org/officeDocument/2006/relationships/audio" Target="../media/audio3.wav"/><Relationship Id="rId11" Type="http://schemas.openxmlformats.org/officeDocument/2006/relationships/image" Target="../media/image26.gif"/><Relationship Id="rId5" Type="http://schemas.openxmlformats.org/officeDocument/2006/relationships/audio" Target="../media/audio1.wav"/><Relationship Id="rId15" Type="http://schemas.openxmlformats.org/officeDocument/2006/relationships/image" Target="../media/image16.png"/><Relationship Id="rId10" Type="http://schemas.openxmlformats.org/officeDocument/2006/relationships/image" Target="../media/image12.gif"/><Relationship Id="rId4" Type="http://schemas.openxmlformats.org/officeDocument/2006/relationships/audio" Target="../media/audio4.wav"/><Relationship Id="rId9" Type="http://schemas.openxmlformats.org/officeDocument/2006/relationships/image" Target="../media/image13.gif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13" Type="http://schemas.openxmlformats.org/officeDocument/2006/relationships/image" Target="../media/image23.gif"/><Relationship Id="rId3" Type="http://schemas.openxmlformats.org/officeDocument/2006/relationships/audio" Target="../media/audio1.wav"/><Relationship Id="rId7" Type="http://schemas.openxmlformats.org/officeDocument/2006/relationships/image" Target="../media/image24.gif"/><Relationship Id="rId12" Type="http://schemas.openxmlformats.org/officeDocument/2006/relationships/image" Target="../media/image26.gi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12.gif"/><Relationship Id="rId5" Type="http://schemas.openxmlformats.org/officeDocument/2006/relationships/audio" Target="../media/audio3.wav"/><Relationship Id="rId15" Type="http://schemas.openxmlformats.org/officeDocument/2006/relationships/image" Target="../media/image16.png"/><Relationship Id="rId10" Type="http://schemas.openxmlformats.org/officeDocument/2006/relationships/image" Target="../media/image13.gif"/><Relationship Id="rId4" Type="http://schemas.openxmlformats.org/officeDocument/2006/relationships/audio" Target="../media/audio2.wav"/><Relationship Id="rId9" Type="http://schemas.openxmlformats.org/officeDocument/2006/relationships/image" Target="../media/image25.gif"/><Relationship Id="rId14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13" Type="http://schemas.openxmlformats.org/officeDocument/2006/relationships/image" Target="../media/image28.png"/><Relationship Id="rId3" Type="http://schemas.openxmlformats.org/officeDocument/2006/relationships/audio" Target="../media/audio2.wav"/><Relationship Id="rId7" Type="http://schemas.openxmlformats.org/officeDocument/2006/relationships/image" Target="../media/image24.gif"/><Relationship Id="rId12" Type="http://schemas.openxmlformats.org/officeDocument/2006/relationships/image" Target="../media/image2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11" Type="http://schemas.openxmlformats.org/officeDocument/2006/relationships/image" Target="../media/image26.gif"/><Relationship Id="rId5" Type="http://schemas.openxmlformats.org/officeDocument/2006/relationships/audio" Target="../media/audio3.wav"/><Relationship Id="rId15" Type="http://schemas.openxmlformats.org/officeDocument/2006/relationships/image" Target="../media/image27.gif"/><Relationship Id="rId10" Type="http://schemas.openxmlformats.org/officeDocument/2006/relationships/image" Target="../media/image12.gif"/><Relationship Id="rId4" Type="http://schemas.openxmlformats.org/officeDocument/2006/relationships/audio" Target="../media/audio1.wav"/><Relationship Id="rId9" Type="http://schemas.openxmlformats.org/officeDocument/2006/relationships/image" Target="../media/image13.gif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5.png"/><Relationship Id="rId4" Type="http://schemas.openxmlformats.org/officeDocument/2006/relationships/image" Target="../media/image64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50002" y="1658131"/>
            <a:ext cx="6721713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ương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ươc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125567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7189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1ecf2c48920913da911ba3ac41a367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375" y="771525"/>
            <a:ext cx="9458325" cy="60864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426280" y="3242583"/>
            <a:ext cx="6313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0070C0"/>
                </a:solidFill>
              </a:rPr>
              <a:t>KHỞI ĐỘNG </a:t>
            </a:r>
            <a:endParaRPr lang="en-US" sz="5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1973943" y="711200"/>
            <a:ext cx="78377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chemeClr val="tx2">
                    <a:lumMod val="50000"/>
                  </a:schemeClr>
                </a:solidFill>
              </a:rPr>
              <a:t>TRÒ CHƠI: </a:t>
            </a:r>
            <a:r>
              <a:rPr lang="vi-VN" sz="4400" b="1" dirty="0">
                <a:solidFill>
                  <a:srgbClr val="0070C0"/>
                </a:solidFill>
              </a:rPr>
              <a:t>NHỔ CÀ RỐT</a:t>
            </a:r>
            <a:endParaRPr lang="en-US" sz="4400" b="1" dirty="0">
              <a:solidFill>
                <a:srgbClr val="0070C0"/>
              </a:solidFill>
            </a:endParaRPr>
          </a:p>
        </p:txBody>
      </p:sp>
      <p:pic>
        <p:nvPicPr>
          <p:cNvPr id="20" name="Picture 19" descr="2-mau_slide_powerpoint_dep_ctu.vn_(161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43" y="676729"/>
            <a:ext cx="1690233" cy="1905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19430" y="2798355"/>
            <a:ext cx="106238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/>
              <a:t>Cách chơi :  </a:t>
            </a:r>
            <a:endParaRPr lang="en-US" sz="2800" b="1" dirty="0"/>
          </a:p>
          <a:p>
            <a:r>
              <a:rPr lang="en-US" sz="2800" dirty="0"/>
              <a:t>- </a:t>
            </a:r>
            <a:r>
              <a:rPr lang="vi-VN" sz="2800" dirty="0"/>
              <a:t>Click vào màn hình các lời thoại tự hiện ra. </a:t>
            </a:r>
            <a:endParaRPr lang="en-US" sz="2800" dirty="0"/>
          </a:p>
          <a:p>
            <a:r>
              <a:rPr lang="en-US" sz="2800" dirty="0"/>
              <a:t>- </a:t>
            </a:r>
            <a:r>
              <a:rPr lang="vi-VN" sz="2800" dirty="0"/>
              <a:t>Click màn hìn</a:t>
            </a:r>
            <a:r>
              <a:rPr lang="en-US" sz="2800" dirty="0"/>
              <a:t>h</a:t>
            </a:r>
            <a:r>
              <a:rPr lang="vi-VN" sz="2800" dirty="0"/>
              <a:t> để xuất hiện câu hỏi.</a:t>
            </a:r>
            <a:endParaRPr lang="en-US" sz="2800" dirty="0"/>
          </a:p>
          <a:p>
            <a:r>
              <a:rPr lang="en-US" sz="2800" dirty="0"/>
              <a:t>- </a:t>
            </a:r>
            <a:r>
              <a:rPr lang="en-US" sz="2800" dirty="0" err="1"/>
              <a:t>Chọn</a:t>
            </a:r>
            <a:r>
              <a:rPr lang="en-US" sz="2800" dirty="0"/>
              <a:t> </a:t>
            </a:r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trả</a:t>
            </a:r>
            <a:r>
              <a:rPr lang="en-US" sz="2800" dirty="0"/>
              <a:t> </a:t>
            </a:r>
            <a:r>
              <a:rPr lang="en-US" sz="2800" dirty="0" err="1"/>
              <a:t>lời</a:t>
            </a:r>
            <a:r>
              <a:rPr lang="en-US" sz="2800" dirty="0"/>
              <a:t> </a:t>
            </a:r>
            <a:r>
              <a:rPr lang="en-US" sz="2800" dirty="0" err="1"/>
              <a:t>bằn</a:t>
            </a:r>
            <a:r>
              <a:rPr lang="en-US" sz="2800" dirty="0"/>
              <a:t> </a:t>
            </a:r>
            <a:r>
              <a:rPr lang="en-US" sz="2800" dirty="0" err="1"/>
              <a:t>cách</a:t>
            </a:r>
            <a:r>
              <a:rPr lang="en-US" sz="2800" dirty="0"/>
              <a:t> click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củ</a:t>
            </a:r>
            <a:r>
              <a:rPr lang="en-US" sz="2800" dirty="0"/>
              <a:t> </a:t>
            </a:r>
            <a:r>
              <a:rPr lang="en-US" sz="2800" dirty="0" err="1"/>
              <a:t>cà</a:t>
            </a:r>
            <a:r>
              <a:rPr lang="en-US" sz="2800" dirty="0"/>
              <a:t> </a:t>
            </a:r>
            <a:r>
              <a:rPr lang="en-US" sz="2800" dirty="0" err="1"/>
              <a:t>rốt</a:t>
            </a:r>
            <a:r>
              <a:rPr lang="en-US" sz="2800" dirty="0"/>
              <a:t> </a:t>
            </a:r>
            <a:r>
              <a:rPr lang="en-US" sz="2800" dirty="0" err="1"/>
              <a:t>tương</a:t>
            </a:r>
            <a:r>
              <a:rPr lang="en-US" sz="2800" dirty="0"/>
              <a:t> </a:t>
            </a:r>
            <a:r>
              <a:rPr lang="en-US" sz="2800" dirty="0" err="1"/>
              <a:t>ứng</a:t>
            </a:r>
            <a:r>
              <a:rPr lang="en-US" sz="2800" dirty="0"/>
              <a:t>.</a:t>
            </a:r>
            <a:r>
              <a:rPr lang="vi-VN" sz="2800" dirty="0"/>
              <a:t> </a:t>
            </a:r>
            <a:endParaRPr lang="en-US" sz="2800" dirty="0"/>
          </a:p>
          <a:p>
            <a:r>
              <a:rPr lang="en-US" sz="2800" dirty="0"/>
              <a:t>- C</a:t>
            </a:r>
            <a:r>
              <a:rPr lang="vi-VN" sz="2800" dirty="0"/>
              <a:t>lick chuột vào màn hình chuyển slide</a:t>
            </a:r>
            <a:r>
              <a:rPr lang="en-US" sz="2800" dirty="0"/>
              <a:t>.</a:t>
            </a:r>
            <a:r>
              <a:rPr lang="vi-VN" sz="2800" dirty="0"/>
              <a:t>   </a:t>
            </a:r>
            <a:endParaRPr lang="en-US" sz="2800" dirty="0"/>
          </a:p>
        </p:txBody>
      </p:sp>
      <p:pic>
        <p:nvPicPr>
          <p:cNvPr id="23" name="Picture 22" descr="2-mau_slide_powerpoint_dep_ctu.vn_(161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767" y="4953000"/>
            <a:ext cx="1690233" cy="1905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D8048C9-7BF0-4ABF-A465-052631804A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5167"/>
            <a:ext cx="12192000" cy="64128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85084" y="359732"/>
            <a:ext cx="2708752" cy="49176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482496" y="2182502"/>
            <a:ext cx="5328992" cy="93871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5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NHỔ CÀ RỐT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905045"/>
            <a:ext cx="1196895" cy="8640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936" y="2356617"/>
            <a:ext cx="1746101" cy="17262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59" y="3343044"/>
            <a:ext cx="1485873" cy="19343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2645" y="5504567"/>
            <a:ext cx="850901" cy="11864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1036" y="5504567"/>
            <a:ext cx="850901" cy="118641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5836" y="5504567"/>
            <a:ext cx="850901" cy="11864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0374" y="5504567"/>
            <a:ext cx="850901" cy="118641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19145" y="6106615"/>
            <a:ext cx="7678834" cy="767426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17" name="nhacnen">
            <a:hlinkClick r:id="" action="ppaction://media"/>
            <a:extLst>
              <a:ext uri="{FF2B5EF4-FFF2-40B4-BE49-F238E27FC236}">
                <a16:creationId xmlns:a16="http://schemas.microsoft.com/office/drawing/2014/main" id="{29AC62DF-CCA3-4C14-9F5E-D95D36FFC7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660666" y="2537037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15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4503BD11-B4C2-4578-BEA0-9B5CB39D37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31242"/>
            <a:ext cx="12192000" cy="6426758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546E08F7-D9FF-4905-9C8E-1B76725DD9B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14" name="Rectangle 18">
            <a:extLst>
              <a:ext uri="{FF2B5EF4-FFF2-40B4-BE49-F238E27FC236}">
                <a16:creationId xmlns:a16="http://schemas.microsoft.com/office/drawing/2014/main" id="{33D54AB7-BC43-4C61-8E63-38131389A59C}"/>
              </a:ext>
            </a:extLst>
          </p:cNvPr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DA388D03-C7F5-4C7F-AA1B-93B54182DB2E}"/>
              </a:ext>
            </a:extLst>
          </p:cNvPr>
          <p:cNvSpPr/>
          <p:nvPr/>
        </p:nvSpPr>
        <p:spPr>
          <a:xfrm>
            <a:off x="7758544" y="3560620"/>
            <a:ext cx="1787236" cy="22235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24">
            <a:extLst>
              <a:ext uri="{FF2B5EF4-FFF2-40B4-BE49-F238E27FC236}">
                <a16:creationId xmlns:a16="http://schemas.microsoft.com/office/drawing/2014/main" id="{00FDDCF2-175C-480B-9A8E-925C44518E93}"/>
              </a:ext>
            </a:extLst>
          </p:cNvPr>
          <p:cNvSpPr/>
          <p:nvPr/>
        </p:nvSpPr>
        <p:spPr>
          <a:xfrm>
            <a:off x="7758544" y="3560620"/>
            <a:ext cx="1787236" cy="222359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26">
            <a:extLst>
              <a:ext uri="{FF2B5EF4-FFF2-40B4-BE49-F238E27FC236}">
                <a16:creationId xmlns:a16="http://schemas.microsoft.com/office/drawing/2014/main" id="{1D0F1A9D-8BA1-4E7C-874B-68206ABD2EE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pic>
        <p:nvPicPr>
          <p:cNvPr id="12" name="Picture 15">
            <a:extLst>
              <a:ext uri="{FF2B5EF4-FFF2-40B4-BE49-F238E27FC236}">
                <a16:creationId xmlns:a16="http://schemas.microsoft.com/office/drawing/2014/main" id="{D2706A42-EC51-4185-BCA9-A872A359D5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A4371963-880F-4675-AD82-50E21468196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52500" y="442174"/>
            <a:ext cx="2476500" cy="3810000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9BD21B32-0E3A-49EE-B889-6253EB7515E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20" y="3301355"/>
            <a:ext cx="1683130" cy="1683130"/>
          </a:xfrm>
          <a:prstGeom prst="rect">
            <a:avLst/>
          </a:prstGeom>
        </p:spPr>
      </p:pic>
      <p:pic>
        <p:nvPicPr>
          <p:cNvPr id="18" name="Picture 7">
            <a:extLst>
              <a:ext uri="{FF2B5EF4-FFF2-40B4-BE49-F238E27FC236}">
                <a16:creationId xmlns:a16="http://schemas.microsoft.com/office/drawing/2014/main" id="{8BD8AE57-5FB7-4722-B554-11A4F77EBCB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006" y="2284902"/>
            <a:ext cx="1581150" cy="2032907"/>
          </a:xfrm>
          <a:prstGeom prst="rect">
            <a:avLst/>
          </a:prstGeom>
        </p:spPr>
      </p:pic>
      <p:sp>
        <p:nvSpPr>
          <p:cNvPr id="19" name="Rounded Rectangular Callout 8">
            <a:extLst>
              <a:ext uri="{FF2B5EF4-FFF2-40B4-BE49-F238E27FC236}">
                <a16:creationId xmlns:a16="http://schemas.microsoft.com/office/drawing/2014/main" id="{E0C046BB-250E-4D0C-9268-55BC22590F43}"/>
              </a:ext>
            </a:extLst>
          </p:cNvPr>
          <p:cNvSpPr/>
          <p:nvPr/>
        </p:nvSpPr>
        <p:spPr>
          <a:xfrm>
            <a:off x="5765420" y="3027879"/>
            <a:ext cx="3487222" cy="1345724"/>
          </a:xfrm>
          <a:prstGeom prst="wedgeRoundRectCallout">
            <a:avLst>
              <a:gd name="adj1" fmla="val -77817"/>
              <a:gd name="adj2" fmla="val -23801"/>
              <a:gd name="adj3" fmla="val 16667"/>
            </a:avLst>
          </a:prstGeom>
          <a:solidFill>
            <a:srgbClr val="ED7D31">
              <a:alpha val="7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Bác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ơi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!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Cháu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đói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lắm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bác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cho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cháu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củ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cà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rốt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được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không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ạ?</a:t>
            </a:r>
          </a:p>
        </p:txBody>
      </p:sp>
      <p:sp>
        <p:nvSpPr>
          <p:cNvPr id="20" name="Rounded Rectangular Callout 9">
            <a:extLst>
              <a:ext uri="{FF2B5EF4-FFF2-40B4-BE49-F238E27FC236}">
                <a16:creationId xmlns:a16="http://schemas.microsoft.com/office/drawing/2014/main" id="{66B5D69B-C2DC-47D9-841F-FA5A3DC8D1B4}"/>
              </a:ext>
            </a:extLst>
          </p:cNvPr>
          <p:cNvSpPr/>
          <p:nvPr/>
        </p:nvSpPr>
        <p:spPr>
          <a:xfrm>
            <a:off x="4095629" y="1276351"/>
            <a:ext cx="3409950" cy="1341211"/>
          </a:xfrm>
          <a:prstGeom prst="wedgeRoundRectCallout">
            <a:avLst>
              <a:gd name="adj1" fmla="val -103719"/>
              <a:gd name="adj2" fmla="val -56700"/>
              <a:gd name="adj3" fmla="val 16667"/>
            </a:avLst>
          </a:prstGeom>
          <a:solidFill>
            <a:srgbClr val="ED7D31">
              <a:alpha val="7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Được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chứ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Nhưng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để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ta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xem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con ở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trường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hành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đàng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hoàng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thì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ta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mới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cho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Rounded Rectangular Callout 10">
            <a:extLst>
              <a:ext uri="{FF2B5EF4-FFF2-40B4-BE49-F238E27FC236}">
                <a16:creationId xmlns:a16="http://schemas.microsoft.com/office/drawing/2014/main" id="{E20BEDE5-57A5-4250-BD83-E3442C4DB6C8}"/>
              </a:ext>
            </a:extLst>
          </p:cNvPr>
          <p:cNvSpPr/>
          <p:nvPr/>
        </p:nvSpPr>
        <p:spPr>
          <a:xfrm>
            <a:off x="1715915" y="3924301"/>
            <a:ext cx="2658693" cy="1060184"/>
          </a:xfrm>
          <a:prstGeom prst="wedgeRoundRectCallout">
            <a:avLst>
              <a:gd name="adj1" fmla="val -25718"/>
              <a:gd name="adj2" fmla="val -299077"/>
              <a:gd name="adj3" fmla="val 16667"/>
            </a:avLst>
          </a:prstGeom>
          <a:solidFill>
            <a:srgbClr val="ED7D31">
              <a:alpha val="7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Giờ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ta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sẽ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cho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tự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nhổ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cà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rốt</a:t>
            </a:r>
            <a:endParaRPr lang="en-US" sz="2000" kern="0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Rounded Rectangular Callout 11">
            <a:extLst>
              <a:ext uri="{FF2B5EF4-FFF2-40B4-BE49-F238E27FC236}">
                <a16:creationId xmlns:a16="http://schemas.microsoft.com/office/drawing/2014/main" id="{70CEBC97-0D18-4D06-8053-DE3E65B95141}"/>
              </a:ext>
            </a:extLst>
          </p:cNvPr>
          <p:cNvSpPr/>
          <p:nvPr/>
        </p:nvSpPr>
        <p:spPr>
          <a:xfrm>
            <a:off x="4929343" y="408655"/>
            <a:ext cx="4894435" cy="726840"/>
          </a:xfrm>
          <a:prstGeom prst="wedgeRoundRectCallout">
            <a:avLst>
              <a:gd name="adj1" fmla="val -96880"/>
              <a:gd name="adj2" fmla="val 47257"/>
              <a:gd name="adj3" fmla="val 16667"/>
            </a:avLst>
          </a:prstGeom>
          <a:solidFill>
            <a:srgbClr val="ED7D31">
              <a:alpha val="7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Con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dám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thử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không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3" name="Picture 12">
            <a:extLst>
              <a:ext uri="{FF2B5EF4-FFF2-40B4-BE49-F238E27FC236}">
                <a16:creationId xmlns:a16="http://schemas.microsoft.com/office/drawing/2014/main" id="{32CA9FFE-CED2-4072-87CA-03AB28ADCBA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091" y="2690473"/>
            <a:ext cx="1683130" cy="1683130"/>
          </a:xfrm>
          <a:prstGeom prst="rect">
            <a:avLst/>
          </a:prstGeom>
        </p:spPr>
      </p:pic>
      <p:pic>
        <p:nvPicPr>
          <p:cNvPr id="24" name="Picture 14">
            <a:extLst>
              <a:ext uri="{FF2B5EF4-FFF2-40B4-BE49-F238E27FC236}">
                <a16:creationId xmlns:a16="http://schemas.microsoft.com/office/drawing/2014/main" id="{FD4A4768-D4F7-4E96-93D7-893B3B1D82C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sp>
        <p:nvSpPr>
          <p:cNvPr id="25" name="Rounded Rectangular Callout 16">
            <a:extLst>
              <a:ext uri="{FF2B5EF4-FFF2-40B4-BE49-F238E27FC236}">
                <a16:creationId xmlns:a16="http://schemas.microsoft.com/office/drawing/2014/main" id="{A62C5704-1D86-4B2E-8ACB-2DE78869573C}"/>
              </a:ext>
            </a:extLst>
          </p:cNvPr>
          <p:cNvSpPr/>
          <p:nvPr/>
        </p:nvSpPr>
        <p:spPr>
          <a:xfrm>
            <a:off x="1721781" y="3717466"/>
            <a:ext cx="3409950" cy="1345724"/>
          </a:xfrm>
          <a:prstGeom prst="wedgeRoundRectCallout">
            <a:avLst>
              <a:gd name="adj1" fmla="val -37594"/>
              <a:gd name="adj2" fmla="val -100244"/>
              <a:gd name="adj3" fmla="val 16667"/>
            </a:avLst>
          </a:prstGeom>
          <a:solidFill>
            <a:srgbClr val="ED7D31">
              <a:alpha val="70000"/>
            </a:srgb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Dạ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. Con </a:t>
            </a:r>
            <a:r>
              <a:rPr lang="en-US" sz="2000" kern="0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đồng</a:t>
            </a:r>
            <a:r>
              <a:rPr lang="en-US" sz="2000" kern="0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ý</a:t>
            </a:r>
          </a:p>
        </p:txBody>
      </p:sp>
      <p:pic>
        <p:nvPicPr>
          <p:cNvPr id="26" name="Picture 18">
            <a:extLst>
              <a:ext uri="{FF2B5EF4-FFF2-40B4-BE49-F238E27FC236}">
                <a16:creationId xmlns:a16="http://schemas.microsoft.com/office/drawing/2014/main" id="{B826107E-BE0F-4C7A-9884-411491D1462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27" name="Picture 20">
            <a:extLst>
              <a:ext uri="{FF2B5EF4-FFF2-40B4-BE49-F238E27FC236}">
                <a16:creationId xmlns:a16="http://schemas.microsoft.com/office/drawing/2014/main" id="{D0CF94C8-C0CF-475B-9FAE-1461A33ECC0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8" name="Picture 21">
            <a:extLst>
              <a:ext uri="{FF2B5EF4-FFF2-40B4-BE49-F238E27FC236}">
                <a16:creationId xmlns:a16="http://schemas.microsoft.com/office/drawing/2014/main" id="{57B98395-C2AB-4162-B398-30D2A1778AC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29" name="Picture 22">
            <a:extLst>
              <a:ext uri="{FF2B5EF4-FFF2-40B4-BE49-F238E27FC236}">
                <a16:creationId xmlns:a16="http://schemas.microsoft.com/office/drawing/2014/main" id="{35B9A5EC-DE6F-44D4-B7FF-FA0B30FB115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30" name="Rectangle 23">
            <a:extLst>
              <a:ext uri="{FF2B5EF4-FFF2-40B4-BE49-F238E27FC236}">
                <a16:creationId xmlns:a16="http://schemas.microsoft.com/office/drawing/2014/main" id="{AA6F8072-E5A9-4C71-942E-3CA698381B59}"/>
              </a:ext>
            </a:extLst>
          </p:cNvPr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rgbClr val="ED7D31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31" name="voice 1a">
            <a:hlinkClick r:id="" action="ppaction://media"/>
            <a:extLst>
              <a:ext uri="{FF2B5EF4-FFF2-40B4-BE49-F238E27FC236}">
                <a16:creationId xmlns:a16="http://schemas.microsoft.com/office/drawing/2014/main" id="{16BE11F0-E179-465A-9BF6-E2C768F198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512485" y="-90342"/>
            <a:ext cx="609600" cy="609600"/>
          </a:xfrm>
          <a:prstGeom prst="rect">
            <a:avLst/>
          </a:prstGeom>
        </p:spPr>
      </p:pic>
      <p:pic>
        <p:nvPicPr>
          <p:cNvPr id="32" name="voice1b">
            <a:hlinkClick r:id="" action="ppaction://media"/>
            <a:extLst>
              <a:ext uri="{FF2B5EF4-FFF2-40B4-BE49-F238E27FC236}">
                <a16:creationId xmlns:a16="http://schemas.microsoft.com/office/drawing/2014/main" id="{975860DE-0790-4003-9969-9DE3BBB40D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512485" y="1207860"/>
            <a:ext cx="609600" cy="609600"/>
          </a:xfrm>
          <a:prstGeom prst="rect">
            <a:avLst/>
          </a:prstGeom>
        </p:spPr>
      </p:pic>
      <p:pic>
        <p:nvPicPr>
          <p:cNvPr id="33" name="voice2b">
            <a:hlinkClick r:id="" action="ppaction://media"/>
            <a:extLst>
              <a:ext uri="{FF2B5EF4-FFF2-40B4-BE49-F238E27FC236}">
                <a16:creationId xmlns:a16="http://schemas.microsoft.com/office/drawing/2014/main" id="{754455E6-08A6-44FA-BF24-E2049EB18FB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354050" y="1207860"/>
            <a:ext cx="609600" cy="609600"/>
          </a:xfrm>
          <a:prstGeom prst="rect">
            <a:avLst/>
          </a:prstGeom>
        </p:spPr>
      </p:pic>
      <p:pic>
        <p:nvPicPr>
          <p:cNvPr id="34" name="voice3b">
            <a:hlinkClick r:id="" action="ppaction://media"/>
            <a:extLst>
              <a:ext uri="{FF2B5EF4-FFF2-40B4-BE49-F238E27FC236}">
                <a16:creationId xmlns:a16="http://schemas.microsoft.com/office/drawing/2014/main" id="{7B5C14CD-9F15-4527-B7D6-098607672C3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4382750" y="1167754"/>
            <a:ext cx="609600" cy="609600"/>
          </a:xfrm>
          <a:prstGeom prst="rect">
            <a:avLst/>
          </a:prstGeom>
        </p:spPr>
      </p:pic>
      <p:pic>
        <p:nvPicPr>
          <p:cNvPr id="35" name="voice2a">
            <a:hlinkClick r:id="" action="ppaction://media"/>
            <a:extLst>
              <a:ext uri="{FF2B5EF4-FFF2-40B4-BE49-F238E27FC236}">
                <a16:creationId xmlns:a16="http://schemas.microsoft.com/office/drawing/2014/main" id="{0AF8BB0C-A9D0-4C40-8C2A-D12CE82AF5AC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335405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7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1684 -0.05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-0.76302 -0.09584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60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1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2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597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996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496"/>
                            </p:stCondLst>
                            <p:childTnLst>
                              <p:par>
                                <p:cTn id="3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7176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672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172"/>
                            </p:stCondLst>
                            <p:childTnLst>
                              <p:par>
                                <p:cTn id="4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72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892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392"/>
                            </p:stCondLst>
                            <p:childTnLst>
                              <p:par>
                                <p:cTn id="6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94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336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346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6 L -0.26493 -0.07361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47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7346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356"/>
                            </p:stCondLst>
                            <p:childTnLst>
                              <p:par>
                                <p:cTn id="8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8356"/>
                            </p:stCondLst>
                            <p:childTnLst>
                              <p:par>
                                <p:cTn id="9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136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492"/>
                            </p:stCondLst>
                            <p:childTnLst>
                              <p:par>
                                <p:cTn id="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CF41F7-AF53-4094-A6CD-18047C351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5510" y="387478"/>
            <a:ext cx="12192000" cy="64609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86" y="4676509"/>
            <a:ext cx="1249999" cy="12451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624" y="4638409"/>
            <a:ext cx="1249999" cy="12451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339" y="4547939"/>
            <a:ext cx="1580781" cy="13377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10" y="4540776"/>
            <a:ext cx="1581495" cy="13383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86" y="4638409"/>
            <a:ext cx="1249999" cy="12451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905045"/>
            <a:ext cx="1196895" cy="864078"/>
          </a:xfrm>
          <a:prstGeom prst="rect">
            <a:avLst/>
          </a:prstGeom>
        </p:spPr>
      </p:pic>
      <p:sp>
        <p:nvSpPr>
          <p:cNvPr id="9" name="Sun 8"/>
          <p:cNvSpPr/>
          <p:nvPr/>
        </p:nvSpPr>
        <p:spPr>
          <a:xfrm>
            <a:off x="7381547" y="4171097"/>
            <a:ext cx="2162493" cy="1941121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0" y="550994"/>
            <a:ext cx="1661009" cy="30155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1" y="2336945"/>
            <a:ext cx="1958679" cy="174404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354" y="2385663"/>
            <a:ext cx="1060934" cy="118084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178" y="4485802"/>
            <a:ext cx="1073146" cy="12207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7963907" y="5562344"/>
            <a:ext cx="850901" cy="118641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5728707" y="5562344"/>
            <a:ext cx="850901" cy="118641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573245" y="5562344"/>
            <a:ext cx="850901" cy="1186414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3332107" y="781546"/>
            <a:ext cx="6348583" cy="809151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Điền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âm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chỗ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chấm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Ngọn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...</a:t>
            </a:r>
            <a:r>
              <a:rPr lang="vi-VN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uốc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524624" y="6076454"/>
            <a:ext cx="7678834" cy="767426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                  B                   C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4584167" y="5561470"/>
            <a:ext cx="766929" cy="61253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6728693" y="5482093"/>
            <a:ext cx="766929" cy="61253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5020002" y="2239510"/>
            <a:ext cx="19023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A.  </a:t>
            </a:r>
            <a:r>
              <a:rPr lang="vi-VN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</a:t>
            </a:r>
            <a:endParaRPr lang="en-US" sz="40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438315" y="2268200"/>
            <a:ext cx="176579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B.  </a:t>
            </a:r>
            <a:r>
              <a:rPr lang="vi-VN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</a:t>
            </a:r>
            <a:endParaRPr lang="en-US" sz="40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630520" y="2268200"/>
            <a:ext cx="176579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C.  </a:t>
            </a:r>
            <a:r>
              <a:rPr lang="vi-VN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</a:t>
            </a:r>
            <a:endParaRPr lang="en-US" sz="40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0417 0.2946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08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32305 0.3291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5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"/>
                            </p:stCondLst>
                            <p:childTnLst>
                              <p:par>
                                <p:cTn id="12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14479 0.3354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26" y="1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25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9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0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1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0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1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1" grpId="0" build="allAtOnce" animBg="1"/>
      <p:bldP spid="22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2BC193-DCBA-4D03-90D3-A398CD0B4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73110"/>
            <a:ext cx="12192000" cy="63848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942" y="4512324"/>
            <a:ext cx="1249999" cy="12510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900932"/>
            <a:ext cx="1196895" cy="868192"/>
          </a:xfrm>
          <a:prstGeom prst="rect">
            <a:avLst/>
          </a:prstGeom>
        </p:spPr>
      </p:pic>
      <p:sp>
        <p:nvSpPr>
          <p:cNvPr id="5" name="Sun 4"/>
          <p:cNvSpPr/>
          <p:nvPr/>
        </p:nvSpPr>
        <p:spPr>
          <a:xfrm>
            <a:off x="3388277" y="4052249"/>
            <a:ext cx="2162493" cy="1950364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0" y="536635"/>
            <a:ext cx="1661009" cy="3029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1" y="2328641"/>
            <a:ext cx="1958679" cy="17523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85967"/>
            <a:ext cx="1060934" cy="11864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816621" y="2458563"/>
            <a:ext cx="193237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A. </a:t>
            </a:r>
            <a:r>
              <a:rPr lang="vi-VN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uôc</a:t>
            </a:r>
            <a:endParaRPr lang="en-US" sz="40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80" y="4512324"/>
            <a:ext cx="1249999" cy="125105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663" y="4510661"/>
            <a:ext cx="1442555" cy="12265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9240568" y="5373825"/>
            <a:ext cx="770580" cy="6125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314715" y="5436543"/>
            <a:ext cx="850901" cy="119206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63" y="4548761"/>
            <a:ext cx="1442555" cy="12265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742" y="4550424"/>
            <a:ext cx="1249999" cy="125105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7005368" y="5411925"/>
            <a:ext cx="770580" cy="61253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079515" y="5436543"/>
            <a:ext cx="850901" cy="119206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264" y="4367614"/>
            <a:ext cx="1102519" cy="127356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924053" y="5436543"/>
            <a:ext cx="850901" cy="1192063"/>
          </a:xfrm>
          <a:prstGeom prst="rect">
            <a:avLst/>
          </a:prstGeom>
        </p:spPr>
      </p:pic>
      <p:sp>
        <p:nvSpPr>
          <p:cNvPr id="20" name="Rounded Rectangular Callout 19"/>
          <p:cNvSpPr/>
          <p:nvPr/>
        </p:nvSpPr>
        <p:spPr>
          <a:xfrm>
            <a:off x="3392943" y="648936"/>
            <a:ext cx="5946129" cy="1000125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Điền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vần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chỗ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chấm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Viên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…..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92672" y="6040583"/>
            <a:ext cx="5935151" cy="771080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                  B                   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72000" y="2485967"/>
            <a:ext cx="2280207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B. </a:t>
            </a:r>
            <a:r>
              <a:rPr lang="vi-VN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uông</a:t>
            </a:r>
            <a:endParaRPr lang="en-US" sz="40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827823" y="2458563"/>
            <a:ext cx="1661009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C. </a:t>
            </a:r>
            <a:r>
              <a:rPr lang="vi-VN" sz="40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uc</a:t>
            </a:r>
            <a:endParaRPr lang="en-US" sz="40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6908510" y="1168405"/>
            <a:ext cx="145143" cy="72571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431 0.2687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48" y="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36771 0.2863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85" y="1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5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"/>
                            </p:stCondLst>
                            <p:childTnLst>
                              <p:par>
                                <p:cTn id="13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17591 0.22732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76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250"/>
                            </p:stCondLst>
                            <p:childTnLst>
                              <p:par>
                                <p:cTn id="1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500"/>
                            </p:stCondLst>
                            <p:childTnLst>
                              <p:par>
                                <p:cTn id="1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50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3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5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3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4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5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2" grpId="0" build="allAtOnce" animBg="1"/>
      <p:bldP spid="23" grpId="0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35B666-70C5-4819-ACBB-CD1F72E9B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58537"/>
            <a:ext cx="12192000" cy="64248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604348"/>
            <a:ext cx="1249999" cy="12214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642448"/>
            <a:ext cx="1249999" cy="122140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604348"/>
            <a:ext cx="1249999" cy="12214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476" y="4519627"/>
            <a:ext cx="1580783" cy="1312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467" y="4515642"/>
            <a:ext cx="1580782" cy="1312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9" y="4508491"/>
            <a:ext cx="1581495" cy="13128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670280"/>
            <a:ext cx="1249999" cy="122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921503"/>
            <a:ext cx="1196895" cy="847619"/>
          </a:xfrm>
          <a:prstGeom prst="rect">
            <a:avLst/>
          </a:prstGeom>
        </p:spPr>
      </p:pic>
      <p:sp>
        <p:nvSpPr>
          <p:cNvPr id="11" name="Sun 10"/>
          <p:cNvSpPr/>
          <p:nvPr/>
        </p:nvSpPr>
        <p:spPr>
          <a:xfrm>
            <a:off x="8289721" y="4124531"/>
            <a:ext cx="2162493" cy="1904147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0" y="608432"/>
            <a:ext cx="1661009" cy="29580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1" y="2370165"/>
            <a:ext cx="1958679" cy="171082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514081"/>
            <a:ext cx="1060934" cy="11583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393" y="4444639"/>
            <a:ext cx="1073146" cy="119752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2039" y="5527149"/>
            <a:ext cx="850901" cy="11638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0430" y="5527149"/>
            <a:ext cx="850901" cy="11638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5230" y="5527149"/>
            <a:ext cx="850901" cy="11638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49768" y="5527149"/>
            <a:ext cx="850901" cy="1163815"/>
          </a:xfrm>
          <a:prstGeom prst="rect">
            <a:avLst/>
          </a:prstGeom>
        </p:spPr>
      </p:pic>
      <p:sp>
        <p:nvSpPr>
          <p:cNvPr id="20" name="Rounded Rectangular Callout 19"/>
          <p:cNvSpPr/>
          <p:nvPr/>
        </p:nvSpPr>
        <p:spPr>
          <a:xfrm>
            <a:off x="3137161" y="714374"/>
            <a:ext cx="5988366" cy="914401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iếng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có vần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uông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19145" y="6121233"/>
            <a:ext cx="7678834" cy="752808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                  B                   C                   D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3272399" y="5509931"/>
            <a:ext cx="752321" cy="61253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5416925" y="5430554"/>
            <a:ext cx="752321" cy="61253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7623305" y="5470583"/>
            <a:ext cx="752321" cy="61253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326041" y="1834778"/>
            <a:ext cx="2447333" cy="6155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A. </a:t>
            </a:r>
            <a:r>
              <a:rPr lang="vi-VN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thuốc</a:t>
            </a:r>
            <a:endParaRPr lang="en-US" sz="3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39621" y="2834483"/>
            <a:ext cx="2447333" cy="6155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B. </a:t>
            </a:r>
            <a:r>
              <a:rPr lang="vi-VN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cuốc</a:t>
            </a:r>
            <a:endParaRPr lang="en-US" sz="3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462139" y="1826653"/>
            <a:ext cx="2447333" cy="6155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C. </a:t>
            </a:r>
            <a:r>
              <a:rPr lang="vi-VN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buộc</a:t>
            </a:r>
            <a:endParaRPr lang="en-US" sz="3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465270" y="2878671"/>
            <a:ext cx="2447333" cy="61555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D.</a:t>
            </a:r>
            <a:r>
              <a:rPr lang="vi-VN" sz="34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chuông</a:t>
            </a:r>
            <a:endParaRPr lang="en-US" sz="34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7149 0.27732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68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41862 0.3354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24" y="1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5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"/>
                            </p:stCondLst>
                            <p:childTnLst>
                              <p:par>
                                <p:cTn id="1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22136 0.3106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25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250"/>
                            </p:stCondLst>
                            <p:childTnLst>
                              <p:par>
                                <p:cTn id="1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500"/>
                            </p:stCondLst>
                            <p:childTnLst>
                              <p:par>
                                <p:cTn id="18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2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2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2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4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25" grpId="0" build="allAtOnce" animBg="1"/>
      <p:bldP spid="26" grpId="0" build="allAtOnce" animBg="1"/>
      <p:bldP spid="27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4905C5-0B93-4074-A716-E21B3855F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09074"/>
            <a:ext cx="12192000" cy="6448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749174"/>
            <a:ext cx="1249999" cy="11146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711074"/>
            <a:ext cx="1249999" cy="11146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468" y="4630306"/>
            <a:ext cx="1580781" cy="11976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9" y="4623208"/>
            <a:ext cx="1581495" cy="11981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777006"/>
            <a:ext cx="1249999" cy="11146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711074"/>
            <a:ext cx="1249999" cy="11146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995567"/>
            <a:ext cx="1196895" cy="773556"/>
          </a:xfrm>
          <a:prstGeom prst="rect">
            <a:avLst/>
          </a:prstGeom>
        </p:spPr>
      </p:pic>
      <p:sp>
        <p:nvSpPr>
          <p:cNvPr id="10" name="Sun 9"/>
          <p:cNvSpPr/>
          <p:nvPr/>
        </p:nvSpPr>
        <p:spPr>
          <a:xfrm>
            <a:off x="6079635" y="4297552"/>
            <a:ext cx="2162493" cy="173776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599" y="866904"/>
            <a:ext cx="1661009" cy="26996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0" y="2519655"/>
            <a:ext cx="1958679" cy="156133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15297"/>
            <a:ext cx="1060934" cy="10571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745" y="4772675"/>
            <a:ext cx="1442555" cy="1092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9852494" y="5538006"/>
            <a:ext cx="686582" cy="6125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59310" y="5628768"/>
            <a:ext cx="850901" cy="106212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307" y="4555916"/>
            <a:ext cx="1073146" cy="10928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37701" y="5628768"/>
            <a:ext cx="850901" cy="106212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2501" y="5628768"/>
            <a:ext cx="850901" cy="106212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47039" y="5628768"/>
            <a:ext cx="850901" cy="1062123"/>
          </a:xfrm>
          <a:prstGeom prst="rect">
            <a:avLst/>
          </a:prstGeom>
        </p:spPr>
      </p:pic>
      <p:sp>
        <p:nvSpPr>
          <p:cNvPr id="21" name="Rounded Rectangular Callout 20"/>
          <p:cNvSpPr/>
          <p:nvPr/>
        </p:nvSpPr>
        <p:spPr>
          <a:xfrm>
            <a:off x="3222887" y="590355"/>
            <a:ext cx="6348583" cy="834545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có vần </a:t>
            </a:r>
            <a:r>
              <a:rPr lang="vi-VN" sz="2400" b="1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uôc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19145" y="6187012"/>
            <a:ext cx="7678834" cy="687029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A                   B                   C                   D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3322365" y="5538005"/>
            <a:ext cx="686582" cy="61253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5466891" y="5458628"/>
            <a:ext cx="686582" cy="61253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5427200" y="1808770"/>
            <a:ext cx="236494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A: </a:t>
            </a:r>
            <a:r>
              <a:rPr lang="vi-VN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xuống</a:t>
            </a:r>
            <a:endParaRPr lang="en-US" sz="32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70050" y="2665609"/>
            <a:ext cx="236494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B:</a:t>
            </a:r>
            <a:r>
              <a:rPr lang="vi-VN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xuồng</a:t>
            </a:r>
            <a:endParaRPr lang="en-US" sz="32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573179" y="1821648"/>
            <a:ext cx="236494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C: </a:t>
            </a:r>
            <a:r>
              <a:rPr lang="vi-VN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thuốc</a:t>
            </a:r>
            <a:endParaRPr lang="en-US" sz="32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573178" y="2677683"/>
            <a:ext cx="236494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D:</a:t>
            </a:r>
            <a:r>
              <a:rPr lang="vi-VN" sz="32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buồng</a:t>
            </a:r>
            <a:endParaRPr lang="en-US" sz="3200" b="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7045 0.30996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6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41133 0.3106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60" y="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"/>
                            </p:stCondLst>
                            <p:childTnLst>
                              <p:par>
                                <p:cTn id="1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22487 0.30093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37" y="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25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250"/>
                            </p:stCondLst>
                            <p:childTnLst>
                              <p:par>
                                <p:cTn id="1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500"/>
                            </p:stCondLst>
                            <p:childTnLst>
                              <p:par>
                                <p:cTn id="18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2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2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4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25" grpId="0" build="allAtOnce" animBg="1"/>
      <p:bldP spid="26" grpId="0" build="allAtOnce" animBg="1"/>
      <p:bldP spid="28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128215" y="1446662"/>
            <a:ext cx="4526627" cy="313362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ương</a:t>
            </a:r>
            <a:endParaRPr lang="en-US" sz="8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6467"/>
            <a:ext cx="2470245" cy="1965276"/>
          </a:xfrm>
          <a:prstGeom prst="rect">
            <a:avLst/>
          </a:prstGeom>
        </p:spPr>
      </p:pic>
      <p:pic>
        <p:nvPicPr>
          <p:cNvPr id="10" name="Picture 9" descr="1-mau_slide_powerpoint_dep_ctu.vn_(4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628" y="0"/>
            <a:ext cx="1861457" cy="1322614"/>
          </a:xfrm>
          <a:prstGeom prst="rect">
            <a:avLst/>
          </a:prstGeom>
        </p:spPr>
      </p:pic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7898" y="4217158"/>
            <a:ext cx="3129317" cy="264084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537160" y="1446662"/>
            <a:ext cx="4526626" cy="307903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88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ươc</a:t>
            </a:r>
            <a:endParaRPr lang="en-US" sz="88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137"/>
            <a:ext cx="12192000" cy="64248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8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532" y="709023"/>
            <a:ext cx="6190839" cy="50781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429"/>
            <a:ext cx="12192000" cy="642257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33984" y="1000294"/>
            <a:ext cx="3076882" cy="6141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 dirty="0">
                <a:latin typeface="+mj-lt"/>
                <a:cs typeface="Times New Roman" pitchFamily="18" charset="0"/>
              </a:rPr>
              <a:t>1. Làm quen</a:t>
            </a:r>
            <a:endParaRPr lang="en-US" sz="3600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871" y="4870925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gương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8580" y="4879330"/>
            <a:ext cx="20534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ương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4536" y="1446788"/>
            <a:ext cx="319303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Group 15"/>
          <p:cNvGrpSpPr/>
          <p:nvPr/>
        </p:nvGrpSpPr>
        <p:grpSpPr>
          <a:xfrm>
            <a:off x="4414536" y="2752820"/>
            <a:ext cx="3193038" cy="2250830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ương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ng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042347" y="5184478"/>
            <a:ext cx="41073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  <a:cs typeface="Times New Roman" pitchFamily="18" charset="0"/>
              </a:rPr>
              <a:t>ươ - ngờ - ương</a:t>
            </a:r>
            <a:endParaRPr lang="en-US" sz="40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79543" y="1509541"/>
            <a:ext cx="31641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+mj-lt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708572" y="2444573"/>
            <a:ext cx="1117600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826172" y="2459089"/>
            <a:ext cx="2017486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16873" y="4901907"/>
            <a:ext cx="25172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17301" y="3445106"/>
            <a:ext cx="3288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/>
              <a:t>gờ - ương – gương </a:t>
            </a:r>
            <a:endParaRPr lang="en-US" sz="3600" dirty="0"/>
          </a:p>
        </p:txBody>
      </p:sp>
      <p:pic>
        <p:nvPicPr>
          <p:cNvPr id="18" name="Picture 17" descr="8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256" y="1748972"/>
            <a:ext cx="3595974" cy="2989943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138"/>
            <a:ext cx="12192000" cy="60692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428" y="782053"/>
            <a:ext cx="6643518" cy="49435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753"/>
            <a:ext cx="12192000" cy="6445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1986" y="4599406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thước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52970" y="4587178"/>
            <a:ext cx="1909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ước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9618" y="1450108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ươc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6" name="Group 15"/>
          <p:cNvGrpSpPr/>
          <p:nvPr/>
        </p:nvGrpSpPr>
        <p:grpSpPr>
          <a:xfrm>
            <a:off x="4245969" y="2731757"/>
            <a:ext cx="3193038" cy="2250830"/>
            <a:chOff x="3810000" y="1447800"/>
            <a:chExt cx="2209800" cy="1524000"/>
          </a:xfrm>
        </p:grpSpPr>
        <p:sp>
          <p:nvSpPr>
            <p:cNvPr id="7" name="Rectangle 6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ươ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c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119083" y="5339625"/>
            <a:ext cx="36025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000" b="1" dirty="0">
                <a:latin typeface="+mj-lt"/>
                <a:cs typeface="Times New Roman" pitchFamily="18" charset="0"/>
              </a:rPr>
              <a:t>ươ - cờ - ước</a:t>
            </a:r>
            <a:endParaRPr lang="en-US" sz="4000" b="1" dirty="0"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9543" y="1509541"/>
            <a:ext cx="29464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th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708572" y="2444573"/>
            <a:ext cx="1390772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th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099343" y="2444574"/>
            <a:ext cx="1555627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19386" y="4844250"/>
            <a:ext cx="3424272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13487" y="3447144"/>
            <a:ext cx="38898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latin typeface="+mj-lt"/>
              </a:rPr>
              <a:t>thờ - ươc – th</a:t>
            </a:r>
            <a:r>
              <a:rPr lang="en-US" sz="3200" dirty="0" err="1">
                <a:latin typeface="+mj-lt"/>
              </a:rPr>
              <a:t>ươ</a:t>
            </a:r>
            <a:r>
              <a:rPr lang="vi-VN" sz="3200" dirty="0">
                <a:latin typeface="+mj-lt"/>
              </a:rPr>
              <a:t>c – sắc- thước </a:t>
            </a:r>
            <a:endParaRPr lang="en-US" sz="3200" dirty="0">
              <a:latin typeface="+mj-lt"/>
            </a:endParaRPr>
          </a:p>
        </p:txBody>
      </p:sp>
      <p:pic>
        <p:nvPicPr>
          <p:cNvPr id="17" name="Picture 16" descr="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01581"/>
            <a:ext cx="3383970" cy="31776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3137"/>
            <a:ext cx="12192000" cy="64248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27639" y="3870755"/>
            <a:ext cx="346588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th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ước 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6420" y="3955360"/>
            <a:ext cx="367038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8867" y="4715302"/>
            <a:ext cx="3317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31874" y="4678886"/>
            <a:ext cx="21945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</a:t>
            </a:r>
            <a:r>
              <a:rPr lang="en-US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ơ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7" descr="8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024" y="779634"/>
            <a:ext cx="4528457" cy="29599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8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82" y="795518"/>
            <a:ext cx="4365231" cy="29754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4503762" y="0"/>
            <a:ext cx="3493827" cy="122829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</a:rPr>
              <a:t>So sánh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6629" y="1966686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ip</a:t>
            </a:r>
            <a:endParaRPr lang="en-US" sz="6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23200" y="1959428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i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651964" y="1243622"/>
            <a:ext cx="5448527" cy="52621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968" y="1243622"/>
            <a:ext cx="5442930" cy="525677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77433" y="2286168"/>
            <a:ext cx="2198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ương</a:t>
            </a:r>
            <a:endParaRPr lang="en-US" sz="6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85788" y="2286167"/>
            <a:ext cx="2068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ươc</a:t>
            </a:r>
            <a:endParaRPr lang="en-US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986539" y="2286167"/>
            <a:ext cx="1190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ươ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81732" y="2293424"/>
            <a:ext cx="1190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ươ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9" name="Picture 18" descr="2-ctu.vn_anh_dong_mau_slide_powerpoint_dep_(1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812" y="1843315"/>
            <a:ext cx="714375" cy="190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  <p:bldP spid="16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2175"/>
            <a:ext cx="12191999" cy="6054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1771650"/>
            <a:ext cx="6243163" cy="4624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3492198" y="496391"/>
            <a:ext cx="6234546" cy="764372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9713" y="2391151"/>
            <a:ext cx="2302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3352205"/>
            <a:ext cx="2493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g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58052" y="2411561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ươc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0057" y="3415477"/>
            <a:ext cx="2481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/>
              <a:t>th</a:t>
            </a:r>
            <a:r>
              <a:rPr lang="vi-VN" sz="5400" b="1" dirty="0">
                <a:solidFill>
                  <a:srgbClr val="FF0000"/>
                </a:solidFill>
              </a:rPr>
              <a:t>ước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danh-cho-giao-vien_1118462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518"/>
            <a:ext cx="12192000" cy="638948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104118" y="468517"/>
            <a:ext cx="8592457" cy="711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/>
              <a:t>2. Tiếng nào có vần</a:t>
            </a:r>
            <a:r>
              <a:rPr lang="vi-VN" sz="2400" b="1" dirty="0">
                <a:solidFill>
                  <a:srgbClr val="FF0000"/>
                </a:solidFill>
              </a:rPr>
              <a:t> ương</a:t>
            </a:r>
            <a:r>
              <a:rPr lang="vi-VN" sz="2400" b="1" dirty="0"/>
              <a:t>? Tiếng nào có vần </a:t>
            </a:r>
            <a:r>
              <a:rPr lang="vi-VN" sz="2400" b="1" dirty="0">
                <a:solidFill>
                  <a:srgbClr val="FF0000"/>
                </a:solidFill>
              </a:rPr>
              <a:t>ươc</a:t>
            </a:r>
            <a:r>
              <a:rPr lang="vi-VN" sz="2400" b="1" dirty="0"/>
              <a:t>?</a:t>
            </a:r>
            <a:endParaRPr lang="en-US" sz="2400" b="1" dirty="0"/>
          </a:p>
        </p:txBody>
      </p:sp>
      <p:pic>
        <p:nvPicPr>
          <p:cNvPr id="5" name="Picture 4" descr="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806" y="5130324"/>
            <a:ext cx="2007251" cy="1773228"/>
          </a:xfrm>
          <a:prstGeom prst="rect">
            <a:avLst/>
          </a:prstGeom>
        </p:spPr>
      </p:pic>
      <p:pic>
        <p:nvPicPr>
          <p:cNvPr id="6" name="Picture 5" descr="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2171" y="5144837"/>
            <a:ext cx="2030858" cy="1767793"/>
          </a:xfrm>
          <a:prstGeom prst="rect">
            <a:avLst/>
          </a:prstGeom>
        </p:spPr>
      </p:pic>
      <p:pic>
        <p:nvPicPr>
          <p:cNvPr id="7" name="Picture 6" descr="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0746" y="5159351"/>
            <a:ext cx="1973942" cy="1786827"/>
          </a:xfrm>
          <a:prstGeom prst="rect">
            <a:avLst/>
          </a:prstGeom>
        </p:spPr>
      </p:pic>
      <p:pic>
        <p:nvPicPr>
          <p:cNvPr id="8" name="Picture 7" descr="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5657" y="5115810"/>
            <a:ext cx="2002971" cy="1793177"/>
          </a:xfrm>
          <a:prstGeom prst="rect">
            <a:avLst/>
          </a:prstGeom>
        </p:spPr>
      </p:pic>
      <p:pic>
        <p:nvPicPr>
          <p:cNvPr id="9" name="Picture 8" descr="u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5101295"/>
            <a:ext cx="1988164" cy="1726968"/>
          </a:xfrm>
          <a:prstGeom prst="rect">
            <a:avLst/>
          </a:prstGeom>
        </p:spPr>
      </p:pic>
      <p:pic>
        <p:nvPicPr>
          <p:cNvPr id="10" name="Picture 9" descr="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28223" y="5138889"/>
            <a:ext cx="1863777" cy="1801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loud 10"/>
          <p:cNvSpPr/>
          <p:nvPr/>
        </p:nvSpPr>
        <p:spPr>
          <a:xfrm>
            <a:off x="2428406" y="1241447"/>
            <a:ext cx="1903751" cy="119921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</a:rPr>
              <a:t>ương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2" name="Cloud 11"/>
          <p:cNvSpPr/>
          <p:nvPr/>
        </p:nvSpPr>
        <p:spPr>
          <a:xfrm>
            <a:off x="7947286" y="1154004"/>
            <a:ext cx="1903751" cy="1199213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</a:rPr>
              <a:t>ươc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537 -0.13225 C 0.01107 -0.13965 0.00769 -0.14266 0.00182 -0.14543 C 0.00052 -0.14682 -0.00065 -0.14844 -0.00195 -0.14959 C -0.0043 -0.15144 -0.00925 -0.15398 -0.00925 -0.15398 C -0.01576 -0.16161 -0.02748 -0.17479 -0.03517 -0.17803 C -0.04272 -0.18867 -0.03803 -0.18358 -0.04989 -0.19121 L -0.04989 -0.19121 C -0.05367 -0.19583 -0.05796 -0.20069 -0.06213 -0.20439 C -0.06747 -0.20901 -0.07412 -0.2104 -0.07946 -0.21526 C -0.08871 -0.22358 -0.09743 -0.23214 -0.10642 -0.24138 C -0.11502 -0.25017 -0.12335 -0.26081 -0.13234 -0.26751 C -0.13404 -0.26867 -0.13547 -0.27075 -0.13716 -0.2719 C -0.13964 -0.27375 -0.14459 -0.2763 -0.14459 -0.2763 C -0.15618 -0.29156 -0.14315 -0.27607 -0.15449 -0.28508 C -0.16321 -0.29202 -0.16048 -0.29711 -0.17038 -0.30034 C -0.17494 -0.3082 -0.18275 -0.31398 -0.18887 -0.31792 C -0.19786 -0.33341 -0.2161 -0.34867 -0.22821 -0.35722 C -0.23525 -0.36971 -0.22834 -0.3593 -0.23564 -0.36578 C -0.24098 -0.3704 -0.23916 -0.37294 -0.24541 -0.37896 C -0.24775 -0.38127 -0.25036 -0.38196 -0.25283 -0.38335 C -0.26677 -0.40161 -0.24827 -0.37664 -0.2626 -0.39861 C -0.26377 -0.40046 -0.26521 -0.40138 -0.26638 -0.403 C -0.26807 -0.40508 -0.26977 -0.40693 -0.27133 -0.40948 C -0.27758 -0.41942 -0.28149 -0.4319 -0.28852 -0.44 C -0.29204 -0.44855 -0.29295 -0.45433 -0.29465 -0.46404 C -0.29517 -0.4837 -0.29504 -0.50543 -0.29712 -0.52531 C -0.29803 -0.53479 -0.30077 -0.54381 -0.30077 -0.55352 " pathEditMode="relative" ptsTypes="fffffFffffffffffffffffffffA">
                                      <p:cBhvr>
                                        <p:cTn id="5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59 -0.12439 C -0.00911 -0.1422 -0.00703 -0.16069 -0.01445 -0.17318 C -0.01914 -0.19052 -0.02461 -0.20116 -0.03152 -0.21595 C -0.03751 -0.22867 -0.04272 -0.24092 -0.05119 -0.24855 C -0.05444 -0.25711 -0.05887 -0.25665 -0.06382 -0.26266 C -0.0719 -0.27214 -0.0801 -0.28069 -0.08909 -0.28694 C -0.093 -0.28971 -0.09795 -0.29179 -0.10173 -0.29503 C -0.1115 -0.30382 -0.10342 -0.29919 -0.11215 -0.30335 C -0.11827 -0.31006 -0.12504 -0.31306 -0.13169 -0.31746 C -0.13794 -0.32185 -0.14354 -0.32671 -0.15005 -0.32948 C -0.15657 -0.33665 -0.16582 -0.34474 -0.17311 -0.34775 C -0.18066 -0.35699 -0.17415 -0.35052 -0.1903 -0.35399 C -0.19617 -0.35538 -0.20177 -0.36023 -0.20763 -0.36208 C -0.21544 -0.37133 -0.20554 -0.36069 -0.21792 -0.36832 C -0.21935 -0.36925 -0.22013 -0.37133 -0.22131 -0.37249 C -0.22248 -0.37318 -0.22365 -0.37364 -0.22495 -0.37434 C -0.23277 -0.38382 -0.24801 -0.38728 -0.257 -0.38844 C -0.2669 -0.39214 -0.27601 -0.39861 -0.28578 -0.40277 C -0.29152 -0.40763 -0.30493 -0.40925 -0.30754 -0.41896 " pathEditMode="relative" rAng="0" ptsTypes="ffffffffffffffffffA">
                                      <p:cBhvr>
                                        <p:cTn id="6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00" y="-1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1003 -0.13318 C -0.00625 -0.14335 -0.00769 -0.14312 -0.01133 -0.15283 C -0.01212 -0.15722 -0.0129 -0.16162 -0.01368 -0.16601 C -0.01407 -0.16809 -0.01498 -0.17248 -0.01498 -0.17248 C -0.01628 -0.19052 -0.01733 -0.20832 -0.0211 -0.22497 C -0.02267 -0.23191 -0.02228 -0.24069 -0.02475 -0.2467 C -0.0327 -0.2659 -0.04872 -0.28416 -0.06174 -0.28832 C -0.06956 -0.29526 -0.07542 -0.3015 -0.08389 -0.30566 C -0.09183 -0.31445 -0.10043 -0.32139 -0.10851 -0.32971 C -0.1171 -0.3385 -0.10603 -0.32925 -0.11828 -0.34289 C -0.12088 -0.3459 -0.12427 -0.34659 -0.12687 -0.34936 C -0.13508 -0.35815 -0.14237 -0.36601 -0.15149 -0.37133 C -0.16283 -0.38497 -0.17611 -0.39168 -0.18836 -0.40185 C -0.19669 -0.40879 -0.20451 -0.41549 -0.21298 -0.4215 C -0.24476 -0.44416 -0.27459 -0.46983 -0.30898 -0.47815 C -0.31731 -0.48578 -0.32435 -0.48902 -0.3336 -0.49133 C -0.33802 -0.49341 -0.34284 -0.4985 -0.34701 -0.50012 C -0.36824 -0.50867 -0.39052 -0.50358 -0.41227 -0.50451 C -0.42803 -0.51376 -0.44458 -0.51861 -0.46021 -0.52855 C -0.46568 -0.53572 -0.47089 -0.53873 -0.4774 -0.5415 C -0.48691 -0.5526 -0.48209 -0.54867 -0.49225 -0.55468 C -0.49342 -0.55538 -0.4959 -0.55676 -0.4959 -0.55676 " pathEditMode="relative" ptsTypes="fffffffffffffffffffffA">
                                      <p:cBhvr>
                                        <p:cTn id="6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2918 -0.12925 C 0.03244 -0.1304 0.03608 -0.12994 0.03973 -0.13248 C 0.0439 -0.13456 0.04989 -0.14867 0.05419 -0.15283 C 0.06683 -0.16555 0.08181 -0.16531 0.09288 -0.17965 C 0.10173 -0.19005 0.11124 -0.19445 0.11971 -0.20624 C 0.12974 -0.21942 0.11958 -0.21156 0.12948 -0.21734 C 0.14967 -0.25225 0.17247 -0.27491 0.19604 -0.29387 C 0.20269 -0.29919 0.20855 -0.30797 0.21532 -0.31144 C 0.23773 -0.33896 0.26365 -0.34497 0.28814 -0.35237 C 0.30155 -0.36023 0.31432 -0.36901 0.32799 -0.37341 C 0.33868 -0.38566 0.34923 -0.40138 0.36056 -0.40832 C 0.36577 -0.41109 0.37645 -0.41433 0.37645 -0.4141 C 0.38544 -0.42289 0.39026 -0.42728 0.39951 -0.43144 C 0.40889 -0.443 0.41618 -0.44439 0.42738 -0.44948 C 0.43194 -0.45156 0.43624 -0.45734 0.44041 -0.46127 C 0.44406 -0.46381 0.44575 -0.46266 0.44927 -0.46728 C 0.45956 -0.47953 0.46828 -0.50797 0.47949 -0.51699 C 0.48287 -0.52971 0.49303 -0.55144 0.4989 -0.55792 C 0.50632 -0.56416 0.50189 -0.55676 0.50502 -0.56393 " pathEditMode="relative" rAng="0" ptsTypes="ffffffffffffffffffA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00" y="-2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2801 -0.13341 C 0.04208 -0.12624 0.06435 -0.1385 0.07855 -0.14497 C 0.09105 -0.15653 0.1046 -0.1674 0.1188 -0.17526 C 0.12518 -0.18358 0.14602 -0.19399 0.15605 -0.1963 C 0.15749 -0.19769 0.15892 -0.19907 0.16048 -0.19977 C 0.16348 -0.20139 0.16934 -0.2037 0.16934 -0.20347 C 0.17846 -0.21572 0.19148 -0.22081 0.20386 -0.22497 C 0.21754 -0.22913 0.23265 -0.24532 0.2471 -0.24555 C 0.26091 -0.24624 0.27485 -0.24693 0.28879 -0.2474 C 0.29934 -0.2504 0.30963 -0.25179 0.32018 -0.25341 C 0.34206 -0.26034 0.36017 -0.25988 0.38427 -0.26104 C 0.39091 -0.26381 0.39716 -0.26589 0.40368 -0.26867 C 0.41084 -0.27167 0.41579 -0.27884 0.42308 -0.28185 C 0.43103 -0.28948 0.43403 -0.29826 0.4395 -0.30867 C 0.4408 -0.3156 0.44432 -0.32092 0.44562 -0.32763 C 0.452 -0.36601 0.44575 -0.33202 0.44979 -0.36763 C 0.45135 -0.37919 0.46216 -0.38636 0.46216 -0.39792 " pathEditMode="relative" rAng="0" ptsTypes="ffffffffffffffffA">
                                      <p:cBhvr>
                                        <p:cTn id="7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00" y="-1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1472 -0.12023 C 0.0168 -0.13249 0.01745 -0.13087 0.02422 -0.1385 C 0.0323 -0.14751 0.03347 -0.1526 0.04324 -0.15653 C 0.05249 -0.16462 0.06265 -0.17156 0.07333 -0.1748 C 0.08167 -0.18173 0.09235 -0.18659 0.10199 -0.1889 C 0.10941 -0.19353 0.11515 -0.20162 0.1227 -0.20509 C 0.12934 -0.2178 0.13911 -0.22405 0.14654 -0.23538 C 0.16764 -0.26775 0.14628 -0.23584 0.15761 -0.25734 C 0.16269 -0.26705 0.16842 -0.27491 0.17194 -0.28555 C 0.17637 -0.2985 0.17806 -0.31283 0.18145 -0.32578 C 0.18093 -0.34335 0.18314 -0.36116 0.17988 -0.37827 C 0.17871 -0.38497 0.17246 -0.38775 0.16881 -0.3926 C 0.16725 -0.39445 0.16412 -0.39838 0.16412 -0.39815 C 0.16022 -0.41318 0.16556 -0.39584 0.15761 -0.41064 C 0.15696 -0.41179 0.15474 -0.4215 0.15448 -0.42266 C 0.15045 -0.43723 0.14576 -0.45064 0.14172 -0.4652 C 0.14016 -0.48301 0.13703 -0.4911 0.13377 -0.50728 C 0.13182 -0.51746 0.1326 -0.52832 0.12908 -0.53734 " pathEditMode="relative" rAng="0" ptsTypes="fffffffffffffffffA">
                                      <p:cBhvr>
                                        <p:cTn id="7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00" y="-2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cho-powerpoint-hoa-la-co-cay_09271747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9144"/>
            <a:ext cx="12192000" cy="6458856"/>
          </a:xfrm>
          <a:prstGeom prst="rect">
            <a:avLst/>
          </a:prstGeom>
        </p:spPr>
      </p:pic>
      <p:pic>
        <p:nvPicPr>
          <p:cNvPr id="3" name="Picture 2" descr="hinh-anh-dong-hoat-hinh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971" y="2315029"/>
            <a:ext cx="4905829" cy="3846284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299200" y="2387600"/>
            <a:ext cx="5646057" cy="2177143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</a:rPr>
              <a:t>THƯ GIÃN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ia Đình Nhỏ, Hạnh Phúc To ">
            <a:hlinkClick r:id="" action="ppaction://media"/>
            <a:extLst>
              <a:ext uri="{FF2B5EF4-FFF2-40B4-BE49-F238E27FC236}">
                <a16:creationId xmlns:a16="http://schemas.microsoft.com/office/drawing/2014/main" id="{C145F273-EBCB-4B97-887E-4775B20D24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0414"/>
            <a:ext cx="12194661" cy="6437586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42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4332"/>
            <a:ext cx="12192000" cy="5758868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538" y="3933002"/>
            <a:ext cx="9172074" cy="2955635"/>
          </a:xfrm>
          <a:prstGeom prst="rect">
            <a:avLst/>
          </a:prstGeom>
        </p:spPr>
      </p:pic>
      <p:pic>
        <p:nvPicPr>
          <p:cNvPr id="3" name="Picture 2" descr="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789" y="849445"/>
            <a:ext cx="10828421" cy="3125492"/>
          </a:xfrm>
          <a:prstGeom prst="rect">
            <a:avLst/>
          </a:prstGeom>
        </p:spPr>
      </p:pic>
      <p:pic>
        <p:nvPicPr>
          <p:cNvPr id="5" name="Picture 4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06759"/>
            <a:ext cx="1563120" cy="983914"/>
          </a:xfrm>
          <a:prstGeom prst="rect">
            <a:avLst/>
          </a:prstGeom>
        </p:spPr>
      </p:pic>
      <p:sp>
        <p:nvSpPr>
          <p:cNvPr id="6" name="Flowchart: Connector 5"/>
          <p:cNvSpPr/>
          <p:nvPr/>
        </p:nvSpPr>
        <p:spPr>
          <a:xfrm>
            <a:off x="1663475" y="1730986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9316223" y="1663469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1643749" y="2632468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3327952" y="3035411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7196033" y="3001390"/>
            <a:ext cx="283014" cy="249382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2104189" y="2167907"/>
            <a:ext cx="7347857" cy="217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 flipV="1">
            <a:off x="1777998" y="2551733"/>
            <a:ext cx="5729702" cy="24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V="1">
            <a:off x="9550257" y="2162601"/>
            <a:ext cx="1308096" cy="24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1960859" y="2987149"/>
            <a:ext cx="8897494" cy="2419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690913" y="3466132"/>
            <a:ext cx="1733498" cy="24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3610966" y="3466132"/>
            <a:ext cx="3609135" cy="3024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1549406" y="3906307"/>
            <a:ext cx="1875005" cy="170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V="1">
            <a:off x="7507700" y="3501011"/>
            <a:ext cx="3441037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31" y="3902365"/>
            <a:ext cx="9805737" cy="2955635"/>
          </a:xfrm>
          <a:prstGeom prst="rect">
            <a:avLst/>
          </a:prstGeom>
        </p:spPr>
      </p:pic>
      <p:pic>
        <p:nvPicPr>
          <p:cNvPr id="3" name="Picture 2" descr="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3131" y="849445"/>
            <a:ext cx="9805737" cy="3125492"/>
          </a:xfrm>
          <a:prstGeom prst="rect">
            <a:avLst/>
          </a:prstGeom>
        </p:spPr>
      </p:pic>
      <p:pic>
        <p:nvPicPr>
          <p:cNvPr id="4" name="Picture 3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06759"/>
            <a:ext cx="1915105" cy="1205473"/>
          </a:xfrm>
          <a:prstGeom prst="rect">
            <a:avLst/>
          </a:prstGeom>
        </p:spPr>
      </p:pic>
    </p:spTree>
  </p:cSld>
  <p:clrMapOvr>
    <a:masterClrMapping/>
  </p:clrMapOvr>
  <p:transition>
    <p:cover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photo-628984264-170667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67" y="936171"/>
            <a:ext cx="10580915" cy="5921829"/>
          </a:xfrm>
          <a:prstGeom prst="rect">
            <a:avLst/>
          </a:prstGeom>
        </p:spPr>
      </p:pic>
      <p:sp>
        <p:nvSpPr>
          <p:cNvPr id="3" name="Cloud 2"/>
          <p:cNvSpPr/>
          <p:nvPr/>
        </p:nvSpPr>
        <p:spPr>
          <a:xfrm>
            <a:off x="3392216" y="413658"/>
            <a:ext cx="6505732" cy="769257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C00000"/>
                </a:solidFill>
              </a:rPr>
              <a:t>Luyện đọc từ ngữ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25395" y="1415144"/>
            <a:ext cx="2351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h</a:t>
            </a:r>
            <a:r>
              <a:rPr lang="vi-VN" sz="2400" b="1" dirty="0">
                <a:solidFill>
                  <a:srgbClr val="0070C0"/>
                </a:solidFill>
              </a:rPr>
              <a:t>ạt giống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67967" y="2090058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l</a:t>
            </a:r>
            <a:r>
              <a:rPr lang="vi-VN" sz="2400" b="1" dirty="0">
                <a:solidFill>
                  <a:srgbClr val="0070C0"/>
                </a:solidFill>
              </a:rPr>
              <a:t>ặng lẽ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10539" y="1415144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b</a:t>
            </a:r>
            <a:r>
              <a:rPr lang="vi-VN" sz="2400" b="1" dirty="0">
                <a:solidFill>
                  <a:srgbClr val="0070C0"/>
                </a:solidFill>
              </a:rPr>
              <a:t>ên đường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18138" y="3207659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n</a:t>
            </a:r>
            <a:r>
              <a:rPr lang="vi-VN" sz="2400" b="1" dirty="0">
                <a:solidFill>
                  <a:srgbClr val="0070C0"/>
                </a:solidFill>
              </a:rPr>
              <a:t>hặt được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91968" y="3251201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t</a:t>
            </a:r>
            <a:r>
              <a:rPr lang="vi-VN" sz="2400" b="1" dirty="0">
                <a:solidFill>
                  <a:srgbClr val="0070C0"/>
                </a:solidFill>
              </a:rPr>
              <a:t>hả xuống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53453" y="3976916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v</a:t>
            </a:r>
            <a:r>
              <a:rPr lang="vi-VN" sz="2400" b="1" dirty="0">
                <a:solidFill>
                  <a:srgbClr val="0070C0"/>
                </a:solidFill>
              </a:rPr>
              <a:t>ươn lên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1122" y="5138057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</a:rPr>
              <a:t>u</a:t>
            </a:r>
            <a:r>
              <a:rPr lang="vi-VN" sz="2400" b="1" dirty="0">
                <a:solidFill>
                  <a:srgbClr val="0070C0"/>
                </a:solidFill>
              </a:rPr>
              <a:t>ống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2310" y="5138058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s</a:t>
            </a:r>
            <a:r>
              <a:rPr lang="vi-VN" sz="2400" b="1" dirty="0">
                <a:solidFill>
                  <a:srgbClr val="0070C0"/>
                </a:solidFill>
              </a:rPr>
              <a:t>ương sớm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98142" y="5776685"/>
            <a:ext cx="1995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d</a:t>
            </a:r>
            <a:r>
              <a:rPr lang="vi-VN" sz="2400" b="1" dirty="0">
                <a:solidFill>
                  <a:srgbClr val="0070C0"/>
                </a:solidFill>
              </a:rPr>
              <a:t>ường như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841" y="3902364"/>
            <a:ext cx="10206789" cy="2955635"/>
          </a:xfrm>
          <a:prstGeom prst="rect">
            <a:avLst/>
          </a:prstGeom>
        </p:spPr>
      </p:pic>
      <p:pic>
        <p:nvPicPr>
          <p:cNvPr id="3" name="Picture 2" descr="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841" y="849444"/>
            <a:ext cx="10206789" cy="3125492"/>
          </a:xfrm>
          <a:prstGeom prst="rect">
            <a:avLst/>
          </a:prstGeom>
        </p:spPr>
      </p:pic>
      <p:pic>
        <p:nvPicPr>
          <p:cNvPr id="4" name="Picture 3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0991" y="481332"/>
            <a:ext cx="1656461" cy="104266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9293594" y="1737925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9351651" y="1752440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7392676" y="2186512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450733" y="220102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3644388" y="3464395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702445" y="3478910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321866" y="3015408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7379923" y="302992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3586331" y="3029923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3644388" y="3044438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2806033" y="2186511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047775" y="262039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870234" y="2620397"/>
            <a:ext cx="182662" cy="33523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randomBa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(20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6075"/>
            <a:ext cx="12192000" cy="4150892"/>
          </a:xfrm>
          <a:prstGeom prst="rect">
            <a:avLst/>
          </a:prstGeom>
        </p:spPr>
      </p:pic>
      <p:pic>
        <p:nvPicPr>
          <p:cNvPr id="3" name="Picture 2" descr="2-ctu.vn_anh_dong_mau_slide_powerpoint_dep_(1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200" y="297542"/>
            <a:ext cx="1045029" cy="146594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rot="16200000" flipH="1">
            <a:off x="5609772" y="3722914"/>
            <a:ext cx="1494971" cy="113211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5400000" flipH="1" flipV="1">
            <a:off x="5624285" y="3795487"/>
            <a:ext cx="1494972" cy="1103085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oc-tap-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21105"/>
            <a:ext cx="12191999" cy="64368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3800" y="2069892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9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Tập viết </a:t>
            </a:r>
            <a:endParaRPr lang="en-US" sz="9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3-mau_slide_powerpoint_dep_ctu.vn_(143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3345" y="1853047"/>
            <a:ext cx="1330037" cy="1295400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33485" y="558800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543DC6-A5A2-4001-BD13-79BF0D27D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705CBF-2A28-4E16-906A-DD69F654999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A73CE3-10B7-4C10-A1C6-88F1C46FED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voi-nhung-chiec-la-mua-thu_092723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1896"/>
            <a:ext cx="12192000" cy="5936104"/>
          </a:xfrm>
          <a:prstGeom prst="rect">
            <a:avLst/>
          </a:prstGeom>
        </p:spPr>
      </p:pic>
      <p:pic>
        <p:nvPicPr>
          <p:cNvPr id="3" name="Picture 2" descr="AW311202_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427" y="92916"/>
            <a:ext cx="2685143" cy="19158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665B61-9752-472F-9DFC-DC5A98DD8B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5" y="2285529"/>
            <a:ext cx="12190710" cy="2587261"/>
          </a:xfrm>
          <a:prstGeom prst="rect">
            <a:avLst/>
          </a:prstGeom>
        </p:spPr>
      </p:pic>
    </p:spTree>
  </p:cSld>
  <p:clrMapOvr>
    <a:masterClrMapping/>
  </p:clrMapOvr>
  <p:transition>
    <p:cover dir="r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423</Words>
  <Application>Microsoft Office PowerPoint</Application>
  <PresentationFormat>Widescreen</PresentationFormat>
  <Paragraphs>113</Paragraphs>
  <Slides>30</Slides>
  <Notes>25</Notes>
  <HiddenSlides>0</HiddenSlides>
  <MMClips>7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宋体</vt:lpstr>
      <vt:lpstr>.VnAvant</vt:lpstr>
      <vt:lpstr>Arial</vt:lpstr>
      <vt:lpstr>Calibri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92</cp:revision>
  <dcterms:created xsi:type="dcterms:W3CDTF">2021-11-01T08:16:43Z</dcterms:created>
  <dcterms:modified xsi:type="dcterms:W3CDTF">2022-01-21T04:56:22Z</dcterms:modified>
</cp:coreProperties>
</file>