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14"/>
  </p:notesMasterIdLst>
  <p:sldIdLst>
    <p:sldId id="290" r:id="rId2"/>
    <p:sldId id="331" r:id="rId3"/>
    <p:sldId id="332" r:id="rId4"/>
    <p:sldId id="316" r:id="rId5"/>
    <p:sldId id="414" r:id="rId6"/>
    <p:sldId id="338" r:id="rId7"/>
    <p:sldId id="279" r:id="rId8"/>
    <p:sldId id="280" r:id="rId9"/>
    <p:sldId id="415" r:id="rId10"/>
    <p:sldId id="417" r:id="rId11"/>
    <p:sldId id="416" r:id="rId12"/>
    <p:sldId id="31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indows User" initials="WU" lastIdx="1" clrIdx="0">
    <p:extLst>
      <p:ext uri="{19B8F6BF-5375-455C-9EA6-DF929625EA0E}">
        <p15:presenceInfo xmlns:p15="http://schemas.microsoft.com/office/powerpoint/2012/main" userId="Windows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2182" autoAdjust="0"/>
  </p:normalViewPr>
  <p:slideViewPr>
    <p:cSldViewPr snapToGrid="0">
      <p:cViewPr varScale="1">
        <p:scale>
          <a:sx n="102" d="100"/>
          <a:sy n="102" d="100"/>
        </p:scale>
        <p:origin x="954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051463-38AD-44D0-82E0-22F178E5D11E}" type="datetimeFigureOut">
              <a:rPr lang="en-US" smtClean="0"/>
              <a:t>12/22/2021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505E7F-62A9-4701-BFC2-BAF91B9808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775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12/22/2021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381274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12/22/2021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5359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12/22/2021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668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3444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12/22/2021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906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12/22/2021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79905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758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6278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1644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3347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6817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12/22/2021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515747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12/22/2021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589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01" r:id="rId7"/>
    <p:sldLayoutId id="2147483703" r:id="rId8"/>
    <p:sldLayoutId id="2147483705" r:id="rId9"/>
    <p:sldLayoutId id="2147483707" r:id="rId10"/>
    <p:sldLayoutId id="2147483711" r:id="rId11"/>
    <p:sldLayoutId id="214748371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0.png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7.gif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833938" y="1658361"/>
            <a:ext cx="6753772" cy="23926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286">
              <a:lnSpc>
                <a:spcPct val="150000"/>
              </a:lnSpc>
              <a:defRPr/>
            </a:pPr>
            <a:r>
              <a:rPr lang="en-US" sz="5199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199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19</a:t>
            </a:r>
          </a:p>
          <a:p>
            <a:pPr algn="ctr" defTabSz="914286">
              <a:lnSpc>
                <a:spcPct val="150000"/>
              </a:lnSpc>
              <a:defRPr/>
            </a:pPr>
            <a:r>
              <a:rPr lang="en-US" sz="5199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199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199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viết</a:t>
            </a:r>
            <a:r>
              <a:rPr lang="en-US" sz="5199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1: </a:t>
            </a:r>
            <a:r>
              <a:rPr lang="en-US" sz="5199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Mèo</a:t>
            </a:r>
            <a:r>
              <a:rPr lang="en-US" sz="5199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con</a:t>
            </a:r>
            <a:endParaRPr lang="en-US" sz="5199" b="1" dirty="0">
              <a:solidFill>
                <a:srgbClr val="FF0000"/>
              </a:solidFill>
              <a:latin typeface="HP001 5 hàng" panose="020B06030503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8727028" y="50135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0299369" y="629330"/>
            <a:ext cx="990848" cy="4616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7874E0E-4EA5-4539-AE63-531CEF7166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85" r="15400" b="6796"/>
          <a:stretch/>
        </p:blipFill>
        <p:spPr>
          <a:xfrm>
            <a:off x="-356684" y="743744"/>
            <a:ext cx="3045763" cy="479395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6CFF24D-FF15-4C68-80C2-120CDC9F7B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1" y="-184838"/>
            <a:ext cx="7635240" cy="727143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F71A913-3563-491C-A410-4A5C7B19CD1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03" b="11698"/>
          <a:stretch/>
        </p:blipFill>
        <p:spPr>
          <a:xfrm>
            <a:off x="8691169" y="4404360"/>
            <a:ext cx="2610189" cy="234486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C1B58B-484A-4C3F-9600-FD803F0861FF}"/>
              </a:ext>
            </a:extLst>
          </p:cNvPr>
          <p:cNvSpPr txBox="1"/>
          <p:nvPr/>
        </p:nvSpPr>
        <p:spPr>
          <a:xfrm>
            <a:off x="3277508" y="3450881"/>
            <a:ext cx="541366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KHỞI ĐỘNG</a:t>
            </a:r>
          </a:p>
        </p:txBody>
      </p:sp>
    </p:spTree>
    <p:extLst>
      <p:ext uri="{BB962C8B-B14F-4D97-AF65-F5344CB8AC3E}">
        <p14:creationId xmlns:p14="http://schemas.microsoft.com/office/powerpoint/2010/main" val="8270836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deoplayback">
            <a:hlinkClick r:id="" action="ppaction://media"/>
            <a:extLst>
              <a:ext uri="{FF2B5EF4-FFF2-40B4-BE49-F238E27FC236}">
                <a16:creationId xmlns:a16="http://schemas.microsoft.com/office/drawing/2014/main" id="{800FB789-3FF8-4A0B-9E6F-602D7BCFFEE0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532318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48996" y="420625"/>
            <a:ext cx="11494008" cy="6437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400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09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439" y="1451194"/>
            <a:ext cx="9694488" cy="47458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B737EB2-7CA5-4B05-8C04-49D592647F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4"/>
          <a:stretch/>
        </p:blipFill>
        <p:spPr>
          <a:xfrm>
            <a:off x="-1" y="391886"/>
            <a:ext cx="12192001" cy="6466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5875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DBC20EC-ACA4-4402-9828-830705A029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2" t="4914"/>
          <a:stretch/>
        </p:blipFill>
        <p:spPr>
          <a:xfrm>
            <a:off x="0" y="443723"/>
            <a:ext cx="8345714" cy="44443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287B2EB-EBCF-4AFB-AB82-1DAA1995DC44}"/>
              </a:ext>
            </a:extLst>
          </p:cNvPr>
          <p:cNvSpPr txBox="1"/>
          <p:nvPr/>
        </p:nvSpPr>
        <p:spPr>
          <a:xfrm>
            <a:off x="515382" y="5434850"/>
            <a:ext cx="111612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>
                <a:cs typeface="Times New Roman" panose="02020603050405020304" pitchFamily="18" charset="0"/>
              </a:rPr>
              <a:t>- Bài thơ kể chuyện một chú mèo rất ngộ nghĩnh, đáng yêu.</a:t>
            </a:r>
          </a:p>
        </p:txBody>
      </p:sp>
      <p:sp>
        <p:nvSpPr>
          <p:cNvPr id="6" name="Rounded Rectangle 1">
            <a:extLst>
              <a:ext uri="{FF2B5EF4-FFF2-40B4-BE49-F238E27FC236}">
                <a16:creationId xmlns:a16="http://schemas.microsoft.com/office/drawing/2014/main" id="{E4722868-CB0A-4698-8FC6-7ECBB253EB34}"/>
              </a:ext>
            </a:extLst>
          </p:cNvPr>
          <p:cNvSpPr/>
          <p:nvPr/>
        </p:nvSpPr>
        <p:spPr>
          <a:xfrm>
            <a:off x="686761" y="4540613"/>
            <a:ext cx="4753919" cy="794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b="1" kern="0">
                <a:solidFill>
                  <a:prstClr val="black"/>
                </a:solidFill>
                <a:ea typeface="华康海报体W12(P)" panose="040B0C00000000000000" pitchFamily="82" charset="-122"/>
                <a:cs typeface="Times New Roman" pitchFamily="18" charset="0"/>
              </a:rPr>
              <a:t>- Bài</a:t>
            </a:r>
            <a:r>
              <a:rPr lang="vi-VN" altLang="zh-CN" sz="2400" b="1" kern="0">
                <a:solidFill>
                  <a:prstClr val="black"/>
                </a:solidFill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ea typeface="华康海报体W12(P)" panose="040B0C00000000000000" pitchFamily="82" charset="-122"/>
                <a:cs typeface="Times New Roman" pitchFamily="18" charset="0"/>
              </a:rPr>
              <a:t>thơ</a:t>
            </a:r>
            <a:r>
              <a:rPr lang="vi-VN" altLang="zh-CN" sz="2400" b="1" kern="0" dirty="0">
                <a:solidFill>
                  <a:prstClr val="black"/>
                </a:solidFill>
                <a:ea typeface="华康海报体W12(P)" panose="040B0C00000000000000" pitchFamily="82" charset="-122"/>
                <a:cs typeface="Times New Roman" pitchFamily="18" charset="0"/>
              </a:rPr>
              <a:t> nói về điều </a:t>
            </a:r>
            <a:r>
              <a:rPr lang="vi-VN" altLang="zh-CN" sz="2400" b="1" kern="0">
                <a:solidFill>
                  <a:prstClr val="black"/>
                </a:solidFill>
                <a:ea typeface="华康海报体W12(P)" panose="040B0C00000000000000" pitchFamily="82" charset="-122"/>
                <a:cs typeface="Times New Roman" pitchFamily="18" charset="0"/>
              </a:rPr>
              <a:t>gì?</a:t>
            </a:r>
            <a:endParaRPr lang="vi-VN" altLang="zh-CN" sz="2400" b="1" kern="0" dirty="0">
              <a:solidFill>
                <a:prstClr val="black"/>
              </a:solidFill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7" name="Rounded Rectangle 1">
            <a:extLst>
              <a:ext uri="{FF2B5EF4-FFF2-40B4-BE49-F238E27FC236}">
                <a16:creationId xmlns:a16="http://schemas.microsoft.com/office/drawing/2014/main" id="{07036EF1-80E5-495E-80AE-8F398C300236}"/>
              </a:ext>
            </a:extLst>
          </p:cNvPr>
          <p:cNvSpPr/>
          <p:nvPr/>
        </p:nvSpPr>
        <p:spPr>
          <a:xfrm>
            <a:off x="8020595" y="1748770"/>
            <a:ext cx="4084320" cy="794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- </a:t>
            </a:r>
            <a:r>
              <a:rPr lang="en-US" altLang="zh-CN" sz="24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Bài</a:t>
            </a:r>
            <a:r>
              <a:rPr lang="en-US" altLang="zh-CN" sz="24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thơ</a:t>
            </a:r>
            <a:r>
              <a:rPr lang="vi-VN" altLang="zh-CN" sz="24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có</a:t>
            </a:r>
            <a:r>
              <a:rPr lang="en-US" altLang="zh-CN" sz="24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mấy</a:t>
            </a:r>
            <a:r>
              <a:rPr lang="en-US" altLang="zh-CN" sz="24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dòng</a:t>
            </a:r>
            <a:r>
              <a:rPr lang="vi-VN" altLang="zh-CN" sz="24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E863D25-6316-412A-BFCE-F9D12426D0FA}"/>
              </a:ext>
            </a:extLst>
          </p:cNvPr>
          <p:cNvSpPr txBox="1"/>
          <p:nvPr/>
        </p:nvSpPr>
        <p:spPr>
          <a:xfrm>
            <a:off x="8020595" y="2601272"/>
            <a:ext cx="67604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+mj-lt"/>
                <a:cs typeface="Times New Roman" panose="02020603050405020304" pitchFamily="18" charset="0"/>
              </a:rPr>
              <a:t>-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Bài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thơ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có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12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dòng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9" name="Rounded Rectangle 1">
            <a:extLst>
              <a:ext uri="{FF2B5EF4-FFF2-40B4-BE49-F238E27FC236}">
                <a16:creationId xmlns:a16="http://schemas.microsoft.com/office/drawing/2014/main" id="{CB815E69-2D15-49BE-BC6D-DAF02DB917E1}"/>
              </a:ext>
            </a:extLst>
          </p:cNvPr>
          <p:cNvSpPr/>
          <p:nvPr/>
        </p:nvSpPr>
        <p:spPr>
          <a:xfrm>
            <a:off x="8020595" y="3230468"/>
            <a:ext cx="4084320" cy="794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- </a:t>
            </a:r>
            <a:r>
              <a:rPr lang="en-US" altLang="zh-CN" sz="24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Mỗi</a:t>
            </a:r>
            <a:r>
              <a:rPr lang="en-US" altLang="zh-CN" sz="24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dòng</a:t>
            </a:r>
            <a:r>
              <a:rPr lang="en-US" altLang="zh-CN" sz="24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có</a:t>
            </a:r>
            <a:r>
              <a:rPr lang="en-US" altLang="zh-CN" sz="24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mấy</a:t>
            </a:r>
            <a:r>
              <a:rPr lang="en-US" altLang="zh-CN" sz="24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chữ</a:t>
            </a:r>
            <a:r>
              <a:rPr lang="vi-VN" altLang="zh-CN" sz="24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EA80F4A-BE45-4F21-9797-759A2F4F02E8}"/>
              </a:ext>
            </a:extLst>
          </p:cNvPr>
          <p:cNvSpPr txBox="1"/>
          <p:nvPr/>
        </p:nvSpPr>
        <p:spPr>
          <a:xfrm>
            <a:off x="8020595" y="4117334"/>
            <a:ext cx="5680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+mj-lt"/>
                <a:cs typeface="Times New Roman" panose="02020603050405020304" pitchFamily="18" charset="0"/>
              </a:rPr>
              <a:t>-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Mỗi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dòng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có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4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chữ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11" name="Rounded Rectangle 1">
            <a:extLst>
              <a:ext uri="{FF2B5EF4-FFF2-40B4-BE49-F238E27FC236}">
                <a16:creationId xmlns:a16="http://schemas.microsoft.com/office/drawing/2014/main" id="{EEA3F07A-A48A-4237-AA1C-44A5D2A61B07}"/>
              </a:ext>
            </a:extLst>
          </p:cNvPr>
          <p:cNvSpPr/>
          <p:nvPr/>
        </p:nvSpPr>
        <p:spPr>
          <a:xfrm>
            <a:off x="1354418" y="4563759"/>
            <a:ext cx="5680364" cy="794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defTabSz="512156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4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- </a:t>
            </a:r>
            <a:r>
              <a:rPr lang="en-US" altLang="zh-CN" sz="24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Chữ</a:t>
            </a:r>
            <a:r>
              <a:rPr lang="en-US" altLang="zh-CN" sz="24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đầu</a:t>
            </a:r>
            <a:r>
              <a:rPr lang="en-US" altLang="zh-CN" sz="24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dòng</a:t>
            </a:r>
            <a:r>
              <a:rPr lang="en-US" altLang="zh-CN" sz="24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viết</a:t>
            </a:r>
            <a:r>
              <a:rPr lang="en-US" altLang="zh-CN" sz="24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như</a:t>
            </a:r>
            <a:r>
              <a:rPr lang="en-US" altLang="zh-CN" sz="24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thế</a:t>
            </a:r>
            <a:r>
              <a:rPr lang="en-US" altLang="zh-CN" sz="24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 </a:t>
            </a:r>
            <a:r>
              <a:rPr lang="en-US" altLang="zh-CN" sz="2400" b="1" kern="0" dirty="0" err="1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nào</a:t>
            </a:r>
            <a:r>
              <a:rPr lang="vi-VN" altLang="zh-CN" sz="2400" b="1" kern="0" dirty="0">
                <a:solidFill>
                  <a:prstClr val="black"/>
                </a:solidFill>
                <a:latin typeface="+mj-lt"/>
                <a:ea typeface="华康海报体W12(P)" panose="040B0C00000000000000" pitchFamily="82" charset="-122"/>
                <a:cs typeface="Times New Roman" pitchFamily="18" charset="0"/>
              </a:rPr>
              <a:t>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E9B117-CA0E-43FA-9943-0F396F8FA6BB}"/>
              </a:ext>
            </a:extLst>
          </p:cNvPr>
          <p:cNvSpPr txBox="1"/>
          <p:nvPr/>
        </p:nvSpPr>
        <p:spPr>
          <a:xfrm>
            <a:off x="1354418" y="5381662"/>
            <a:ext cx="6294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>
                <a:latin typeface="+mj-lt"/>
                <a:cs typeface="Times New Roman" panose="02020603050405020304" pitchFamily="18" charset="0"/>
              </a:rPr>
              <a:t>-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Viết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hoa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lùi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vào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3 ô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cách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lề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atin typeface="+mj-lt"/>
                <a:cs typeface="Times New Roman" panose="02020603050405020304" pitchFamily="18" charset="0"/>
              </a:rPr>
              <a:t>vở</a:t>
            </a:r>
            <a:r>
              <a:rPr lang="en-US" sz="2800" dirty="0">
                <a:latin typeface="+mj-lt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781140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 animBg="1"/>
      <p:bldP spid="6" grpId="1" animBg="1"/>
      <p:bldP spid="7" grpId="0" animBg="1"/>
      <p:bldP spid="8" grpId="0"/>
      <p:bldP spid="9" grpId="0" animBg="1"/>
      <p:bldP spid="10" grpId="0"/>
      <p:bldP spid="11" grpId="0" animBg="1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3974" y="1518473"/>
            <a:ext cx="9694488" cy="47458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DA6C4AB-4AF9-4A80-AFF4-3E403C503460}"/>
              </a:ext>
            </a:extLst>
          </p:cNvPr>
          <p:cNvSpPr txBox="1"/>
          <p:nvPr/>
        </p:nvSpPr>
        <p:spPr>
          <a:xfrm>
            <a:off x="8950762" y="2118637"/>
            <a:ext cx="31137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 </a:t>
            </a:r>
            <a:r>
              <a:rPr lang="en-US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r</a:t>
            </a:r>
            <a:r>
              <a:rPr lang="en-US" sz="2800" noProof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ình bắt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9" name="Rounded Rectangle 1">
            <a:extLst>
              <a:ext uri="{FF2B5EF4-FFF2-40B4-BE49-F238E27FC236}">
                <a16:creationId xmlns:a16="http://schemas.microsoft.com/office/drawing/2014/main" id="{58CCFC1A-AC2B-47EF-8B4C-BDEF09DEB3F2}"/>
              </a:ext>
            </a:extLst>
          </p:cNvPr>
          <p:cNvSpPr/>
          <p:nvPr/>
        </p:nvSpPr>
        <p:spPr>
          <a:xfrm>
            <a:off x="8950762" y="1153409"/>
            <a:ext cx="2663785" cy="794296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l" defTabSz="512156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华康海报体W12(P)" panose="040B0C00000000000000" pitchFamily="82" charset="-122"/>
                <a:cs typeface="Times New Roman" pitchFamily="18" charset="0"/>
              </a:rPr>
              <a:t>LUYỆN</a:t>
            </a:r>
            <a:r>
              <a:rPr kumimoji="0" lang="en-US" altLang="zh-CN" sz="2400" b="1" i="0" u="none" strike="noStrike" kern="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华康海报体W12(P)" panose="040B0C00000000000000" pitchFamily="82" charset="-122"/>
                <a:cs typeface="Times New Roman" pitchFamily="18" charset="0"/>
              </a:rPr>
              <a:t> TỪ KHÓ</a:t>
            </a:r>
            <a:endParaRPr kumimoji="0" lang="vi-VN" altLang="zh-CN" sz="2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itchFamily="18" charset="0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3923C95-EDD1-453F-A7D0-3943C3B9E625}"/>
              </a:ext>
            </a:extLst>
          </p:cNvPr>
          <p:cNvSpPr txBox="1"/>
          <p:nvPr/>
        </p:nvSpPr>
        <p:spPr>
          <a:xfrm>
            <a:off x="8950762" y="2637962"/>
            <a:ext cx="5680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</a:t>
            </a:r>
            <a:r>
              <a:rPr lang="en-US" sz="2800" noProof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òng quanh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52ECD68-64A6-4672-BD68-F70B6C3F7277}"/>
              </a:ext>
            </a:extLst>
          </p:cNvPr>
          <p:cNvSpPr txBox="1"/>
          <p:nvPr/>
        </p:nvSpPr>
        <p:spPr>
          <a:xfrm>
            <a:off x="8950762" y="3186272"/>
            <a:ext cx="5680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vẫy chờn chờn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853DD99-659A-4288-9CD1-B4C4AEC80543}"/>
              </a:ext>
            </a:extLst>
          </p:cNvPr>
          <p:cNvSpPr txBox="1"/>
          <p:nvPr/>
        </p:nvSpPr>
        <p:spPr>
          <a:xfrm>
            <a:off x="8950762" y="3734582"/>
            <a:ext cx="5680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tất bật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DF2DF27-371F-4162-8F4C-B1CEA6D716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4"/>
          <a:stretch/>
        </p:blipFill>
        <p:spPr>
          <a:xfrm>
            <a:off x="0" y="424269"/>
            <a:ext cx="8702758" cy="44443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9AE5A75-E7C7-445C-9EBC-BA05202C7E20}"/>
              </a:ext>
            </a:extLst>
          </p:cNvPr>
          <p:cNvSpPr txBox="1"/>
          <p:nvPr/>
        </p:nvSpPr>
        <p:spPr>
          <a:xfrm>
            <a:off x="8950762" y="4257802"/>
            <a:ext cx="5680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-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800" noProof="0">
                <a:solidFill>
                  <a:prstClr val="black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ngủ khì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5270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 animBg="1"/>
      <p:bldP spid="20" grpId="0"/>
      <p:bldP spid="21" grpId="0"/>
      <p:bldP spid="22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34">
            <a:extLst>
              <a:ext uri="{FF2B5EF4-FFF2-40B4-BE49-F238E27FC236}">
                <a16:creationId xmlns:a16="http://schemas.microsoft.com/office/drawing/2014/main" id="{620727F4-3998-4ED8-B57F-F51A65E71CE6}"/>
              </a:ext>
            </a:extLst>
          </p:cNvPr>
          <p:cNvSpPr/>
          <p:nvPr/>
        </p:nvSpPr>
        <p:spPr>
          <a:xfrm>
            <a:off x="4107715" y="1104507"/>
            <a:ext cx="4215697" cy="1462592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rgbClr val="F7E3AD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3DA2773-D796-4DD4-8950-1C6596F8B465}"/>
              </a:ext>
            </a:extLst>
          </p:cNvPr>
          <p:cNvSpPr txBox="1"/>
          <p:nvPr/>
        </p:nvSpPr>
        <p:spPr>
          <a:xfrm>
            <a:off x="4754841" y="1341066"/>
            <a:ext cx="324319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1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tay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c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ầ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m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viết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1 tay giữ trang vở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11" name="文本框 6">
            <a:extLst>
              <a:ext uri="{FF2B5EF4-FFF2-40B4-BE49-F238E27FC236}">
                <a16:creationId xmlns:a16="http://schemas.microsoft.com/office/drawing/2014/main" id="{E4321C04-4102-4AF2-8B3F-444F8DDDA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182" y="476836"/>
            <a:ext cx="488146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 Light" panose="020F0302020204030204" pitchFamily="34" charset="0"/>
                <a:ea typeface="方正宋刻本秀楷简体" panose="02000000000000000000" pitchFamily="2" charset="-122"/>
              </a:defRPr>
            </a:lvl9pPr>
          </a:lstStyle>
          <a:p>
            <a:pPr marL="0" marR="0" lvl="0" indent="0" algn="ctr" defTabSz="512156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3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华康海报体W12(P)" panose="040B0C00000000000000" pitchFamily="82" charset="-122"/>
                <a:cs typeface="Times New Roman" pitchFamily="18" charset="0"/>
              </a:rPr>
              <a:t>LƯU Ý TƯ THẾ NGỒI VIẾT </a:t>
            </a:r>
            <a:endParaRPr kumimoji="0" lang="zh-CN" altLang="en-US" sz="30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华康海报体W12(P)" panose="040B0C00000000000000" pitchFamily="82" charset="-122"/>
              <a:cs typeface="Times New Roman" pitchFamily="18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628775D-DEC4-4130-8E8D-A4A81868BA1B}"/>
              </a:ext>
            </a:extLst>
          </p:cNvPr>
          <p:cNvGrpSpPr/>
          <p:nvPr/>
        </p:nvGrpSpPr>
        <p:grpSpPr>
          <a:xfrm>
            <a:off x="4107715" y="3563149"/>
            <a:ext cx="3690453" cy="3294851"/>
            <a:chOff x="7271396" y="3464736"/>
            <a:chExt cx="4920604" cy="3294851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1D6AB0F-CDF4-4427-839C-0EC40E4165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71396" y="3464736"/>
              <a:ext cx="4920604" cy="3294851"/>
            </a:xfrm>
            <a:prstGeom prst="rect">
              <a:avLst/>
            </a:prstGeom>
          </p:spPr>
        </p:pic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8DE10B49-3CBF-44E6-873C-67A8D41236D3}"/>
                </a:ext>
              </a:extLst>
            </p:cNvPr>
            <p:cNvSpPr/>
            <p:nvPr/>
          </p:nvSpPr>
          <p:spPr>
            <a:xfrm>
              <a:off x="9581606" y="4636715"/>
              <a:ext cx="627017" cy="544681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63E1B3B7-BA28-48CF-B470-DA35CF986E79}"/>
                </a:ext>
              </a:extLst>
            </p:cNvPr>
            <p:cNvSpPr/>
            <p:nvPr/>
          </p:nvSpPr>
          <p:spPr>
            <a:xfrm>
              <a:off x="7359588" y="5112162"/>
              <a:ext cx="428758" cy="544681"/>
            </a:xfrm>
            <a:prstGeom prst="roundRect">
              <a:avLst/>
            </a:prstGeom>
            <a:ln>
              <a:solidFill>
                <a:schemeClr val="bg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  <p:grpSp>
        <p:nvGrpSpPr>
          <p:cNvPr id="17" name="组合 40">
            <a:extLst>
              <a:ext uri="{FF2B5EF4-FFF2-40B4-BE49-F238E27FC236}">
                <a16:creationId xmlns:a16="http://schemas.microsoft.com/office/drawing/2014/main" id="{F1E476E0-F293-455B-BD02-D22D2B311D3D}"/>
              </a:ext>
            </a:extLst>
          </p:cNvPr>
          <p:cNvGrpSpPr/>
          <p:nvPr/>
        </p:nvGrpSpPr>
        <p:grpSpPr>
          <a:xfrm rot="21020369">
            <a:off x="274204" y="2274735"/>
            <a:ext cx="3875055" cy="2040231"/>
            <a:chOff x="2561601" y="3694377"/>
            <a:chExt cx="3629722" cy="884856"/>
          </a:xfrm>
        </p:grpSpPr>
        <p:sp>
          <p:nvSpPr>
            <p:cNvPr id="18" name="Freeform: Shape 35">
              <a:extLst>
                <a:ext uri="{FF2B5EF4-FFF2-40B4-BE49-F238E27FC236}">
                  <a16:creationId xmlns:a16="http://schemas.microsoft.com/office/drawing/2014/main" id="{781FDEDD-DF46-4879-B48F-0F864008D18B}"/>
                </a:ext>
              </a:extLst>
            </p:cNvPr>
            <p:cNvSpPr/>
            <p:nvPr/>
          </p:nvSpPr>
          <p:spPr>
            <a:xfrm rot="565617">
              <a:off x="2561601" y="3861346"/>
              <a:ext cx="3629722" cy="717887"/>
            </a:xfrm>
            <a:custGeom>
              <a:avLst/>
              <a:gdLst>
                <a:gd name="connsiteX0" fmla="*/ 244547 w 2680699"/>
                <a:gd name="connsiteY0" fmla="*/ 136132 h 530189"/>
                <a:gd name="connsiteX1" fmla="*/ 115585 w 2680699"/>
                <a:gd name="connsiteY1" fmla="*/ 265094 h 530189"/>
                <a:gd name="connsiteX2" fmla="*/ 244547 w 2680699"/>
                <a:gd name="connsiteY2" fmla="*/ 394056 h 530189"/>
                <a:gd name="connsiteX3" fmla="*/ 373509 w 2680699"/>
                <a:gd name="connsiteY3" fmla="*/ 265094 h 530189"/>
                <a:gd name="connsiteX4" fmla="*/ 244547 w 2680699"/>
                <a:gd name="connsiteY4" fmla="*/ 136132 h 530189"/>
                <a:gd name="connsiteX5" fmla="*/ 88367 w 2680699"/>
                <a:gd name="connsiteY5" fmla="*/ 0 h 530189"/>
                <a:gd name="connsiteX6" fmla="*/ 2592332 w 2680699"/>
                <a:gd name="connsiteY6" fmla="*/ 0 h 530189"/>
                <a:gd name="connsiteX7" fmla="*/ 2680699 w 2680699"/>
                <a:gd name="connsiteY7" fmla="*/ 88367 h 530189"/>
                <a:gd name="connsiteX8" fmla="*/ 2680699 w 2680699"/>
                <a:gd name="connsiteY8" fmla="*/ 441822 h 530189"/>
                <a:gd name="connsiteX9" fmla="*/ 2592332 w 2680699"/>
                <a:gd name="connsiteY9" fmla="*/ 530189 h 530189"/>
                <a:gd name="connsiteX10" fmla="*/ 88367 w 2680699"/>
                <a:gd name="connsiteY10" fmla="*/ 530189 h 530189"/>
                <a:gd name="connsiteX11" fmla="*/ 0 w 2680699"/>
                <a:gd name="connsiteY11" fmla="*/ 441822 h 530189"/>
                <a:gd name="connsiteX12" fmla="*/ 0 w 2680699"/>
                <a:gd name="connsiteY12" fmla="*/ 88367 h 530189"/>
                <a:gd name="connsiteX13" fmla="*/ 88367 w 2680699"/>
                <a:gd name="connsiteY13" fmla="*/ 0 h 530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680699" h="530189">
                  <a:moveTo>
                    <a:pt x="244547" y="136132"/>
                  </a:moveTo>
                  <a:cubicBezTo>
                    <a:pt x="173323" y="136132"/>
                    <a:pt x="115585" y="193870"/>
                    <a:pt x="115585" y="265094"/>
                  </a:cubicBezTo>
                  <a:cubicBezTo>
                    <a:pt x="115585" y="336318"/>
                    <a:pt x="173323" y="394056"/>
                    <a:pt x="244547" y="394056"/>
                  </a:cubicBezTo>
                  <a:cubicBezTo>
                    <a:pt x="315771" y="394056"/>
                    <a:pt x="373509" y="336318"/>
                    <a:pt x="373509" y="265094"/>
                  </a:cubicBezTo>
                  <a:cubicBezTo>
                    <a:pt x="373509" y="193870"/>
                    <a:pt x="315771" y="136132"/>
                    <a:pt x="244547" y="136132"/>
                  </a:cubicBezTo>
                  <a:close/>
                  <a:moveTo>
                    <a:pt x="88367" y="0"/>
                  </a:moveTo>
                  <a:lnTo>
                    <a:pt x="2592332" y="0"/>
                  </a:lnTo>
                  <a:cubicBezTo>
                    <a:pt x="2641136" y="0"/>
                    <a:pt x="2680699" y="39563"/>
                    <a:pt x="2680699" y="88367"/>
                  </a:cubicBezTo>
                  <a:lnTo>
                    <a:pt x="2680699" y="441822"/>
                  </a:lnTo>
                  <a:cubicBezTo>
                    <a:pt x="2680699" y="490626"/>
                    <a:pt x="2641136" y="530189"/>
                    <a:pt x="2592332" y="530189"/>
                  </a:cubicBezTo>
                  <a:lnTo>
                    <a:pt x="88367" y="530189"/>
                  </a:lnTo>
                  <a:cubicBezTo>
                    <a:pt x="39563" y="530189"/>
                    <a:pt x="0" y="490626"/>
                    <a:pt x="0" y="441822"/>
                  </a:cubicBezTo>
                  <a:lnTo>
                    <a:pt x="0" y="88367"/>
                  </a:lnTo>
                  <a:cubicBezTo>
                    <a:pt x="0" y="39563"/>
                    <a:pt x="39563" y="0"/>
                    <a:pt x="88367" y="0"/>
                  </a:cubicBezTo>
                  <a:close/>
                </a:path>
              </a:pathLst>
            </a:custGeom>
            <a:solidFill>
              <a:srgbClr val="B09278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  <p:sp>
          <p:nvSpPr>
            <p:cNvPr id="19" name="Rectangle 56">
              <a:extLst>
                <a:ext uri="{FF2B5EF4-FFF2-40B4-BE49-F238E27FC236}">
                  <a16:creationId xmlns:a16="http://schemas.microsoft.com/office/drawing/2014/main" id="{2549BAB5-648D-4642-84D8-005505E00446}"/>
                </a:ext>
              </a:extLst>
            </p:cNvPr>
            <p:cNvSpPr/>
            <p:nvPr/>
          </p:nvSpPr>
          <p:spPr>
            <a:xfrm rot="720999">
              <a:off x="4778057" y="3694377"/>
              <a:ext cx="1261884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rPr>
                <a:t>ADD YOUR TITLE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5D56A83C-C656-46FA-BE4B-297BC44219DB}"/>
              </a:ext>
            </a:extLst>
          </p:cNvPr>
          <p:cNvSpPr txBox="1"/>
          <p:nvPr/>
        </p:nvSpPr>
        <p:spPr>
          <a:xfrm>
            <a:off x="980742" y="2813094"/>
            <a:ext cx="31764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Thẳng lưng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.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Chân đặt thoải mái, đúng vị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trí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21" name="Freeform: Shape 33">
            <a:extLst>
              <a:ext uri="{FF2B5EF4-FFF2-40B4-BE49-F238E27FC236}">
                <a16:creationId xmlns:a16="http://schemas.microsoft.com/office/drawing/2014/main" id="{36B825CD-B689-4EEA-9AA9-E8AF981183C6}"/>
              </a:ext>
            </a:extLst>
          </p:cNvPr>
          <p:cNvSpPr/>
          <p:nvPr/>
        </p:nvSpPr>
        <p:spPr>
          <a:xfrm rot="38486">
            <a:off x="7973984" y="2749443"/>
            <a:ext cx="3893141" cy="1593856"/>
          </a:xfrm>
          <a:custGeom>
            <a:avLst/>
            <a:gdLst>
              <a:gd name="connsiteX0" fmla="*/ 244547 w 2680699"/>
              <a:gd name="connsiteY0" fmla="*/ 136132 h 530189"/>
              <a:gd name="connsiteX1" fmla="*/ 115585 w 2680699"/>
              <a:gd name="connsiteY1" fmla="*/ 265094 h 530189"/>
              <a:gd name="connsiteX2" fmla="*/ 244547 w 2680699"/>
              <a:gd name="connsiteY2" fmla="*/ 394056 h 530189"/>
              <a:gd name="connsiteX3" fmla="*/ 373509 w 2680699"/>
              <a:gd name="connsiteY3" fmla="*/ 265094 h 530189"/>
              <a:gd name="connsiteX4" fmla="*/ 244547 w 2680699"/>
              <a:gd name="connsiteY4" fmla="*/ 136132 h 530189"/>
              <a:gd name="connsiteX5" fmla="*/ 88367 w 2680699"/>
              <a:gd name="connsiteY5" fmla="*/ 0 h 530189"/>
              <a:gd name="connsiteX6" fmla="*/ 2592332 w 2680699"/>
              <a:gd name="connsiteY6" fmla="*/ 0 h 530189"/>
              <a:gd name="connsiteX7" fmla="*/ 2680699 w 2680699"/>
              <a:gd name="connsiteY7" fmla="*/ 88367 h 530189"/>
              <a:gd name="connsiteX8" fmla="*/ 2680699 w 2680699"/>
              <a:gd name="connsiteY8" fmla="*/ 441822 h 530189"/>
              <a:gd name="connsiteX9" fmla="*/ 2592332 w 2680699"/>
              <a:gd name="connsiteY9" fmla="*/ 530189 h 530189"/>
              <a:gd name="connsiteX10" fmla="*/ 88367 w 2680699"/>
              <a:gd name="connsiteY10" fmla="*/ 530189 h 530189"/>
              <a:gd name="connsiteX11" fmla="*/ 0 w 2680699"/>
              <a:gd name="connsiteY11" fmla="*/ 441822 h 530189"/>
              <a:gd name="connsiteX12" fmla="*/ 0 w 2680699"/>
              <a:gd name="connsiteY12" fmla="*/ 88367 h 530189"/>
              <a:gd name="connsiteX13" fmla="*/ 88367 w 2680699"/>
              <a:gd name="connsiteY13" fmla="*/ 0 h 5301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680699" h="530189">
                <a:moveTo>
                  <a:pt x="244547" y="136132"/>
                </a:moveTo>
                <a:cubicBezTo>
                  <a:pt x="173323" y="136132"/>
                  <a:pt x="115585" y="193870"/>
                  <a:pt x="115585" y="265094"/>
                </a:cubicBezTo>
                <a:cubicBezTo>
                  <a:pt x="115585" y="336318"/>
                  <a:pt x="173323" y="394056"/>
                  <a:pt x="244547" y="394056"/>
                </a:cubicBezTo>
                <a:cubicBezTo>
                  <a:pt x="315771" y="394056"/>
                  <a:pt x="373509" y="336318"/>
                  <a:pt x="373509" y="265094"/>
                </a:cubicBezTo>
                <a:cubicBezTo>
                  <a:pt x="373509" y="193870"/>
                  <a:pt x="315771" y="136132"/>
                  <a:pt x="244547" y="136132"/>
                </a:cubicBezTo>
                <a:close/>
                <a:moveTo>
                  <a:pt x="88367" y="0"/>
                </a:moveTo>
                <a:lnTo>
                  <a:pt x="2592332" y="0"/>
                </a:lnTo>
                <a:cubicBezTo>
                  <a:pt x="2641136" y="0"/>
                  <a:pt x="2680699" y="39563"/>
                  <a:pt x="2680699" y="88367"/>
                </a:cubicBezTo>
                <a:lnTo>
                  <a:pt x="2680699" y="441822"/>
                </a:lnTo>
                <a:cubicBezTo>
                  <a:pt x="2680699" y="490626"/>
                  <a:pt x="2641136" y="530189"/>
                  <a:pt x="2592332" y="530189"/>
                </a:cubicBezTo>
                <a:lnTo>
                  <a:pt x="88367" y="530189"/>
                </a:lnTo>
                <a:cubicBezTo>
                  <a:pt x="39563" y="530189"/>
                  <a:pt x="0" y="490626"/>
                  <a:pt x="0" y="441822"/>
                </a:cubicBezTo>
                <a:lnTo>
                  <a:pt x="0" y="88367"/>
                </a:lnTo>
                <a:cubicBezTo>
                  <a:pt x="0" y="39563"/>
                  <a:pt x="39563" y="0"/>
                  <a:pt x="88367" y="0"/>
                </a:cubicBezTo>
                <a:close/>
              </a:path>
            </a:pathLst>
          </a:custGeom>
          <a:solidFill>
            <a:srgbClr val="A5C0A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</a:t>
            </a:r>
            <a:endParaRPr kumimoji="0" lang="vi-VN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C4AC33F-3DF3-47C5-B924-DFE4F9711D4D}"/>
              </a:ext>
            </a:extLst>
          </p:cNvPr>
          <p:cNvSpPr txBox="1"/>
          <p:nvPr/>
        </p:nvSpPr>
        <p:spPr>
          <a:xfrm>
            <a:off x="8699500" y="2853873"/>
            <a:ext cx="317642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Khoảng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cách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từ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mắt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đến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vở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Times New Roman" panose="02020603050405020304" pitchFamily="18" charset="0"/>
              </a:rPr>
              <a:t> 25 đến 30 cm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189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1" grpId="0"/>
      <p:bldP spid="20" grpId="0"/>
      <p:bldP spid="21" grpId="0" animBg="1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udent Writing (#4) | Free SVG">
            <a:extLst>
              <a:ext uri="{FF2B5EF4-FFF2-40B4-BE49-F238E27FC236}">
                <a16:creationId xmlns:a16="http://schemas.microsoft.com/office/drawing/2014/main" id="{25DE012F-5D89-4D77-BBDD-AFBE1DD65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548" y="1857829"/>
            <a:ext cx="4923684" cy="4422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AEE2CC9-EEED-4887-A9DC-16EED9DE9AB0}"/>
              </a:ext>
            </a:extLst>
          </p:cNvPr>
          <p:cNvSpPr txBox="1"/>
          <p:nvPr/>
        </p:nvSpPr>
        <p:spPr>
          <a:xfrm>
            <a:off x="1865524" y="578115"/>
            <a:ext cx="9063733" cy="895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vi-VN" sz="4000" b="1" i="0" u="none" strike="noStrike" kern="0" spc="0" normalizeH="0" baseline="0" noProof="0" dirty="0">
                <a:ln w="9000" cmpd="sng">
                  <a:solidFill>
                    <a:srgbClr val="FFC000">
                      <a:shade val="50000"/>
                      <a:satMod val="120000"/>
                    </a:srgbClr>
                  </a:solidFill>
                  <a:prstDash val="solid"/>
                </a:ln>
                <a:gradFill>
                  <a:gsLst>
                    <a:gs pos="0">
                      <a:srgbClr val="FFC000">
                        <a:shade val="20000"/>
                        <a:satMod val="245000"/>
                      </a:srgbClr>
                    </a:gs>
                    <a:gs pos="43000">
                      <a:srgbClr val="FFC000">
                        <a:satMod val="255000"/>
                      </a:srgbClr>
                    </a:gs>
                    <a:gs pos="48000">
                      <a:srgbClr val="FFC000">
                        <a:shade val="85000"/>
                        <a:satMod val="255000"/>
                      </a:srgbClr>
                    </a:gs>
                    <a:gs pos="100000">
                      <a:srgbClr val="FFC000">
                        <a:shade val="20000"/>
                        <a:satMod val="245000"/>
                      </a:srgb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ea typeface="Arial-Rounded" panose="020B0500000000000000" pitchFamily="34" charset="0"/>
                <a:cs typeface="Arial-Rounded" panose="020B0500000000000000" pitchFamily="34" charset="0"/>
                <a:sym typeface="Arial"/>
              </a:rPr>
              <a:t>HỌC SINH VIẾT BÀI VÀO VỞ Ô LI</a:t>
            </a:r>
            <a:endParaRPr kumimoji="0" lang="en-US" sz="4000" b="1" i="0" u="none" strike="noStrike" kern="0" spc="0" normalizeH="0" baseline="0" noProof="0" dirty="0">
              <a:ln w="9000" cmpd="sng">
                <a:solidFill>
                  <a:srgbClr val="FFC000">
                    <a:shade val="50000"/>
                    <a:satMod val="120000"/>
                  </a:srgbClr>
                </a:solidFill>
                <a:prstDash val="solid"/>
              </a:ln>
              <a:gradFill>
                <a:gsLst>
                  <a:gs pos="0">
                    <a:srgbClr val="FFC000">
                      <a:shade val="20000"/>
                      <a:satMod val="245000"/>
                    </a:srgbClr>
                  </a:gs>
                  <a:gs pos="43000">
                    <a:srgbClr val="FFC000">
                      <a:satMod val="255000"/>
                    </a:srgbClr>
                  </a:gs>
                  <a:gs pos="48000">
                    <a:srgbClr val="FFC000">
                      <a:shade val="85000"/>
                      <a:satMod val="255000"/>
                    </a:srgbClr>
                  </a:gs>
                  <a:gs pos="100000">
                    <a:srgbClr val="FFC000">
                      <a:shade val="20000"/>
                      <a:satMod val="245000"/>
                    </a:srgb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ea typeface="Arial-Rounded" panose="020B0500000000000000" pitchFamily="34" charset="0"/>
              <a:cs typeface="Arial-Rounded" panose="020B0500000000000000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43896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C6750C7-8AC3-47D3-BF17-0BCDBF28549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5" t="19370" r="5667"/>
          <a:stretch/>
        </p:blipFill>
        <p:spPr>
          <a:xfrm>
            <a:off x="1021871" y="3399972"/>
            <a:ext cx="10952414" cy="366979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814910B-01B9-4513-B8F0-43163307D2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91570" y="5179912"/>
            <a:ext cx="224162" cy="24185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B5B0828-1CF7-4CDD-BBA3-F9796BFF27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3937" y="4687135"/>
            <a:ext cx="224162" cy="18105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4A099F6-2942-4B83-8956-D33F08933D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381" y="4692124"/>
            <a:ext cx="224162" cy="18105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319614E-3993-43F7-84FD-C29A1ABE84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8164" y="5126572"/>
            <a:ext cx="225502" cy="24330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9713AA7-8797-494A-9146-A3928BCC0E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273" y="460090"/>
            <a:ext cx="10764520" cy="3304035"/>
          </a:xfrm>
          <a:prstGeom prst="rect">
            <a:avLst/>
          </a:prstGeom>
        </p:spPr>
      </p:pic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5669691B-DD44-4238-9F0B-E4CFA8FCC6DC}"/>
              </a:ext>
            </a:extLst>
          </p:cNvPr>
          <p:cNvSpPr txBox="1">
            <a:spLocks/>
          </p:cNvSpPr>
          <p:nvPr/>
        </p:nvSpPr>
        <p:spPr>
          <a:xfrm>
            <a:off x="7568833" y="3172613"/>
            <a:ext cx="5036234" cy="591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>
                <a:solidFill>
                  <a:schemeClr val="tx1"/>
                </a:solidFill>
              </a:rPr>
              <a:t>   </a:t>
            </a:r>
            <a:r>
              <a:rPr lang="en-US" sz="2800" b="1">
                <a:solidFill>
                  <a:schemeClr val="tx1"/>
                </a:solidFill>
              </a:rPr>
              <a:t>Là chim cú mèo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2E1EC8F-9AB1-4F9E-8EF9-4A5527CC77B3}"/>
              </a:ext>
            </a:extLst>
          </p:cNvPr>
          <p:cNvSpPr/>
          <p:nvPr/>
        </p:nvSpPr>
        <p:spPr>
          <a:xfrm>
            <a:off x="4666622" y="1629252"/>
            <a:ext cx="213360" cy="31928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4DEDF9C-3F97-480C-86E6-A77EDF1EE2C6}"/>
              </a:ext>
            </a:extLst>
          </p:cNvPr>
          <p:cNvSpPr/>
          <p:nvPr/>
        </p:nvSpPr>
        <p:spPr>
          <a:xfrm>
            <a:off x="2263141" y="2031786"/>
            <a:ext cx="350520" cy="319283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9228858-79FC-4542-80AB-308B0C3D8D72}"/>
              </a:ext>
            </a:extLst>
          </p:cNvPr>
          <p:cNvSpPr/>
          <p:nvPr/>
        </p:nvSpPr>
        <p:spPr>
          <a:xfrm>
            <a:off x="3772197" y="2026847"/>
            <a:ext cx="213360" cy="31928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800" dirty="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9B63344-9CD2-4B0D-8EBA-7DC339F6F525}"/>
              </a:ext>
            </a:extLst>
          </p:cNvPr>
          <p:cNvSpPr/>
          <p:nvPr/>
        </p:nvSpPr>
        <p:spPr>
          <a:xfrm>
            <a:off x="4537082" y="2405180"/>
            <a:ext cx="213360" cy="31928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80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BD594F1-B30E-4223-A0B5-3C0123A93BD9}"/>
              </a:ext>
            </a:extLst>
          </p:cNvPr>
          <p:cNvSpPr/>
          <p:nvPr/>
        </p:nvSpPr>
        <p:spPr>
          <a:xfrm>
            <a:off x="3802677" y="2735818"/>
            <a:ext cx="213360" cy="31928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2800">
                <a:solidFill>
                  <a:srgbClr val="FF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DEC96088-9EDB-4C14-8140-9128EE11C74A}"/>
              </a:ext>
            </a:extLst>
          </p:cNvPr>
          <p:cNvSpPr txBox="1">
            <a:spLocks/>
          </p:cNvSpPr>
          <p:nvPr/>
        </p:nvSpPr>
        <p:spPr>
          <a:xfrm>
            <a:off x="7340233" y="6266488"/>
            <a:ext cx="5036234" cy="5915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>
                <a:solidFill>
                  <a:schemeClr val="tx1"/>
                </a:solidFill>
              </a:rPr>
              <a:t>   </a:t>
            </a:r>
            <a:r>
              <a:rPr lang="en-US" sz="2800" b="1">
                <a:solidFill>
                  <a:schemeClr val="tx1"/>
                </a:solidFill>
              </a:rPr>
              <a:t>Là con voi</a:t>
            </a:r>
            <a:endParaRPr lang="en-US" sz="3200" b="1" dirty="0">
              <a:solidFill>
                <a:schemeClr val="tx1"/>
              </a:solidFill>
            </a:endParaRPr>
          </a:p>
        </p:txBody>
      </p:sp>
      <p:pic>
        <p:nvPicPr>
          <p:cNvPr id="29" name="Tieng-tinh-tinh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2FCD1D6F-FF49-4082-A87D-B93607A7C601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4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801538" y="-576336"/>
            <a:ext cx="609600" cy="609600"/>
          </a:xfrm>
          <a:prstGeom prst="rect">
            <a:avLst/>
          </a:prstGeom>
        </p:spPr>
      </p:pic>
      <p:pic>
        <p:nvPicPr>
          <p:cNvPr id="30" name="Tieng-tinh-tinh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E9BF87A8-F389-4B6E-8F88-A1CE02DA23DF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1143"/>
                </p14:media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959233" y="-609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517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2305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5" dur="2305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7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  <p:bldLst>
      <p:bldP spid="22" grpId="0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17E0C81-BBF7-4C90-8181-DDDFFD800A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6720"/>
            <a:ext cx="12191999" cy="643128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501554A-C6D9-4657-9F42-E8F9D92BB006}"/>
              </a:ext>
            </a:extLst>
          </p:cNvPr>
          <p:cNvSpPr txBox="1"/>
          <p:nvPr/>
        </p:nvSpPr>
        <p:spPr>
          <a:xfrm>
            <a:off x="3505200" y="4369177"/>
            <a:ext cx="8458199" cy="206210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3200" b="0" i="0" dirty="0">
                <a:solidFill>
                  <a:srgbClr val="000000"/>
                </a:solidFill>
                <a:effectLst/>
              </a:rPr>
              <a:t>- C</a:t>
            </a:r>
            <a:r>
              <a:rPr lang="vi-VN" sz="3200" b="0" i="0" dirty="0">
                <a:solidFill>
                  <a:srgbClr val="000000"/>
                </a:solidFill>
                <a:effectLst/>
              </a:rPr>
              <a:t>him cú thường săn mồi vào ban đêm</a:t>
            </a:r>
            <a:r>
              <a:rPr lang="en-US" sz="3200" b="0" i="0" dirty="0">
                <a:solidFill>
                  <a:srgbClr val="000000"/>
                </a:solidFill>
                <a:effectLst/>
              </a:rPr>
              <a:t>.</a:t>
            </a:r>
          </a:p>
          <a:p>
            <a:r>
              <a:rPr lang="en-US" sz="3200" dirty="0">
                <a:solidFill>
                  <a:srgbClr val="000000"/>
                </a:solidFill>
              </a:rPr>
              <a:t>- </a:t>
            </a:r>
            <a:r>
              <a:rPr lang="en-US" sz="3200" dirty="0" err="1">
                <a:solidFill>
                  <a:srgbClr val="000000"/>
                </a:solidFill>
              </a:rPr>
              <a:t>Cú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mèo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có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khuôn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mặt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hình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trái</a:t>
            </a:r>
            <a:r>
              <a:rPr lang="en-US" sz="3200" dirty="0">
                <a:solidFill>
                  <a:srgbClr val="000000"/>
                </a:solidFill>
              </a:rPr>
              <a:t> </a:t>
            </a:r>
            <a:r>
              <a:rPr lang="en-US" sz="3200" dirty="0" err="1">
                <a:solidFill>
                  <a:srgbClr val="000000"/>
                </a:solidFill>
              </a:rPr>
              <a:t>tim.</a:t>
            </a:r>
            <a:endParaRPr lang="en-US" sz="3200" b="0" i="0" dirty="0">
              <a:solidFill>
                <a:srgbClr val="000000"/>
              </a:solidFill>
              <a:effectLst/>
            </a:endParaRPr>
          </a:p>
          <a:p>
            <a:r>
              <a:rPr lang="en-US" sz="3200" b="0" i="0" dirty="0">
                <a:effectLst/>
              </a:rPr>
              <a:t>- </a:t>
            </a:r>
            <a:r>
              <a:rPr lang="vi-VN" sz="3200" b="0" i="0" dirty="0">
                <a:effectLst/>
              </a:rPr>
              <a:t>Cú mèo có đôi mắt tròn và rực sáng trong bóng đêm như mắt của loài mèo</a:t>
            </a:r>
            <a:r>
              <a:rPr lang="en-US" sz="3200" b="0" i="0" dirty="0">
                <a:solidFill>
                  <a:srgbClr val="000000"/>
                </a:solidFill>
                <a:effectLst/>
              </a:rPr>
              <a:t>.</a:t>
            </a:r>
            <a:endParaRPr lang="en-US" sz="32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3D469EF-ACE3-403E-976F-545AF8CD3C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1" y="937513"/>
            <a:ext cx="2910839" cy="320483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31848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6C52BB3-7C51-43DD-82E6-804C56CD88D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682386"/>
            <a:ext cx="11854574" cy="232426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74757BD-323E-40C4-8FED-8D32A5F8BAF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" r="991"/>
          <a:stretch/>
        </p:blipFill>
        <p:spPr>
          <a:xfrm>
            <a:off x="93060" y="3342476"/>
            <a:ext cx="9347678" cy="195511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0261684D-C2AB-4FAB-847B-0D17F9B12DB5}"/>
              </a:ext>
            </a:extLst>
          </p:cNvPr>
          <p:cNvSpPr/>
          <p:nvPr/>
        </p:nvSpPr>
        <p:spPr>
          <a:xfrm>
            <a:off x="4437200" y="1560410"/>
            <a:ext cx="1203960" cy="62484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FF0000"/>
                </a:solidFill>
              </a:rPr>
              <a:t>lặng</a:t>
            </a:r>
            <a:r>
              <a:rPr lang="en-US" dirty="0"/>
              <a:t>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E6DDC40-5543-40DC-9050-E5C7BEDA7DFC}"/>
              </a:ext>
            </a:extLst>
          </p:cNvPr>
          <p:cNvSpPr/>
          <p:nvPr/>
        </p:nvSpPr>
        <p:spPr>
          <a:xfrm>
            <a:off x="6245214" y="1560410"/>
            <a:ext cx="1234440" cy="5899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FF0000"/>
                </a:solidFill>
              </a:rPr>
              <a:t>nặng</a:t>
            </a:r>
            <a:r>
              <a:rPr lang="en-US" dirty="0"/>
              <a:t>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65025EA-6AF2-4785-9B98-A21E24EA03AF}"/>
              </a:ext>
            </a:extLst>
          </p:cNvPr>
          <p:cNvSpPr/>
          <p:nvPr/>
        </p:nvSpPr>
        <p:spPr>
          <a:xfrm>
            <a:off x="3681863" y="2331378"/>
            <a:ext cx="734291" cy="5899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FF0000"/>
                </a:solidFill>
              </a:rPr>
              <a:t>lo</a:t>
            </a:r>
            <a:r>
              <a:rPr lang="en-US"/>
              <a:t>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5A87D6A-050F-4428-88A1-73B23DDB5174}"/>
              </a:ext>
            </a:extLst>
          </p:cNvPr>
          <p:cNvSpPr/>
          <p:nvPr/>
        </p:nvSpPr>
        <p:spPr>
          <a:xfrm>
            <a:off x="5931047" y="2331378"/>
            <a:ext cx="807720" cy="58999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FF0000"/>
                </a:solidFill>
              </a:rPr>
              <a:t>no</a:t>
            </a:r>
            <a:r>
              <a:rPr lang="en-US"/>
              <a:t>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E7C8338-3FA1-4546-9D4D-7CB0E0F79989}"/>
              </a:ext>
            </a:extLst>
          </p:cNvPr>
          <p:cNvSpPr/>
          <p:nvPr/>
        </p:nvSpPr>
        <p:spPr>
          <a:xfrm>
            <a:off x="3639292" y="3358797"/>
            <a:ext cx="984365" cy="6488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FF0000"/>
                </a:solidFill>
              </a:rPr>
              <a:t>vẽ</a:t>
            </a:r>
            <a:r>
              <a:rPr lang="en-US"/>
              <a:t>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436A942-ADE3-45FC-9FD2-B4E6E43FB4D4}"/>
              </a:ext>
            </a:extLst>
          </p:cNvPr>
          <p:cNvSpPr/>
          <p:nvPr/>
        </p:nvSpPr>
        <p:spPr>
          <a:xfrm>
            <a:off x="6106173" y="3429000"/>
            <a:ext cx="984365" cy="6488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FF0000"/>
                </a:solidFill>
              </a:rPr>
              <a:t>vẻ</a:t>
            </a:r>
            <a:r>
              <a:rPr lang="en-US"/>
              <a:t>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842C48C-E701-4262-92B6-72AB4D4F0FCE}"/>
              </a:ext>
            </a:extLst>
          </p:cNvPr>
          <p:cNvSpPr/>
          <p:nvPr/>
        </p:nvSpPr>
        <p:spPr>
          <a:xfrm>
            <a:off x="4998510" y="4331232"/>
            <a:ext cx="984365" cy="6488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FF0000"/>
                </a:solidFill>
              </a:rPr>
              <a:t>mở</a:t>
            </a:r>
            <a:r>
              <a:rPr lang="en-US"/>
              <a:t>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EB74A2B-E743-466F-9F83-C17EFAE332E6}"/>
              </a:ext>
            </a:extLst>
          </p:cNvPr>
          <p:cNvSpPr/>
          <p:nvPr/>
        </p:nvSpPr>
        <p:spPr>
          <a:xfrm>
            <a:off x="6580232" y="4331232"/>
            <a:ext cx="984365" cy="6488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>
                <a:solidFill>
                  <a:srgbClr val="FF0000"/>
                </a:solidFill>
              </a:rPr>
              <a:t>mỡ</a:t>
            </a:r>
            <a:r>
              <a:rPr lang="en-US"/>
              <a:t> </a:t>
            </a:r>
          </a:p>
        </p:txBody>
      </p:sp>
      <p:pic>
        <p:nvPicPr>
          <p:cNvPr id="18" name="Tieng-yeah-tre-con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A254F1D5-6356-4A2E-8296-90BBFB40176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400310" y="1388938"/>
            <a:ext cx="342945" cy="342945"/>
          </a:xfrm>
          <a:prstGeom prst="rect">
            <a:avLst/>
          </a:prstGeom>
        </p:spPr>
      </p:pic>
      <p:pic>
        <p:nvPicPr>
          <p:cNvPr id="20" name="Content Placeholder 9">
            <a:extLst>
              <a:ext uri="{FF2B5EF4-FFF2-40B4-BE49-F238E27FC236}">
                <a16:creationId xmlns:a16="http://schemas.microsoft.com/office/drawing/2014/main" id="{FFE2841F-3625-4608-8935-C08B0A3C6BD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5761" y="2089407"/>
            <a:ext cx="2127058" cy="2243498"/>
          </a:xfrm>
          <a:prstGeom prst="rect">
            <a:avLst/>
          </a:prstGeom>
        </p:spPr>
      </p:pic>
      <p:pic>
        <p:nvPicPr>
          <p:cNvPr id="21" name="Content Placeholder 9">
            <a:extLst>
              <a:ext uri="{FF2B5EF4-FFF2-40B4-BE49-F238E27FC236}">
                <a16:creationId xmlns:a16="http://schemas.microsoft.com/office/drawing/2014/main" id="{8C3B2A03-98EC-43C1-A97C-1CC024D645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7228" y="2080320"/>
            <a:ext cx="2127058" cy="2243498"/>
          </a:xfrm>
          <a:prstGeom prst="rect">
            <a:avLst/>
          </a:prstGeom>
        </p:spPr>
      </p:pic>
      <p:pic>
        <p:nvPicPr>
          <p:cNvPr id="22" name="Tieng-yeah-tre-con-www_nhacchuongvui_com.mp3">
            <a:hlinkClick r:id="" action="ppaction://media"/>
            <a:extLst>
              <a:ext uri="{FF2B5EF4-FFF2-40B4-BE49-F238E27FC236}">
                <a16:creationId xmlns:a16="http://schemas.microsoft.com/office/drawing/2014/main" id="{52595670-E212-41FA-B69F-55B2B53278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400776" y="1948037"/>
            <a:ext cx="342945" cy="342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3369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414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4414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183695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1293</TotalTime>
  <Words>220</Words>
  <Application>Microsoft Office PowerPoint</Application>
  <PresentationFormat>Widescreen</PresentationFormat>
  <Paragraphs>47</Paragraphs>
  <Slides>12</Slides>
  <Notes>1</Notes>
  <HiddenSlides>0</HiddenSlides>
  <MMClips>5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HP001 5 hàng</vt:lpstr>
      <vt:lpstr>Times New Roman</vt:lpstr>
      <vt:lpstr>UTM Avo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Ziczac</cp:lastModifiedBy>
  <cp:revision>193</cp:revision>
  <dcterms:created xsi:type="dcterms:W3CDTF">2021-06-07T06:59:14Z</dcterms:created>
  <dcterms:modified xsi:type="dcterms:W3CDTF">2021-12-22T11:26:52Z</dcterms:modified>
</cp:coreProperties>
</file>