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8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hGtpUJLzB+JTVIg8ykZ2iRWVI6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59E6ED8-9C1A-407A-B337-D034D0DA1029}"/>
              </a:ext>
            </a:extLst>
          </p:cNvPr>
          <p:cNvSpPr/>
          <p:nvPr userDrawn="1"/>
        </p:nvSpPr>
        <p:spPr>
          <a:xfrm>
            <a:off x="11207931" y="91440"/>
            <a:ext cx="1085516" cy="131934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30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55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1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4029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3150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760D1823-0454-41C9-92E7-7B41002BD3C8}"/>
              </a:ext>
            </a:extLst>
          </p:cNvPr>
          <p:cNvSpPr/>
          <p:nvPr userDrawn="1"/>
        </p:nvSpPr>
        <p:spPr>
          <a:xfrm>
            <a:off x="10982031" y="195127"/>
            <a:ext cx="1085516" cy="131934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5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6929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475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648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9" r:id="rId4"/>
    <p:sldLayoutId id="2147483665" r:id="rId5"/>
    <p:sldLayoutId id="2147483666" r:id="rId6"/>
    <p:sldLayoutId id="2147483667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gif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11" Type="http://schemas.openxmlformats.org/officeDocument/2006/relationships/image" Target="../media/image18.png"/><Relationship Id="rId5" Type="http://schemas.openxmlformats.org/officeDocument/2006/relationships/image" Target="../media/image12.gif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gif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11" Type="http://schemas.openxmlformats.org/officeDocument/2006/relationships/image" Target="../media/image18.png"/><Relationship Id="rId5" Type="http://schemas.openxmlformats.org/officeDocument/2006/relationships/image" Target="../media/image12.gif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/>
          <p:nvPr/>
        </p:nvSpPr>
        <p:spPr>
          <a:xfrm>
            <a:off x="9610789" y="110857"/>
            <a:ext cx="280557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TIẾNG VIỆT 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11013577" y="695632"/>
            <a:ext cx="123694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 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2017594" y="2521079"/>
            <a:ext cx="7956399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00" b="1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5800" b="1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12 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 viết: Chữ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K</a:t>
            </a:r>
            <a:endParaRPr sz="5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/>
        </p:nvSpPr>
        <p:spPr>
          <a:xfrm>
            <a:off x="2593393" y="2848325"/>
            <a:ext cx="7663789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9000" dirty="0">
              <a:latin typeface="UTM Avo" panose="02040603050506020204" pitchFamily="18" charset="0"/>
            </a:endParaRPr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9295" y="4190852"/>
            <a:ext cx="2973699" cy="262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7546" y="439622"/>
            <a:ext cx="2332439" cy="272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6635" y="4221203"/>
            <a:ext cx="3536539" cy="353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24502" y="4902214"/>
            <a:ext cx="2174517" cy="2174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>
            <a:off x="-89455" y="2501864"/>
            <a:ext cx="12577156" cy="4472528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17" name="Google Shape;11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2967" y="2445485"/>
            <a:ext cx="368300" cy="345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9886" y="4369575"/>
            <a:ext cx="3052463" cy="255463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/>
          <p:nvPr/>
        </p:nvSpPr>
        <p:spPr>
          <a:xfrm>
            <a:off x="-119119" y="-159332"/>
            <a:ext cx="12606820" cy="3454400"/>
          </a:xfrm>
          <a:custGeom>
            <a:avLst/>
            <a:gdLst/>
            <a:ahLst/>
            <a:cxnLst/>
            <a:rect l="l" t="t" r="r" b="b"/>
            <a:pathLst>
              <a:path w="9144000" h="3404828" extrusionOk="0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20" name="Google Shape;120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0623" y="3523090"/>
            <a:ext cx="2482924" cy="1862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7587523" y="3615950"/>
            <a:ext cx="336551" cy="5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45079" y="3150047"/>
            <a:ext cx="2146817" cy="382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82445" y="1197938"/>
            <a:ext cx="2365052" cy="35678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3"/>
          <p:cNvGrpSpPr/>
          <p:nvPr/>
        </p:nvGrpSpPr>
        <p:grpSpPr>
          <a:xfrm>
            <a:off x="11190516" y="5129103"/>
            <a:ext cx="3252704" cy="1089219"/>
            <a:chOff x="9019068" y="4420621"/>
            <a:chExt cx="2141156" cy="982061"/>
          </a:xfrm>
        </p:grpSpPr>
        <p:pic>
          <p:nvPicPr>
            <p:cNvPr id="125" name="Google Shape;125;p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3"/>
            <p:cNvSpPr txBox="1"/>
            <p:nvPr/>
          </p:nvSpPr>
          <p:spPr>
            <a:xfrm>
              <a:off x="9019068" y="4808556"/>
              <a:ext cx="539187" cy="47170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4 ô</a:t>
              </a:r>
              <a:endParaRPr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11190515" y="3349418"/>
            <a:ext cx="3091083" cy="958463"/>
            <a:chOff x="8847870" y="4420621"/>
            <a:chExt cx="2312354" cy="982061"/>
          </a:xfrm>
        </p:grpSpPr>
        <p:pic>
          <p:nvPicPr>
            <p:cNvPr id="128" name="Google Shape;128;p3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3"/>
            <p:cNvSpPr txBox="1"/>
            <p:nvPr/>
          </p:nvSpPr>
          <p:spPr>
            <a:xfrm>
              <a:off x="8847870" y="4740048"/>
              <a:ext cx="665479" cy="53606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3 ô</a:t>
              </a:r>
              <a:endParaRPr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130" name="Google Shape;130;p3"/>
          <p:cNvGrpSpPr/>
          <p:nvPr/>
        </p:nvGrpSpPr>
        <p:grpSpPr>
          <a:xfrm flipH="1">
            <a:off x="-2175268" y="5464487"/>
            <a:ext cx="3678270" cy="958462"/>
            <a:chOff x="8408610" y="4420621"/>
            <a:chExt cx="2751614" cy="982061"/>
          </a:xfrm>
        </p:grpSpPr>
        <p:pic>
          <p:nvPicPr>
            <p:cNvPr id="131" name="Google Shape;131;p3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3"/>
            <p:cNvSpPr txBox="1"/>
            <p:nvPr/>
          </p:nvSpPr>
          <p:spPr>
            <a:xfrm>
              <a:off x="8408610" y="4793163"/>
              <a:ext cx="862923" cy="53606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2,5 ô</a:t>
              </a:r>
              <a:endParaRPr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133" name="Google Shape;133;p3"/>
          <p:cNvGrpSpPr/>
          <p:nvPr/>
        </p:nvGrpSpPr>
        <p:grpSpPr>
          <a:xfrm flipH="1">
            <a:off x="-1690064" y="3479500"/>
            <a:ext cx="3230176" cy="1030894"/>
            <a:chOff x="8913598" y="4420621"/>
            <a:chExt cx="2246626" cy="982061"/>
          </a:xfrm>
        </p:grpSpPr>
        <p:pic>
          <p:nvPicPr>
            <p:cNvPr id="134" name="Google Shape;134;p3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3"/>
            <p:cNvSpPr txBox="1"/>
            <p:nvPr/>
          </p:nvSpPr>
          <p:spPr>
            <a:xfrm>
              <a:off x="8913598" y="4764100"/>
              <a:ext cx="554651" cy="49839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5 ô</a:t>
              </a:r>
              <a:endParaRPr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pic>
        <p:nvPicPr>
          <p:cNvPr id="136" name="Google Shape;136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371860" y="937919"/>
            <a:ext cx="4226211" cy="21537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3"/>
          <p:cNvGrpSpPr/>
          <p:nvPr/>
        </p:nvGrpSpPr>
        <p:grpSpPr>
          <a:xfrm flipH="1">
            <a:off x="7442149" y="464947"/>
            <a:ext cx="2093736" cy="837947"/>
            <a:chOff x="8552241" y="4400245"/>
            <a:chExt cx="2746614" cy="1111954"/>
          </a:xfrm>
        </p:grpSpPr>
        <p:pic>
          <p:nvPicPr>
            <p:cNvPr id="138" name="Google Shape;138;p3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679183" y="4400245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3"/>
            <p:cNvSpPr txBox="1"/>
            <p:nvPr/>
          </p:nvSpPr>
          <p:spPr>
            <a:xfrm>
              <a:off x="8552241" y="4817940"/>
              <a:ext cx="1113265" cy="694259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5 ô</a:t>
              </a:r>
              <a:endParaRPr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323260" y="4352665"/>
            <a:ext cx="270331" cy="2535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1" y="3429000"/>
            <a:ext cx="368300" cy="345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04760" y="2503687"/>
            <a:ext cx="742680" cy="345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077523" y="2213277"/>
            <a:ext cx="620819" cy="62081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623545" y="786203"/>
            <a:ext cx="5403402" cy="10156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 hoa I cỡ vừa cao mấy ô li?</a:t>
            </a:r>
            <a:endParaRPr sz="3000" b="1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486675" y="2534067"/>
            <a:ext cx="457405" cy="457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36110" y="3596284"/>
            <a:ext cx="345053" cy="58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22E4E65-1BE7-4083-852E-C1BC0A47143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-112345"/>
            <a:ext cx="1896758" cy="843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/>
          <p:nvPr/>
        </p:nvSpPr>
        <p:spPr>
          <a:xfrm>
            <a:off x="-150125" y="2501864"/>
            <a:ext cx="12678771" cy="4381536"/>
          </a:xfrm>
          <a:prstGeom prst="rect">
            <a:avLst/>
          </a:prstGeom>
          <a:solidFill>
            <a:srgbClr val="ACB8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2967" y="2445485"/>
            <a:ext cx="368300" cy="345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9054" y="3562934"/>
            <a:ext cx="3927231" cy="328673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4"/>
          <p:cNvSpPr/>
          <p:nvPr/>
        </p:nvSpPr>
        <p:spPr>
          <a:xfrm>
            <a:off x="-150125" y="-25400"/>
            <a:ext cx="12678770" cy="3320467"/>
          </a:xfrm>
          <a:custGeom>
            <a:avLst/>
            <a:gdLst/>
            <a:ahLst/>
            <a:cxnLst/>
            <a:rect l="l" t="t" r="r" b="b"/>
            <a:pathLst>
              <a:path w="9144000" h="3404828" extrusionOk="0">
                <a:moveTo>
                  <a:pt x="0" y="0"/>
                </a:moveTo>
                <a:lnTo>
                  <a:pt x="9144000" y="0"/>
                </a:lnTo>
                <a:lnTo>
                  <a:pt x="9144000" y="2780928"/>
                </a:lnTo>
                <a:cubicBezTo>
                  <a:pt x="8248650" y="2774702"/>
                  <a:pt x="6201641" y="3411008"/>
                  <a:pt x="5306291" y="3404782"/>
                </a:cubicBezTo>
                <a:cubicBezTo>
                  <a:pt x="4423641" y="3353982"/>
                  <a:pt x="5310910" y="2798842"/>
                  <a:pt x="4428260" y="2748042"/>
                </a:cubicBezTo>
                <a:cubicBezTo>
                  <a:pt x="3488460" y="2748042"/>
                  <a:pt x="3225800" y="2952750"/>
                  <a:pt x="2286000" y="2952750"/>
                </a:cubicBezTo>
                <a:lnTo>
                  <a:pt x="0" y="2780928"/>
                </a:lnTo>
                <a:lnTo>
                  <a:pt x="0" y="0"/>
                </a:lnTo>
                <a:close/>
              </a:path>
            </a:pathLst>
          </a:custGeom>
          <a:solidFill>
            <a:srgbClr val="E1EF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50623" y="3523090"/>
            <a:ext cx="2482924" cy="1862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7587523" y="3615950"/>
            <a:ext cx="336551" cy="5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14019" y="3066027"/>
            <a:ext cx="2285047" cy="382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82445" y="1197938"/>
            <a:ext cx="2365052" cy="356789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4"/>
          <p:cNvGrpSpPr/>
          <p:nvPr/>
        </p:nvGrpSpPr>
        <p:grpSpPr>
          <a:xfrm>
            <a:off x="9806003" y="3355504"/>
            <a:ext cx="2626610" cy="1089218"/>
            <a:chOff x="8792021" y="4420621"/>
            <a:chExt cx="2368203" cy="982061"/>
          </a:xfrm>
        </p:grpSpPr>
        <p:pic>
          <p:nvPicPr>
            <p:cNvPr id="160" name="Google Shape;160;p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4"/>
            <p:cNvSpPr txBox="1"/>
            <p:nvPr/>
          </p:nvSpPr>
          <p:spPr>
            <a:xfrm>
              <a:off x="8792021" y="4850276"/>
              <a:ext cx="709931" cy="44396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5 ô</a:t>
              </a:r>
              <a:endParaRPr sz="26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162" name="Google Shape;162;p4"/>
          <p:cNvGrpSpPr/>
          <p:nvPr/>
        </p:nvGrpSpPr>
        <p:grpSpPr>
          <a:xfrm flipH="1">
            <a:off x="-28761" y="3873434"/>
            <a:ext cx="2359123" cy="958463"/>
            <a:chOff x="8743015" y="4420621"/>
            <a:chExt cx="2417209" cy="982061"/>
          </a:xfrm>
        </p:grpSpPr>
        <p:pic>
          <p:nvPicPr>
            <p:cNvPr id="163" name="Google Shape;163;p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4"/>
            <p:cNvSpPr txBox="1"/>
            <p:nvPr/>
          </p:nvSpPr>
          <p:spPr>
            <a:xfrm>
              <a:off x="8743015" y="4814692"/>
              <a:ext cx="806782" cy="50452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3 ô</a:t>
              </a:r>
              <a:endParaRPr sz="26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165" name="Google Shape;165;p4"/>
          <p:cNvGrpSpPr/>
          <p:nvPr/>
        </p:nvGrpSpPr>
        <p:grpSpPr>
          <a:xfrm flipH="1">
            <a:off x="-1599871" y="5432312"/>
            <a:ext cx="2380249" cy="958462"/>
            <a:chOff x="8721372" y="4420621"/>
            <a:chExt cx="2438852" cy="982061"/>
          </a:xfrm>
        </p:grpSpPr>
        <p:pic>
          <p:nvPicPr>
            <p:cNvPr id="166" name="Google Shape;166;p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4"/>
            <p:cNvSpPr txBox="1"/>
            <p:nvPr/>
          </p:nvSpPr>
          <p:spPr>
            <a:xfrm>
              <a:off x="8721372" y="4834642"/>
              <a:ext cx="806782" cy="50452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4 ô</a:t>
              </a:r>
              <a:endParaRPr sz="26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168" name="Google Shape;168;p4"/>
          <p:cNvGrpSpPr/>
          <p:nvPr/>
        </p:nvGrpSpPr>
        <p:grpSpPr>
          <a:xfrm>
            <a:off x="11029530" y="5337043"/>
            <a:ext cx="2913220" cy="1030894"/>
            <a:chOff x="8385004" y="4420621"/>
            <a:chExt cx="2775220" cy="982061"/>
          </a:xfrm>
        </p:grpSpPr>
        <p:pic>
          <p:nvPicPr>
            <p:cNvPr id="169" name="Google Shape;169;p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4"/>
            <p:cNvSpPr txBox="1"/>
            <p:nvPr/>
          </p:nvSpPr>
          <p:spPr>
            <a:xfrm>
              <a:off x="8385004" y="4789239"/>
              <a:ext cx="1095214" cy="46907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2,5 ô</a:t>
              </a:r>
              <a:endParaRPr sz="26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pic>
        <p:nvPicPr>
          <p:cNvPr id="171" name="Google Shape;171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23279" y="898083"/>
            <a:ext cx="4226211" cy="21537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" name="Google Shape;172;p4"/>
          <p:cNvGrpSpPr/>
          <p:nvPr/>
        </p:nvGrpSpPr>
        <p:grpSpPr>
          <a:xfrm flipH="1">
            <a:off x="7547833" y="480299"/>
            <a:ext cx="2359224" cy="764149"/>
            <a:chOff x="8065335" y="4420621"/>
            <a:chExt cx="3094889" cy="1014025"/>
          </a:xfrm>
        </p:grpSpPr>
        <p:pic>
          <p:nvPicPr>
            <p:cNvPr id="173" name="Google Shape;173;p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540552" y="4420621"/>
              <a:ext cx="1619672" cy="9820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4"/>
            <p:cNvSpPr txBox="1"/>
            <p:nvPr/>
          </p:nvSpPr>
          <p:spPr>
            <a:xfrm>
              <a:off x="8065335" y="4767476"/>
              <a:ext cx="1426111" cy="66717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2,5 ô</a:t>
              </a:r>
              <a:endParaRPr sz="260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323260" y="4352665"/>
            <a:ext cx="270331" cy="2535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1" y="3429000"/>
            <a:ext cx="368300" cy="345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604760" y="2503687"/>
            <a:ext cx="742680" cy="345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077523" y="2213277"/>
            <a:ext cx="620819" cy="62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486675" y="2534067"/>
            <a:ext cx="457405" cy="457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36110" y="3596284"/>
            <a:ext cx="345053" cy="58268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4"/>
          <p:cNvSpPr txBox="1"/>
          <p:nvPr/>
        </p:nvSpPr>
        <p:spPr>
          <a:xfrm>
            <a:off x="529375" y="407150"/>
            <a:ext cx="5668974" cy="10156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 hoa I cỡ nhỏ cao mấy ô li?</a:t>
            </a:r>
            <a:endParaRPr sz="3000" b="1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3" name="Picture 3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110E77-139A-43CB-9E71-83C59BB678A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-112345"/>
            <a:ext cx="1896758" cy="843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54156" y="1873669"/>
            <a:ext cx="3903518" cy="386368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5"/>
          <p:cNvSpPr txBox="1"/>
          <p:nvPr/>
        </p:nvSpPr>
        <p:spPr>
          <a:xfrm>
            <a:off x="4016012" y="681037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K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cỡ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vừa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88" name="Google Shape;188;p5"/>
          <p:cNvSpPr txBox="1"/>
          <p:nvPr/>
        </p:nvSpPr>
        <p:spPr>
          <a:xfrm>
            <a:off x="5605670" y="1550504"/>
            <a:ext cx="658633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Quan sát chữ K hoa, nhận xét:</a:t>
            </a:r>
            <a:endParaRPr sz="2600">
              <a:latin typeface="UTM Avo" panose="02040603050506020204" pitchFamily="18" charset="0"/>
            </a:endParaRPr>
          </a:p>
        </p:txBody>
      </p:sp>
      <p:sp>
        <p:nvSpPr>
          <p:cNvPr id="189" name="Google Shape;189;p5"/>
          <p:cNvSpPr txBox="1"/>
          <p:nvPr/>
        </p:nvSpPr>
        <p:spPr>
          <a:xfrm>
            <a:off x="5632928" y="2410319"/>
            <a:ext cx="5830956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Chữ K hoa cao mấy ô li?</a:t>
            </a:r>
            <a:endParaRPr sz="2600">
              <a:latin typeface="UTM Avo" panose="02040603050506020204" pitchFamily="18" charset="0"/>
            </a:endParaRPr>
          </a:p>
        </p:txBody>
      </p:sp>
      <p:sp>
        <p:nvSpPr>
          <p:cNvPr id="190" name="Google Shape;190;p5"/>
          <p:cNvSpPr txBox="1"/>
          <p:nvPr/>
        </p:nvSpPr>
        <p:spPr>
          <a:xfrm>
            <a:off x="5632928" y="3018917"/>
            <a:ext cx="5830956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</a:t>
            </a:r>
            <a:r>
              <a:rPr lang="en-US" sz="26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26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K </a:t>
            </a:r>
            <a:r>
              <a:rPr lang="en-US" sz="26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6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cao</a:t>
            </a:r>
            <a:r>
              <a:rPr lang="en-US" sz="26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5 ô li, </a:t>
            </a:r>
            <a:r>
              <a:rPr lang="en-US" sz="26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nằm</a:t>
            </a:r>
            <a:r>
              <a:rPr lang="en-US" sz="26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trên</a:t>
            </a:r>
            <a:r>
              <a:rPr lang="en-US" sz="26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6 </a:t>
            </a:r>
            <a:r>
              <a:rPr lang="en-US" sz="26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đường</a:t>
            </a:r>
            <a:r>
              <a:rPr lang="en-US" sz="26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kẻ</a:t>
            </a:r>
            <a:r>
              <a:rPr lang="en-US" sz="26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6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ngang</a:t>
            </a:r>
            <a:r>
              <a:rPr lang="en-US" sz="26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sz="26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54156" y="1873669"/>
            <a:ext cx="3903518" cy="386368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6"/>
          <p:cNvSpPr txBox="1"/>
          <p:nvPr/>
        </p:nvSpPr>
        <p:spPr>
          <a:xfrm>
            <a:off x="4016011" y="681037"/>
            <a:ext cx="370715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6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6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K</a:t>
            </a:r>
            <a:endParaRPr sz="36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97" name="Google Shape;197;p6"/>
          <p:cNvSpPr txBox="1"/>
          <p:nvPr/>
        </p:nvSpPr>
        <p:spPr>
          <a:xfrm>
            <a:off x="5605670" y="1550504"/>
            <a:ext cx="658633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i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Quan </a:t>
            </a:r>
            <a:r>
              <a:rPr lang="en-US" sz="2800" i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sát</a:t>
            </a:r>
            <a:r>
              <a:rPr lang="en-US" sz="2800" i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2800" i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K </a:t>
            </a:r>
            <a:r>
              <a:rPr lang="en-US" sz="2800" i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800" i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i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800" i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xét</a:t>
            </a:r>
            <a:r>
              <a:rPr lang="en-US" sz="2800" i="1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:</a:t>
            </a:r>
            <a:endParaRPr sz="2800" dirty="0">
              <a:latin typeface="UTM Avo" panose="02040603050506020204" pitchFamily="18" charset="0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5318339" y="2228671"/>
            <a:ext cx="658633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Chữ K hoa được viết bởi mấy nét? Đó là những nét nào?</a:t>
            </a:r>
            <a:endParaRPr sz="2800">
              <a:latin typeface="UTM Avo" panose="02040603050506020204" pitchFamily="18" charset="0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5318339" y="3460837"/>
            <a:ext cx="583095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Chữ K hoa được viết bởi 3 nét. </a:t>
            </a:r>
            <a:endParaRPr sz="2800">
              <a:latin typeface="UTM Avo" panose="02040603050506020204" pitchFamily="18" charset="0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5406888" y="4661166"/>
            <a:ext cx="583095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Gồm các nét:</a:t>
            </a:r>
            <a:endParaRPr sz="280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4156" y="1873669"/>
            <a:ext cx="3903518" cy="3863686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7"/>
          <p:cNvSpPr txBox="1"/>
          <p:nvPr/>
        </p:nvSpPr>
        <p:spPr>
          <a:xfrm>
            <a:off x="4016012" y="681037"/>
            <a:ext cx="3318316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K</a:t>
            </a:r>
            <a:endParaRPr sz="38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07" name="Google Shape;207;p7"/>
          <p:cNvSpPr txBox="1"/>
          <p:nvPr/>
        </p:nvSpPr>
        <p:spPr>
          <a:xfrm>
            <a:off x="4973630" y="1613313"/>
            <a:ext cx="658633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Nét 1: Là kết hợp của 2 nét cơ bản: cong trái và thẳng ngang ( lượn 2 đầu)</a:t>
            </a:r>
            <a:endParaRPr sz="2800">
              <a:latin typeface="UTM Avo" panose="02040603050506020204" pitchFamily="18" charset="0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4992758" y="3182973"/>
            <a:ext cx="658633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Nét 2: Móc ngược trái (đầu nét hơi lượn, cuối nét lượn hẳn vào trong).</a:t>
            </a:r>
            <a:endParaRPr sz="2800">
              <a:latin typeface="UTM Avo" panose="02040603050506020204" pitchFamily="18" charset="0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4992758" y="4706303"/>
            <a:ext cx="658633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Nét 3: Là kết hợp của 2 nét cơ bản: móc xuôi phải và móc ngược phải nối liền nhau, tạo vòng xoắn nhỏ giữa thân chữ.</a:t>
            </a:r>
            <a:endParaRPr sz="280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9687" y="1497157"/>
            <a:ext cx="3903518" cy="386368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8"/>
          <p:cNvSpPr/>
          <p:nvPr/>
        </p:nvSpPr>
        <p:spPr>
          <a:xfrm>
            <a:off x="6096000" y="1510748"/>
            <a:ext cx="4518991" cy="1550504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Hướng dẫn viết</a:t>
            </a:r>
            <a:endParaRPr sz="380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72DAD73F-3982-400E-89A2-73682B902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k 2">
            <a:hlinkClick r:id="" action="ppaction://media"/>
            <a:extLst>
              <a:ext uri="{FF2B5EF4-FFF2-40B4-BE49-F238E27FC236}">
                <a16:creationId xmlns:a16="http://schemas.microsoft.com/office/drawing/2014/main" id="{20C72D2E-3C77-4DF3-9196-788BDFAE09A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5572" y="887896"/>
            <a:ext cx="9685718" cy="5448093"/>
          </a:xfrm>
        </p:spPr>
      </p:pic>
    </p:spTree>
    <p:extLst>
      <p:ext uri="{BB962C8B-B14F-4D97-AF65-F5344CB8AC3E}">
        <p14:creationId xmlns:p14="http://schemas.microsoft.com/office/powerpoint/2010/main" val="229356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7492" y="1749286"/>
            <a:ext cx="3251318" cy="392264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0"/>
          <p:cNvSpPr txBox="1"/>
          <p:nvPr/>
        </p:nvSpPr>
        <p:spPr>
          <a:xfrm>
            <a:off x="4016012" y="681037"/>
            <a:ext cx="51279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 hoa </a:t>
            </a:r>
            <a:r>
              <a:rPr lang="en-US" sz="36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K cỡ nhỏ</a:t>
            </a:r>
            <a:endParaRPr sz="360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28" name="Google Shape;228;p10"/>
          <p:cNvSpPr txBox="1"/>
          <p:nvPr/>
        </p:nvSpPr>
        <p:spPr>
          <a:xfrm>
            <a:off x="4200939" y="1749286"/>
            <a:ext cx="799106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i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Quan sát chữ K hoa cỡ nhỏ, nhận xét:</a:t>
            </a:r>
            <a:endParaRPr sz="3200">
              <a:latin typeface="UTM Avo" panose="02040603050506020204" pitchFamily="18" charset="0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4546250" y="2609101"/>
            <a:ext cx="73144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Chữ K hoa cỡ nhỏ cao mấy ô li?</a:t>
            </a:r>
            <a:endParaRPr sz="3200">
              <a:latin typeface="UTM Avo" panose="02040603050506020204" pitchFamily="18" charset="0"/>
            </a:endParaRPr>
          </a:p>
        </p:txBody>
      </p:sp>
      <p:sp>
        <p:nvSpPr>
          <p:cNvPr id="230" name="Google Shape;230;p10"/>
          <p:cNvSpPr txBox="1"/>
          <p:nvPr/>
        </p:nvSpPr>
        <p:spPr>
          <a:xfrm>
            <a:off x="4546250" y="3217699"/>
            <a:ext cx="731444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K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cỡ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nhỏ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cao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2,5 ô li.</a:t>
            </a:r>
            <a:endParaRPr sz="32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/>
          </a:p>
        </p:txBody>
      </p:sp>
      <p:pic>
        <p:nvPicPr>
          <p:cNvPr id="236" name="Google Shape;236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25572" y="887896"/>
            <a:ext cx="9685718" cy="5448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12"/>
          <p:cNvGrpSpPr/>
          <p:nvPr/>
        </p:nvGrpSpPr>
        <p:grpSpPr>
          <a:xfrm>
            <a:off x="5174410" y="2090660"/>
            <a:ext cx="6326442" cy="4767340"/>
            <a:chOff x="-591423" y="1707337"/>
            <a:chExt cx="7679682" cy="5787085"/>
          </a:xfrm>
        </p:grpSpPr>
        <p:pic>
          <p:nvPicPr>
            <p:cNvPr id="242" name="Google Shape;242;p12"/>
            <p:cNvPicPr preferRelativeResize="0"/>
            <p:nvPr/>
          </p:nvPicPr>
          <p:blipFill rotWithShape="1">
            <a:blip r:embed="rId3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12"/>
            <p:cNvPicPr preferRelativeResize="0"/>
            <p:nvPr/>
          </p:nvPicPr>
          <p:blipFill rotWithShape="1">
            <a:blip r:embed="rId3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4" name="Google Shape;244;p12"/>
          <p:cNvSpPr/>
          <p:nvPr/>
        </p:nvSpPr>
        <p:spPr>
          <a:xfrm>
            <a:off x="2955429" y="694173"/>
            <a:ext cx="6281142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</a:pPr>
            <a:r>
              <a:rPr lang="en-US" sz="7000" b="1" i="0" u="none" strike="noStrike" cap="none">
                <a:solidFill>
                  <a:schemeClr val="accent1"/>
                </a:solidFill>
                <a:latin typeface="UTM Avo" panose="02040603050506020204" pitchFamily="18" charset="0"/>
                <a:sym typeface="Arial"/>
              </a:rPr>
              <a:t>VIẾT BẢNG CON</a:t>
            </a:r>
            <a:endParaRPr sz="700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3"/>
          <p:cNvSpPr txBox="1">
            <a:spLocks noGrp="1"/>
          </p:cNvSpPr>
          <p:nvPr>
            <p:ph type="title" idx="4294967295"/>
          </p:nvPr>
        </p:nvSpPr>
        <p:spPr>
          <a:xfrm>
            <a:off x="1762125" y="527050"/>
            <a:ext cx="86677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Viết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bảng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K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hoa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cỡ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vừa</a:t>
            </a:r>
            <a:endParaRPr sz="3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250" name="Google Shape;250;p1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tretch/>
        </p:blipFill>
        <p:spPr>
          <a:xfrm>
            <a:off x="3505200" y="1971444"/>
            <a:ext cx="5181600" cy="429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4"/>
          <p:cNvSpPr txBox="1">
            <a:spLocks noGrp="1"/>
          </p:cNvSpPr>
          <p:nvPr>
            <p:ph type="title" idx="4294967295"/>
          </p:nvPr>
        </p:nvSpPr>
        <p:spPr>
          <a:xfrm>
            <a:off x="1734343" y="610771"/>
            <a:ext cx="872331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Viết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bảng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K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hoa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cỡ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nhỏ</a:t>
            </a:r>
            <a:endParaRPr lang="en-US" sz="3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255" name="Google Shape;255;p14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301081" y="2060513"/>
            <a:ext cx="7589837" cy="387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5"/>
          <p:cNvSpPr txBox="1">
            <a:spLocks noGrp="1"/>
          </p:cNvSpPr>
          <p:nvPr>
            <p:ph type="title" idx="4294967295"/>
          </p:nvPr>
        </p:nvSpPr>
        <p:spPr>
          <a:xfrm>
            <a:off x="2043112" y="549861"/>
            <a:ext cx="810577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Viết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câu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ứng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dụng</a:t>
            </a:r>
            <a:r>
              <a:rPr lang="en-US" sz="3800" b="1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  <a:endParaRPr sz="3800" dirty="0">
              <a:latin typeface="UTM Avo" panose="02040603050506020204" pitchFamily="18" charset="0"/>
            </a:endParaRPr>
          </a:p>
        </p:txBody>
      </p:sp>
      <p:pic>
        <p:nvPicPr>
          <p:cNvPr id="262" name="Google Shape;262;p15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tretch/>
        </p:blipFill>
        <p:spPr>
          <a:xfrm>
            <a:off x="2926080" y="2623012"/>
            <a:ext cx="5760719" cy="300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"/>
          <p:cNvSpPr txBox="1"/>
          <p:nvPr/>
        </p:nvSpPr>
        <p:spPr>
          <a:xfrm>
            <a:off x="821635" y="2999208"/>
            <a:ext cx="1054873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</a:t>
            </a:r>
            <a:r>
              <a:rPr lang="vi-VN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 câu ứng dụng trên, chữ nào được viết hoa?</a:t>
            </a:r>
            <a:endParaRPr sz="3000">
              <a:latin typeface="UTM Avo" panose="02040603050506020204" pitchFamily="18" charset="0"/>
            </a:endParaRPr>
          </a:p>
        </p:txBody>
      </p:sp>
      <p:pic>
        <p:nvPicPr>
          <p:cNvPr id="268" name="Google Shape;26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66876" y="547149"/>
            <a:ext cx="7979421" cy="218929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6"/>
          <p:cNvSpPr txBox="1"/>
          <p:nvPr/>
        </p:nvSpPr>
        <p:spPr>
          <a:xfrm>
            <a:off x="821635" y="3599195"/>
            <a:ext cx="1054873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</a:t>
            </a:r>
            <a:r>
              <a:rPr lang="vi-VN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 chữ nào viết với độ cao 2,5 ô li?</a:t>
            </a:r>
            <a:endParaRPr sz="3000">
              <a:latin typeface="UTM Avo" panose="02040603050506020204" pitchFamily="18" charset="0"/>
            </a:endParaRPr>
          </a:p>
        </p:txBody>
      </p:sp>
      <p:sp>
        <p:nvSpPr>
          <p:cNvPr id="270" name="Google Shape;270;p16"/>
          <p:cNvSpPr txBox="1"/>
          <p:nvPr/>
        </p:nvSpPr>
        <p:spPr>
          <a:xfrm>
            <a:off x="821635" y="4291333"/>
            <a:ext cx="1054873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</a:t>
            </a:r>
            <a:r>
              <a:rPr lang="vi-VN" sz="3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3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3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viết</a:t>
            </a:r>
            <a:r>
              <a:rPr lang="en-US" sz="3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3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</a:t>
            </a:r>
            <a:r>
              <a:rPr lang="en-US" sz="3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cao</a:t>
            </a:r>
            <a:r>
              <a:rPr lang="en-US" sz="3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 ô li?</a:t>
            </a:r>
            <a:endParaRPr sz="3000" dirty="0">
              <a:latin typeface="UTM Avo" panose="02040603050506020204" pitchFamily="18" charset="0"/>
            </a:endParaRPr>
          </a:p>
        </p:txBody>
      </p:sp>
      <p:sp>
        <p:nvSpPr>
          <p:cNvPr id="271" name="Google Shape;271;p16"/>
          <p:cNvSpPr txBox="1"/>
          <p:nvPr/>
        </p:nvSpPr>
        <p:spPr>
          <a:xfrm>
            <a:off x="821635" y="4983471"/>
            <a:ext cx="1054873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</a:t>
            </a:r>
            <a:r>
              <a:rPr lang="vi-VN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 chữ nào viết với độ cao 1,5 ô li?</a:t>
            </a:r>
            <a:endParaRPr sz="3000">
              <a:latin typeface="UTM Avo" panose="02040603050506020204" pitchFamily="18" charset="0"/>
            </a:endParaRPr>
          </a:p>
        </p:txBody>
      </p:sp>
      <p:sp>
        <p:nvSpPr>
          <p:cNvPr id="272" name="Google Shape;272;p16"/>
          <p:cNvSpPr txBox="1"/>
          <p:nvPr/>
        </p:nvSpPr>
        <p:spPr>
          <a:xfrm>
            <a:off x="821635" y="5675609"/>
            <a:ext cx="10548730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</a:t>
            </a:r>
            <a:r>
              <a:rPr lang="vi-VN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0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 chữ nào viết với độ cao 1 ô li?</a:t>
            </a:r>
            <a:endParaRPr sz="300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7"/>
          <p:cNvSpPr/>
          <p:nvPr/>
        </p:nvSpPr>
        <p:spPr>
          <a:xfrm>
            <a:off x="455393" y="516234"/>
            <a:ext cx="10497603" cy="191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BE65"/>
              </a:buClr>
              <a:buSzPts val="6000"/>
              <a:buFont typeface="Arial"/>
              <a:buNone/>
            </a:pPr>
            <a:r>
              <a:rPr lang="en-US" sz="6000" b="1" i="0" u="none" strike="noStrike">
                <a:solidFill>
                  <a:srgbClr val="84BE65"/>
                </a:solidFill>
                <a:latin typeface="UTM Avo" panose="02040603050506020204" pitchFamily="18" charset="0"/>
                <a:sym typeface="Arial"/>
              </a:rPr>
              <a:t>Thực hành</a:t>
            </a:r>
            <a:endParaRPr sz="6000" b="1" i="0" u="none" strike="noStrike">
              <a:solidFill>
                <a:srgbClr val="84BE65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BE65"/>
              </a:buClr>
              <a:buSzPts val="6000"/>
              <a:buFont typeface="Arial"/>
              <a:buNone/>
            </a:pPr>
            <a:r>
              <a:rPr lang="en-US" sz="6000" b="1" i="0" u="none" strike="noStrike">
                <a:solidFill>
                  <a:srgbClr val="84BE65"/>
                </a:solidFill>
                <a:latin typeface="UTM Avo" panose="02040603050506020204" pitchFamily="18" charset="0"/>
                <a:sym typeface="Arial"/>
              </a:rPr>
              <a:t>viết vở</a:t>
            </a:r>
            <a:endParaRPr sz="6000" b="1" i="0" u="none" strike="noStrike">
              <a:solidFill>
                <a:srgbClr val="84BE65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775151-CF56-4629-A26E-7F74519BD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8464" y="3097414"/>
            <a:ext cx="4034361" cy="31981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18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406775" y="553206"/>
            <a:ext cx="5378450" cy="6446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15</TotalTime>
  <Words>344</Words>
  <Application>Microsoft Office PowerPoint</Application>
  <PresentationFormat>Widescreen</PresentationFormat>
  <Paragraphs>46</Paragraphs>
  <Slides>19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bảng con chữ K hoa cỡ vừa</vt:lpstr>
      <vt:lpstr>Viết bảng con chữ K hoa cỡ nhỏ</vt:lpstr>
      <vt:lpstr>Viết câu ứng dụng: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8</cp:revision>
  <dcterms:created xsi:type="dcterms:W3CDTF">2021-11-01T08:16:43Z</dcterms:created>
  <dcterms:modified xsi:type="dcterms:W3CDTF">2022-01-21T09:06:55Z</dcterms:modified>
</cp:coreProperties>
</file>