
<file path=[Content_Types].xml><?xml version="1.0" encoding="utf-8"?>
<Types xmlns="http://schemas.openxmlformats.org/package/2006/content-types">
  <Default Extension="png" ContentType="image/png"/>
  <Default Extension="mp3" ContentType="audio/m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88" r:id="rId4"/>
    <p:sldId id="259" r:id="rId5"/>
    <p:sldId id="283" r:id="rId6"/>
    <p:sldId id="284" r:id="rId7"/>
    <p:sldId id="285" r:id="rId8"/>
    <p:sldId id="286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jHJCmE7Ltdl04RioQ6boFRelcN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1961D0E-3F54-4933-B25F-643B21F6179A}">
  <a:tblStyle styleId="{81961D0E-3F54-4933-B25F-643B21F6179A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F0F0"/>
          </a:solidFill>
        </a:fill>
      </a:tcStyle>
    </a:wholeTbl>
    <a:band1H>
      <a:tcTxStyle/>
      <a:tcStyle>
        <a:tcBdr/>
        <a:fill>
          <a:solidFill>
            <a:srgbClr val="E0E0E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0E0E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29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9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8B6858C-743E-42B0-8C6F-07D96666E91D}"/>
              </a:ext>
            </a:extLst>
          </p:cNvPr>
          <p:cNvSpPr/>
          <p:nvPr userDrawn="1"/>
        </p:nvSpPr>
        <p:spPr>
          <a:xfrm>
            <a:off x="10985863" y="0"/>
            <a:ext cx="1307584" cy="139772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3_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2" name="Google Shape;42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E1DB95A-E0C8-4D55-BDE0-DA80D8D0D14B}"/>
              </a:ext>
            </a:extLst>
          </p:cNvPr>
          <p:cNvSpPr/>
          <p:nvPr userDrawn="1"/>
        </p:nvSpPr>
        <p:spPr>
          <a:xfrm>
            <a:off x="10884415" y="167913"/>
            <a:ext cx="1307584" cy="139772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gif"/><Relationship Id="rId12" Type="http://schemas.openxmlformats.org/officeDocument/2006/relationships/image" Target="../media/image18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gif"/><Relationship Id="rId11" Type="http://schemas.openxmlformats.org/officeDocument/2006/relationships/image" Target="../media/image17.png"/><Relationship Id="rId5" Type="http://schemas.openxmlformats.org/officeDocument/2006/relationships/image" Target="../media/image11.gif"/><Relationship Id="rId10" Type="http://schemas.openxmlformats.org/officeDocument/2006/relationships/image" Target="../media/image16.png"/><Relationship Id="rId4" Type="http://schemas.openxmlformats.org/officeDocument/2006/relationships/image" Target="../media/image10.gif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"/>
          <p:cNvSpPr txBox="1">
            <a:spLocks noGrp="1"/>
          </p:cNvSpPr>
          <p:nvPr>
            <p:ph type="subTitle" idx="1"/>
          </p:nvPr>
        </p:nvSpPr>
        <p:spPr>
          <a:xfrm>
            <a:off x="1509932" y="2278967"/>
            <a:ext cx="9467831" cy="255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9300" b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 12</a:t>
            </a:r>
            <a:endParaRPr sz="9300" b="1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  <a:p>
            <a:pPr marL="457200" lvl="0" indent="-406400" algn="ctr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86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 đọc 1: Bà kể chuyện</a:t>
            </a:r>
            <a:endParaRPr sz="8600" b="1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9386424" y="89784"/>
            <a:ext cx="280557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TIẾNG VIỆT 2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10860259" y="643032"/>
            <a:ext cx="121053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Tập 2</a:t>
            </a:r>
            <a:endParaRPr>
              <a:latin typeface="UTM Avo" panose="02040603050506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/>
          <p:nvPr/>
        </p:nvSpPr>
        <p:spPr>
          <a:xfrm>
            <a:off x="2331605" y="2716541"/>
            <a:ext cx="7889076" cy="1569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99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KHỞI ĐỘNG</a:t>
            </a:r>
            <a:endParaRPr/>
          </a:p>
        </p:txBody>
      </p:sp>
      <p:pic>
        <p:nvPicPr>
          <p:cNvPr id="70" name="Google Shape;7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9294" y="4176386"/>
            <a:ext cx="2973699" cy="2622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7546" y="439622"/>
            <a:ext cx="2332439" cy="2721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6635" y="4221203"/>
            <a:ext cx="3536539" cy="3536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24502" y="4902214"/>
            <a:ext cx="2174517" cy="2174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3B45AE42-8B51-4BF3-88EE-EDF9E2BD54E4}"/>
              </a:ext>
            </a:extLst>
          </p:cNvPr>
          <p:cNvSpPr/>
          <p:nvPr/>
        </p:nvSpPr>
        <p:spPr>
          <a:xfrm>
            <a:off x="0" y="2905822"/>
            <a:ext cx="12192000" cy="3952178"/>
          </a:xfrm>
          <a:custGeom>
            <a:avLst/>
            <a:gdLst>
              <a:gd name="connsiteX0" fmla="*/ 0 w 12252491"/>
              <a:gd name="connsiteY0" fmla="*/ 0 h 3258448"/>
              <a:gd name="connsiteX1" fmla="*/ 12252491 w 12252491"/>
              <a:gd name="connsiteY1" fmla="*/ 0 h 3258448"/>
              <a:gd name="connsiteX2" fmla="*/ 12252491 w 12252491"/>
              <a:gd name="connsiteY2" fmla="*/ 3258448 h 3258448"/>
              <a:gd name="connsiteX3" fmla="*/ 0 w 12252491"/>
              <a:gd name="connsiteY3" fmla="*/ 3258448 h 3258448"/>
              <a:gd name="connsiteX4" fmla="*/ 0 w 12252491"/>
              <a:gd name="connsiteY4" fmla="*/ 0 h 325844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12252491 w 12252491"/>
              <a:gd name="connsiteY2" fmla="*/ 687540 h 3945988"/>
              <a:gd name="connsiteX3" fmla="*/ 12252491 w 12252491"/>
              <a:gd name="connsiteY3" fmla="*/ 3945988 h 3945988"/>
              <a:gd name="connsiteX4" fmla="*/ 0 w 12252491"/>
              <a:gd name="connsiteY4" fmla="*/ 3945988 h 3945988"/>
              <a:gd name="connsiteX5" fmla="*/ 0 w 12252491"/>
              <a:gd name="connsiteY5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87540 h 3945988"/>
              <a:gd name="connsiteX1" fmla="*/ 3718091 w 12252491"/>
              <a:gd name="connsiteY1" fmla="*/ 0 h 3945988"/>
              <a:gd name="connsiteX2" fmla="*/ 8683986 w 12252491"/>
              <a:gd name="connsiteY2" fmla="*/ 1041010 h 3945988"/>
              <a:gd name="connsiteX3" fmla="*/ 12252491 w 12252491"/>
              <a:gd name="connsiteY3" fmla="*/ 687540 h 3945988"/>
              <a:gd name="connsiteX4" fmla="*/ 12252491 w 12252491"/>
              <a:gd name="connsiteY4" fmla="*/ 3945988 h 3945988"/>
              <a:gd name="connsiteX5" fmla="*/ 0 w 12252491"/>
              <a:gd name="connsiteY5" fmla="*/ 3945988 h 3945988"/>
              <a:gd name="connsiteX6" fmla="*/ 0 w 12252491"/>
              <a:gd name="connsiteY6" fmla="*/ 687540 h 3945988"/>
              <a:gd name="connsiteX0" fmla="*/ 0 w 12252491"/>
              <a:gd name="connsiteY0" fmla="*/ 693730 h 3952178"/>
              <a:gd name="connsiteX1" fmla="*/ 3718091 w 12252491"/>
              <a:gd name="connsiteY1" fmla="*/ 6190 h 3952178"/>
              <a:gd name="connsiteX2" fmla="*/ 8683986 w 12252491"/>
              <a:gd name="connsiteY2" fmla="*/ 1047200 h 3952178"/>
              <a:gd name="connsiteX3" fmla="*/ 12252491 w 12252491"/>
              <a:gd name="connsiteY3" fmla="*/ 693730 h 3952178"/>
              <a:gd name="connsiteX4" fmla="*/ 12252491 w 12252491"/>
              <a:gd name="connsiteY4" fmla="*/ 3952178 h 3952178"/>
              <a:gd name="connsiteX5" fmla="*/ 0 w 12252491"/>
              <a:gd name="connsiteY5" fmla="*/ 3952178 h 3952178"/>
              <a:gd name="connsiteX6" fmla="*/ 0 w 12252491"/>
              <a:gd name="connsiteY6" fmla="*/ 693730 h 395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52491" h="3952178">
                <a:moveTo>
                  <a:pt x="0" y="693730"/>
                </a:moveTo>
                <a:cubicBezTo>
                  <a:pt x="1403486" y="-126293"/>
                  <a:pt x="2483417" y="10287"/>
                  <a:pt x="3718091" y="6190"/>
                </a:cubicBezTo>
                <a:cubicBezTo>
                  <a:pt x="5321808" y="137489"/>
                  <a:pt x="7080269" y="915901"/>
                  <a:pt x="8683986" y="1047200"/>
                </a:cubicBezTo>
                <a:cubicBezTo>
                  <a:pt x="10098571" y="760565"/>
                  <a:pt x="11006718" y="333252"/>
                  <a:pt x="12252491" y="693730"/>
                </a:cubicBezTo>
                <a:lnTo>
                  <a:pt x="12252491" y="3952178"/>
                </a:lnTo>
                <a:lnTo>
                  <a:pt x="0" y="3952178"/>
                </a:lnTo>
                <a:lnTo>
                  <a:pt x="0" y="69373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D04A0A-33F9-4E82-8CBB-DCAD53483EE3}"/>
              </a:ext>
            </a:extLst>
          </p:cNvPr>
          <p:cNvSpPr/>
          <p:nvPr/>
        </p:nvSpPr>
        <p:spPr>
          <a:xfrm>
            <a:off x="3270508" y="582604"/>
            <a:ext cx="491512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HÁI HOA </a:t>
            </a:r>
          </a:p>
          <a:p>
            <a:pPr algn="ctr"/>
            <a:r>
              <a:rPr lang="en-US" sz="8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TẶNG CÔ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480DB5C-AD40-4CB4-B0E6-2D793DC098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64330" y="1222205"/>
            <a:ext cx="1609725" cy="156465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E7CA0F8-5918-4985-B979-C4DEB786FD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998" y="-270513"/>
            <a:ext cx="1609725" cy="150670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7A05D7F-0940-41C2-99DE-FF09B1844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124" y="2321086"/>
            <a:ext cx="1044772" cy="8283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52584C-4833-4143-8FBD-887564BF82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78" y="3117983"/>
            <a:ext cx="1609725" cy="1590408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5294391B-4247-4B6A-B075-02DA37E94502}"/>
              </a:ext>
            </a:extLst>
          </p:cNvPr>
          <p:cNvSpPr/>
          <p:nvPr/>
        </p:nvSpPr>
        <p:spPr>
          <a:xfrm>
            <a:off x="0" y="5372101"/>
            <a:ext cx="12192000" cy="1479493"/>
          </a:xfrm>
          <a:custGeom>
            <a:avLst/>
            <a:gdLst>
              <a:gd name="connsiteX0" fmla="*/ 0 w 12192000"/>
              <a:gd name="connsiteY0" fmla="*/ 0 h 1436631"/>
              <a:gd name="connsiteX1" fmla="*/ 12192000 w 12192000"/>
              <a:gd name="connsiteY1" fmla="*/ 0 h 1436631"/>
              <a:gd name="connsiteX2" fmla="*/ 12192000 w 12192000"/>
              <a:gd name="connsiteY2" fmla="*/ 1436631 h 1436631"/>
              <a:gd name="connsiteX3" fmla="*/ 0 w 12192000"/>
              <a:gd name="connsiteY3" fmla="*/ 1436631 h 1436631"/>
              <a:gd name="connsiteX4" fmla="*/ 0 w 12192000"/>
              <a:gd name="connsiteY4" fmla="*/ 0 h 1436631"/>
              <a:gd name="connsiteX0" fmla="*/ 0 w 12192000"/>
              <a:gd name="connsiteY0" fmla="*/ 54 h 1436685"/>
              <a:gd name="connsiteX1" fmla="*/ 4086225 w 12192000"/>
              <a:gd name="connsiteY1" fmla="*/ 300092 h 1436685"/>
              <a:gd name="connsiteX2" fmla="*/ 12192000 w 12192000"/>
              <a:gd name="connsiteY2" fmla="*/ 54 h 1436685"/>
              <a:gd name="connsiteX3" fmla="*/ 12192000 w 12192000"/>
              <a:gd name="connsiteY3" fmla="*/ 1436685 h 1436685"/>
              <a:gd name="connsiteX4" fmla="*/ 0 w 12192000"/>
              <a:gd name="connsiteY4" fmla="*/ 1436685 h 1436685"/>
              <a:gd name="connsiteX5" fmla="*/ 0 w 12192000"/>
              <a:gd name="connsiteY5" fmla="*/ 54 h 1436685"/>
              <a:gd name="connsiteX0" fmla="*/ 0 w 12192000"/>
              <a:gd name="connsiteY0" fmla="*/ 42862 h 1479493"/>
              <a:gd name="connsiteX1" fmla="*/ 4086225 w 12192000"/>
              <a:gd name="connsiteY1" fmla="*/ 342900 h 1479493"/>
              <a:gd name="connsiteX2" fmla="*/ 9786938 w 12192000"/>
              <a:gd name="connsiteY2" fmla="*/ 0 h 1479493"/>
              <a:gd name="connsiteX3" fmla="*/ 12192000 w 12192000"/>
              <a:gd name="connsiteY3" fmla="*/ 42862 h 1479493"/>
              <a:gd name="connsiteX4" fmla="*/ 12192000 w 12192000"/>
              <a:gd name="connsiteY4" fmla="*/ 1479493 h 1479493"/>
              <a:gd name="connsiteX5" fmla="*/ 0 w 12192000"/>
              <a:gd name="connsiteY5" fmla="*/ 1479493 h 1479493"/>
              <a:gd name="connsiteX6" fmla="*/ 0 w 12192000"/>
              <a:gd name="connsiteY6" fmla="*/ 42862 h 1479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1479493">
                <a:moveTo>
                  <a:pt x="0" y="42862"/>
                </a:moveTo>
                <a:cubicBezTo>
                  <a:pt x="1343025" y="38100"/>
                  <a:pt x="2743200" y="347662"/>
                  <a:pt x="4086225" y="342900"/>
                </a:cubicBezTo>
                <a:cubicBezTo>
                  <a:pt x="5886450" y="276225"/>
                  <a:pt x="7986713" y="66675"/>
                  <a:pt x="9786938" y="0"/>
                </a:cubicBezTo>
                <a:lnTo>
                  <a:pt x="12192000" y="42862"/>
                </a:lnTo>
                <a:lnTo>
                  <a:pt x="12192000" y="1479493"/>
                </a:lnTo>
                <a:lnTo>
                  <a:pt x="0" y="1479493"/>
                </a:lnTo>
                <a:lnTo>
                  <a:pt x="0" y="42862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08A33331-ED43-4961-8472-635A0DA967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660" y="4783706"/>
            <a:ext cx="2045817" cy="108164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2CAB176B-5CEB-4019-B56E-B2E8DE6B7A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003" y="4496224"/>
            <a:ext cx="745136" cy="108164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5B912C0-A88D-4D04-BF86-10B5169F89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105" y="2265172"/>
            <a:ext cx="3905262" cy="195263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A0E6B0FA-6EE2-4926-ABE7-B85F6ED3E9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737" y="1845033"/>
            <a:ext cx="2644197" cy="3467799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5BEE9461-E3F1-4183-9412-152BCC5A68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094" y="4502162"/>
            <a:ext cx="558289" cy="442643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70B01E2-E914-44A2-8F50-CDA5251B73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733" y="4359896"/>
            <a:ext cx="558289" cy="442643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E6361DD3-0A04-47FE-8E74-ADCBEA2158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759" y="4944805"/>
            <a:ext cx="558289" cy="442643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38B224A7-0FB7-4E20-B122-4E8E59DF8F6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737" y="4682674"/>
            <a:ext cx="1917579" cy="1622567"/>
          </a:xfrm>
          <a:prstGeom prst="rect">
            <a:avLst/>
          </a:prstGeom>
        </p:spPr>
      </p:pic>
      <p:pic>
        <p:nvPicPr>
          <p:cNvPr id="81" name="Intro">
            <a:hlinkClick r:id="" action="ppaction://media"/>
            <a:extLst>
              <a:ext uri="{FF2B5EF4-FFF2-40B4-BE49-F238E27FC236}">
                <a16:creationId xmlns:a16="http://schemas.microsoft.com/office/drawing/2014/main" id="{7C2A0ED8-67CD-4A5F-BDC2-A56E7A3CF4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257925" y="-871264"/>
            <a:ext cx="609600" cy="60960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32D24676-19A4-4930-A1DF-32D5F249A8C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60" y="255632"/>
            <a:ext cx="4602977" cy="200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4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0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xit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/>
        </p:nvSpPr>
        <p:spPr>
          <a:xfrm>
            <a:off x="1934198" y="773337"/>
            <a:ext cx="8323603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Trò chơi: Hái hoa tặng cô</a:t>
            </a:r>
            <a:endParaRPr sz="4400" b="1" i="0" u="none" strike="noStrike" cap="none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00" name="Google Shape;100;p4"/>
          <p:cNvSpPr txBox="1"/>
          <p:nvPr/>
        </p:nvSpPr>
        <p:spPr>
          <a:xfrm>
            <a:off x="579689" y="1879549"/>
            <a:ext cx="11032620" cy="3862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Char char="•"/>
            </a:pPr>
            <a:r>
              <a:rPr lang="en-US" sz="3500" b="1" i="0" u="none" strike="noStrike" cap="none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Cách chơi:</a:t>
            </a:r>
            <a:endParaRPr>
              <a:latin typeface="UTM Avo" panose="02040603050506020204" pitchFamily="18" charset="0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Char char="-"/>
            </a:pPr>
            <a:r>
              <a:rPr lang="en-US" sz="3500" b="0" i="0" u="none" strike="noStrike" cap="none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Học sinh sẽ trả lời các câu hỏi của cô bằng cách chọn đáp án đúng trong các đáp án đưa ra. Nếu chọn đúng sẽ hái được 1 bông hoa.</a:t>
            </a:r>
            <a:endParaRPr>
              <a:latin typeface="UTM Avo" panose="02040603050506020204" pitchFamily="18" charset="0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Char char="-"/>
            </a:pPr>
            <a:r>
              <a:rPr lang="en-US" sz="3500" b="0" i="0" u="none" strike="noStrike" cap="none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Khi học sinh chọn đáp án, giáo viên bấm vào hình chú bướm để kiểm tra xem đáp án học sinh chọn có đúng không.</a:t>
            </a:r>
            <a:endParaRPr sz="3500" b="0" i="0" u="none" strike="noStrike" cap="none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686261" cy="629991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vi-V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Từ những câu chuyện Rô-linh và em gái tự nghĩ ra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514629"/>
            <a:ext cx="7686261" cy="792328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Từ những bộ phim Rô-linh và em gái được xem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4597996"/>
            <a:ext cx="7686261" cy="792328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vi-V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Từ những câu chuyện Rô-linh được nghe từ bà kể.</a:t>
            </a:r>
          </a:p>
          <a:p>
            <a:pPr algn="just"/>
            <a:endParaRPr lang="vi-V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9113" y="5644052"/>
            <a:ext cx="7686261" cy="629991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D.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Tất cả phương án trên</a:t>
            </a:r>
            <a:r>
              <a:rPr lang="vi-VN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57591" y="807445"/>
            <a:ext cx="1589852" cy="1545336"/>
          </a:xfrm>
          <a:prstGeom prst="rect">
            <a:avLst/>
          </a:prstGeom>
        </p:spPr>
      </p:pic>
      <p:sp>
        <p:nvSpPr>
          <p:cNvPr id="12" name="Rectangle 1">
            <a:extLst>
              <a:ext uri="{FF2B5EF4-FFF2-40B4-BE49-F238E27FC236}">
                <a16:creationId xmlns:a16="http://schemas.microsoft.com/office/drawing/2014/main" id="{6B9991F0-49D4-4A61-9864-66E41FE40109}"/>
              </a:ext>
            </a:extLst>
          </p:cNvPr>
          <p:cNvSpPr/>
          <p:nvPr/>
        </p:nvSpPr>
        <p:spPr>
          <a:xfrm>
            <a:off x="689113" y="736176"/>
            <a:ext cx="102227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vi-VN" sz="3200" b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Tài </a:t>
            </a:r>
            <a:r>
              <a:rPr lang="vi-VN" sz="32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năng của Rô-linh được ươm mầm từ đâu? Chọn </a:t>
            </a:r>
            <a:r>
              <a:rPr lang="vi-VN" sz="3200" b="1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ý đúng</a:t>
            </a:r>
            <a:r>
              <a:rPr lang="en-US" sz="3200" b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vi-VN" sz="3200" b="1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3803B46E-FDEC-496A-A3D9-20FD37E482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645" y="2971388"/>
            <a:ext cx="2540584" cy="266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2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27435 0.1551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4" y="7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vi-VN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Rô-linh đã ghi lại những câu chuyện của mình lên tường.</a:t>
            </a:r>
            <a:endParaRPr lang="vi-VN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240887" y="1185044"/>
            <a:ext cx="11951113" cy="918222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vi-VN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Rô-linh đã làm gì để nhớ và kể chuyện cho em gái nghe</a:t>
            </a:r>
            <a:r>
              <a:rPr lang="vi-VN"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algn="ctr"/>
            <a:r>
              <a:rPr lang="vi-VN"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Chọn ý đúng</a:t>
            </a:r>
            <a:r>
              <a:rPr lang="en-US"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vi-VN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737113"/>
            <a:ext cx="7354957" cy="675859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Rô-linh nhớ trong đầu.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4807228"/>
            <a:ext cx="7354957" cy="675859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Rô-linh không làm gì cả.</a:t>
            </a:r>
            <a:endParaRPr lang="vi-VN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9113" y="570786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vi-VN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Rô-linh đã ghi lại những câu chuyện của mình lên giấy.</a:t>
            </a:r>
            <a:endParaRPr lang="vi-VN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64556" flipH="1">
            <a:off x="10127418" y="1767377"/>
            <a:ext cx="1589852" cy="1174802"/>
          </a:xfrm>
          <a:prstGeom prst="rect">
            <a:avLst/>
          </a:prstGeom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5C429551-873F-481B-B82C-042790AE88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197" y="3429000"/>
            <a:ext cx="3086743" cy="205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3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39792 0.65301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96" y="3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2038942" y="2220249"/>
            <a:ext cx="4652144" cy="814500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vi-VN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Hen-ri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1069144" y="301062"/>
            <a:ext cx="10115893" cy="1412803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3. B</a:t>
            </a:r>
            <a:r>
              <a:rPr lang="vi-VN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ài</a:t>
            </a:r>
            <a:r>
              <a:rPr 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‘‘Ươm mầm’’</a:t>
            </a:r>
            <a:r>
              <a:rPr lang="vi-VN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có nhắc đến nhân vật nào của nhà văn Rô-linh</a:t>
            </a:r>
            <a:r>
              <a:rPr lang="vi-VN"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algn="ctr"/>
            <a:r>
              <a:rPr lang="vi-VN"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Chọn ý đúng</a:t>
            </a:r>
            <a:r>
              <a:rPr lang="en-US"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vi-VN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2038941" y="3541133"/>
            <a:ext cx="4652145" cy="712815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vi-VN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Ha-ri Pót-tơ</a:t>
            </a:r>
            <a:endParaRPr lang="vi-VN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2038941" y="4624500"/>
            <a:ext cx="4652145" cy="712815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vi-VN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Xu-ka</a:t>
            </a:r>
            <a:endParaRPr lang="vi-VN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2038941" y="5643584"/>
            <a:ext cx="4652145" cy="712815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vi-VN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Do-ra-e-mon</a:t>
            </a:r>
            <a:endParaRPr lang="vi-VN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70464" y="807445"/>
            <a:ext cx="1564105" cy="1545336"/>
          </a:xfrm>
          <a:prstGeom prst="rect">
            <a:avLst/>
          </a:prstGeom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E952AA42-946E-41B1-A088-586520127C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291" y="2814176"/>
            <a:ext cx="3647152" cy="364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6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-0.40651 0.32431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26" y="1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27A7DB0D-F52E-4EA8-8B57-CE9C319290FB}"/>
              </a:ext>
            </a:extLst>
          </p:cNvPr>
          <p:cNvSpPr/>
          <p:nvPr/>
        </p:nvSpPr>
        <p:spPr>
          <a:xfrm>
            <a:off x="689113" y="249752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Rô-linh là một học sinh xếp cuối của trường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DAFF3985-B70E-4F29-9B2B-8E74D965A386}"/>
              </a:ext>
            </a:extLst>
          </p:cNvPr>
          <p:cNvSpPr/>
          <p:nvPr/>
        </p:nvSpPr>
        <p:spPr>
          <a:xfrm>
            <a:off x="0" y="1175622"/>
            <a:ext cx="12192000" cy="918222"/>
          </a:xfrm>
          <a:prstGeom prst="snip2Diag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vi-VN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Ở trường phổ thông, Rô-linh là một học sinh như thế nào?</a:t>
            </a:r>
          </a:p>
          <a:p>
            <a:pPr algn="ctr"/>
            <a:r>
              <a:rPr lang="vi-VN"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Chọn ý đúng</a:t>
            </a:r>
            <a:endParaRPr lang="vi-VN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BFF5F334-52F9-41E7-8D2E-5AA806EBEF5C}"/>
              </a:ext>
            </a:extLst>
          </p:cNvPr>
          <p:cNvSpPr/>
          <p:nvPr/>
        </p:nvSpPr>
        <p:spPr>
          <a:xfrm>
            <a:off x="689113" y="3567637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vi-V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Rô-linh là một học sinh tệ nhất ở trường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D7C9E28D-FFE1-46F3-9A9D-A80244A0129F}"/>
              </a:ext>
            </a:extLst>
          </p:cNvPr>
          <p:cNvSpPr/>
          <p:nvPr/>
        </p:nvSpPr>
        <p:spPr>
          <a:xfrm>
            <a:off x="689113" y="5592508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 Tất cả đáp án A, B, C đều sai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4CF9D1E6-1179-4E48-A495-91304BFFE195}"/>
              </a:ext>
            </a:extLst>
          </p:cNvPr>
          <p:cNvSpPr/>
          <p:nvPr/>
        </p:nvSpPr>
        <p:spPr>
          <a:xfrm>
            <a:off x="687456" y="4580072"/>
            <a:ext cx="7354957" cy="918222"/>
          </a:xfrm>
          <a:prstGeom prst="snip2DiagRect">
            <a:avLst/>
          </a:prstGeom>
          <a:solidFill>
            <a:srgbClr val="00206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vi-VN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Rô-linh được đánh giá là một trong những học sinh tài năng nhất.</a:t>
            </a:r>
            <a:endParaRPr lang="vi-V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11233" flipH="1">
            <a:off x="10395694" y="1590886"/>
            <a:ext cx="1313642" cy="1174802"/>
          </a:xfrm>
          <a:prstGeom prst="rect">
            <a:avLst/>
          </a:prstGeom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3E329B44-E07B-466E-906B-CBEF409C22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597" y="2796310"/>
            <a:ext cx="2398325" cy="320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0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59259E-6 L -0.37721 0.4166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67" y="2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49943"/>
            <a:ext cx="5704114" cy="6408058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9"/>
          <p:cNvSpPr/>
          <p:nvPr/>
        </p:nvSpPr>
        <p:spPr>
          <a:xfrm>
            <a:off x="5947302" y="1905000"/>
            <a:ext cx="6087564" cy="1508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>
                <a:solidFill>
                  <a:srgbClr val="262626"/>
                </a:solidFill>
                <a:latin typeface="UTM Avo" panose="02040603050506020204" pitchFamily="18" charset="0"/>
                <a:sym typeface="Arial"/>
              </a:rPr>
              <a:t>Em ở nhà</a:t>
            </a:r>
            <a:endParaRPr sz="9000" b="1" i="0" u="none" strike="noStrike" cap="none">
              <a:solidFill>
                <a:srgbClr val="262626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51" name="Google Shape;15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2000" y="3663593"/>
            <a:ext cx="3200400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49942"/>
            <a:ext cx="12192000" cy="6270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0" descr="Ghim của 오영희 trên I love | Bàn tay, Trái tim, Nghệ thuật ảo giác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2008" y="1240417"/>
            <a:ext cx="2394022" cy="224506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0"/>
          <p:cNvSpPr/>
          <p:nvPr/>
        </p:nvSpPr>
        <p:spPr>
          <a:xfrm>
            <a:off x="1893947" y="1059385"/>
            <a:ext cx="8404105" cy="2893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>
                <a:solidFill>
                  <a:srgbClr val="FF7300"/>
                </a:solidFill>
                <a:latin typeface="UTM Avo" panose="02040603050506020204" pitchFamily="18" charset="0"/>
                <a:sym typeface="Arial"/>
              </a:rPr>
              <a:t>Vòng tay </a:t>
            </a:r>
            <a:endParaRPr sz="9000" b="1" i="0" u="none" strike="noStrike" cap="none">
              <a:solidFill>
                <a:srgbClr val="FF73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i="0" u="none" strike="noStrike" cap="none">
                <a:solidFill>
                  <a:srgbClr val="FF7300"/>
                </a:solidFill>
                <a:latin typeface="UTM Avo" panose="02040603050506020204" pitchFamily="18" charset="0"/>
                <a:sym typeface="Arial"/>
              </a:rPr>
              <a:t>yêu thương</a:t>
            </a:r>
            <a:endParaRPr sz="9000" b="1" i="0" u="none" strike="noStrike" cap="none">
              <a:solidFill>
                <a:srgbClr val="FF73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 txBox="1"/>
          <p:nvPr/>
        </p:nvSpPr>
        <p:spPr>
          <a:xfrm>
            <a:off x="1814286" y="560264"/>
            <a:ext cx="1017451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>
                <a:solidFill>
                  <a:srgbClr val="0000FF"/>
                </a:solidFill>
                <a:latin typeface="UTM Avo" panose="02040603050506020204" pitchFamily="18" charset="0"/>
                <a:sym typeface="Arial"/>
              </a:rPr>
              <a:t>Mang tranh, ảnh ông bà (hoặc ảnh gia đình chụp chung với ông bà) đến lớp. Giới thiệu về ông bà em với các bạn.</a:t>
            </a:r>
            <a:endParaRPr sz="2400" i="0" u="none" strike="noStrike" cap="none">
              <a:solidFill>
                <a:srgbClr val="0000FF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64" name="Google Shape;16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52" y="1745338"/>
            <a:ext cx="3649249" cy="266368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65" name="Google Shape;16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8773" y="1724450"/>
            <a:ext cx="3966028" cy="267587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66" name="Google Shape;166;p11"/>
          <p:cNvPicPr preferRelativeResize="0"/>
          <p:nvPr/>
        </p:nvPicPr>
        <p:blipFill rotWithShape="1">
          <a:blip r:embed="rId5">
            <a:alphaModFix/>
          </a:blip>
          <a:srcRect l="3255" t="3604" r="3256"/>
          <a:stretch/>
        </p:blipFill>
        <p:spPr>
          <a:xfrm>
            <a:off x="8128000" y="1674747"/>
            <a:ext cx="3860800" cy="27356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grpSp>
        <p:nvGrpSpPr>
          <p:cNvPr id="167" name="Google Shape;167;p11"/>
          <p:cNvGrpSpPr/>
          <p:nvPr/>
        </p:nvGrpSpPr>
        <p:grpSpPr>
          <a:xfrm>
            <a:off x="1721285" y="4300928"/>
            <a:ext cx="9290357" cy="2177748"/>
            <a:chOff x="1280579" y="1018257"/>
            <a:chExt cx="6370187" cy="1355494"/>
          </a:xfrm>
        </p:grpSpPr>
        <p:sp>
          <p:nvSpPr>
            <p:cNvPr id="168" name="Google Shape;168;p11"/>
            <p:cNvSpPr txBox="1"/>
            <p:nvPr/>
          </p:nvSpPr>
          <p:spPr>
            <a:xfrm>
              <a:off x="1783366" y="1486147"/>
              <a:ext cx="5867400" cy="887604"/>
            </a:xfrm>
            <a:prstGeom prst="rect">
              <a:avLst/>
            </a:prstGeom>
            <a:noFill/>
            <a:ln w="28575" cap="flat" cmpd="sng">
              <a:solidFill>
                <a:srgbClr val="0099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27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Char char="•"/>
              </a:pPr>
              <a:r>
                <a:rPr lang="en-US" sz="2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Đó là ông bà nội hay ông bà ngoại của em?</a:t>
              </a:r>
              <a:endParaRPr/>
            </a:p>
            <a:p>
              <a:pPr marL="0" marR="0" lvl="0" indent="-1270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Char char="•"/>
              </a:pPr>
              <a:r>
                <a:rPr lang="en-US" sz="2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Ông bà sống riêng hay sống chung với gia đình em?</a:t>
              </a:r>
              <a:endParaRPr/>
            </a:p>
            <a:p>
              <a:pPr marL="0" marR="0" lvl="0" indent="-127000" algn="l" rtl="0">
                <a:lnSpc>
                  <a:spcPct val="100000"/>
                </a:lnSpc>
                <a:spcBef>
                  <a:spcPts val="16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Char char="•"/>
              </a:pPr>
              <a:r>
                <a:rPr lang="en-US" sz="2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Điều em thích nhất ở ông bà là gì?</a:t>
              </a:r>
              <a:endParaRPr/>
            </a:p>
          </p:txBody>
        </p:sp>
        <p:sp>
          <p:nvSpPr>
            <p:cNvPr id="169" name="Google Shape;169;p11"/>
            <p:cNvSpPr/>
            <p:nvPr/>
          </p:nvSpPr>
          <p:spPr>
            <a:xfrm rot="-1110311">
              <a:off x="1285337" y="1205828"/>
              <a:ext cx="1219200" cy="228600"/>
            </a:xfrm>
            <a:prstGeom prst="hexagon">
              <a:avLst>
                <a:gd name="adj" fmla="val 25000"/>
                <a:gd name="vf" fmla="val 115470"/>
              </a:avLst>
            </a:prstGeom>
            <a:gradFill>
              <a:gsLst>
                <a:gs pos="0">
                  <a:srgbClr val="9BCDFF"/>
                </a:gs>
                <a:gs pos="35000">
                  <a:srgbClr val="B8DCFF"/>
                </a:gs>
                <a:gs pos="100000">
                  <a:srgbClr val="E2F0FF"/>
                </a:gs>
              </a:gsLst>
              <a:lin ang="16200000" scaled="0"/>
            </a:gradFill>
            <a:ln w="9525" cap="flat" cmpd="sng">
              <a:solidFill>
                <a:srgbClr val="5597D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Gợi ý:</a:t>
              </a: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0" name="Google Shape;170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69" y="672317"/>
            <a:ext cx="1737707" cy="6890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0914"/>
            <a:ext cx="12192000" cy="6437086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2"/>
          <p:cNvSpPr/>
          <p:nvPr/>
        </p:nvSpPr>
        <p:spPr>
          <a:xfrm>
            <a:off x="2600538" y="584201"/>
            <a:ext cx="7398821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>
                <a:solidFill>
                  <a:srgbClr val="EEF8EA"/>
                </a:solidFill>
                <a:latin typeface="UTM Avo" panose="02040603050506020204" pitchFamily="18" charset="0"/>
                <a:sym typeface="Arial"/>
              </a:rPr>
              <a:t>Bà kể chuyện</a:t>
            </a:r>
            <a:endParaRPr sz="8000" b="1" i="0" u="none" strike="noStrike" cap="none">
              <a:solidFill>
                <a:srgbClr val="EEF8EA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177" name="Google Shape;17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5977" y="2108201"/>
            <a:ext cx="4766187" cy="337141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"/>
          <p:cNvSpPr/>
          <p:nvPr/>
        </p:nvSpPr>
        <p:spPr>
          <a:xfrm>
            <a:off x="3743952" y="3311471"/>
            <a:ext cx="5082515" cy="22860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002060"/>
                </a:solidFill>
                <a:latin typeface="Arial"/>
              </a:rPr>
              <a:t>ĐỌC</a:t>
            </a:r>
          </a:p>
        </p:txBody>
      </p:sp>
      <p:pic>
        <p:nvPicPr>
          <p:cNvPr id="183" name="Google Shape;18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73157" y="722253"/>
            <a:ext cx="3199044" cy="3732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6949" y="4454471"/>
            <a:ext cx="1868707" cy="2048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554566">
            <a:off x="7960035" y="1437029"/>
            <a:ext cx="3146292" cy="3146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4"/>
          <p:cNvSpPr/>
          <p:nvPr/>
        </p:nvSpPr>
        <p:spPr>
          <a:xfrm>
            <a:off x="4129116" y="508913"/>
            <a:ext cx="447750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Bà kể chuyện</a:t>
            </a:r>
            <a:endParaRPr sz="4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4"/>
          <p:cNvSpPr/>
          <p:nvPr/>
        </p:nvSpPr>
        <p:spPr>
          <a:xfrm>
            <a:off x="6785679" y="1568352"/>
            <a:ext cx="4470400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Con ơi, dễ hiểu thôi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Vì bà sinh ra bố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 với kho chuyện bà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Nghìn trang còn bé nhỏ.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0990" marR="0" lvl="0" indent="-2285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Như nắng sớm, trăng chiều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Chuyện bà hồn nhiên đến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Như từ nguồn xa xưa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Dòng sông đi gặp biển.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Bố mong viết thế nào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Hay như bà kể chuyện.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Trần Lê Văn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4"/>
          <p:cNvSpPr/>
          <p:nvPr/>
        </p:nvSpPr>
        <p:spPr>
          <a:xfrm>
            <a:off x="2046514" y="1568352"/>
            <a:ext cx="4398028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Bố cặm cụi viết truyện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Viết cả đêm cả ngày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 trăm nghìn người đọc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Chắc là nhiều truyện hay.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 muốn nghe bố kể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Sao bố cười cho qua?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Sao những lúc bố kể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Nghe không hay bằng bà?</a:t>
            </a:r>
            <a:endParaRPr/>
          </a:p>
        </p:txBody>
      </p:sp>
      <p:sp>
        <p:nvSpPr>
          <p:cNvPr id="193" name="Google Shape;193;p14"/>
          <p:cNvSpPr/>
          <p:nvPr/>
        </p:nvSpPr>
        <p:spPr>
          <a:xfrm>
            <a:off x="14514" y="508913"/>
            <a:ext cx="2032000" cy="963375"/>
          </a:xfrm>
          <a:prstGeom prst="flowChartTerminator">
            <a:avLst/>
          </a:prstGeom>
          <a:solidFill>
            <a:srgbClr val="FF5050"/>
          </a:solidFill>
          <a:ln w="571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Đọc</a:t>
            </a:r>
            <a:endParaRPr sz="4267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5" descr="Ichinashi Kimi] 3-pun Instant no Chinmoku – Nkur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1676400" y="4920336"/>
            <a:ext cx="1016000" cy="355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5"/>
          <p:cNvSpPr/>
          <p:nvPr/>
        </p:nvSpPr>
        <p:spPr>
          <a:xfrm>
            <a:off x="3711143" y="514632"/>
            <a:ext cx="447750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Bà kể chuyện</a:t>
            </a:r>
            <a:endParaRPr sz="4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5"/>
          <p:cNvSpPr/>
          <p:nvPr/>
        </p:nvSpPr>
        <p:spPr>
          <a:xfrm>
            <a:off x="5791200" y="1469033"/>
            <a:ext cx="4470400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Con ơi, dễ hiểu thôi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Vì bà sinh ra bố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 với kho chuyện bà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Nghìn trang còn bé nhỏ.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0990" marR="0" lvl="0" indent="-2285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Như nắng sớm, trăng chiều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Chuyện bà hồn nhiên đến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Như từ nguồn xa xưa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Dòng sông đi gặp biển.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Bố mong viết thế nào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Hay như bà kể chuyện.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Trần Lê Văn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5"/>
          <p:cNvSpPr/>
          <p:nvPr/>
        </p:nvSpPr>
        <p:spPr>
          <a:xfrm>
            <a:off x="1301879" y="1544759"/>
            <a:ext cx="4489321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Bố cặm cụi viết truyện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Viết cả đêm cả ngày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 trăm nghìn người đọc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Chắc là nhiều truyện hay.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 muốn nghe bố kể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Sao bố cười cho qua?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Sao những lúc bố kể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Nghe không hay bằng bà?</a:t>
            </a:r>
            <a:endParaRPr/>
          </a:p>
        </p:txBody>
      </p:sp>
      <p:sp>
        <p:nvSpPr>
          <p:cNvPr id="202" name="Google Shape;202;p15"/>
          <p:cNvSpPr/>
          <p:nvPr/>
        </p:nvSpPr>
        <p:spPr>
          <a:xfrm>
            <a:off x="9448800" y="586440"/>
            <a:ext cx="2369632" cy="81946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67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Luyện đọc</a:t>
            </a:r>
            <a:endParaRPr sz="2667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5"/>
          <p:cNvSpPr/>
          <p:nvPr/>
        </p:nvSpPr>
        <p:spPr>
          <a:xfrm>
            <a:off x="1739099" y="1544750"/>
            <a:ext cx="1343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cặm cụi </a:t>
            </a:r>
            <a:endParaRPr sz="24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5"/>
          <p:cNvSpPr/>
          <p:nvPr/>
        </p:nvSpPr>
        <p:spPr>
          <a:xfrm>
            <a:off x="5791200" y="1469032"/>
            <a:ext cx="4470400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Con ơi, dễ hiểu thôi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Vì bà sinh ra bố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 v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Nghìn trang còn bé nhỏ.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0990" marR="0" lvl="0" indent="-2285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Chuyện bà </a:t>
            </a:r>
            <a:r>
              <a:rPr lang="en-US" sz="24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hồn nhiên </a:t>
            </a: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đến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Như từ nguồn xa xưa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Dòng sông đi gặp biển.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Bố mong viết thế nào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Hay như bà kể chuyện.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Trần Lê Văn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1198" y="5579271"/>
            <a:ext cx="1343201" cy="1222131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06" name="Google Shape;206;p15"/>
          <p:cNvGrpSpPr/>
          <p:nvPr/>
        </p:nvGrpSpPr>
        <p:grpSpPr>
          <a:xfrm>
            <a:off x="10590074" y="4782589"/>
            <a:ext cx="1435620" cy="1407747"/>
            <a:chOff x="1628775" y="700088"/>
            <a:chExt cx="5886450" cy="3743325"/>
          </a:xfrm>
        </p:grpSpPr>
        <p:pic>
          <p:nvPicPr>
            <p:cNvPr id="207" name="Google Shape;207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628775" y="700088"/>
              <a:ext cx="5886450" cy="3743325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208" name="Google Shape;208;p15"/>
            <p:cNvSpPr/>
            <p:nvPr/>
          </p:nvSpPr>
          <p:spPr>
            <a:xfrm>
              <a:off x="1628775" y="1504950"/>
              <a:ext cx="1724025" cy="762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16" descr="Lùm xùm bản quyền phim Trạng Tí: Fan &amp;#39;Thần đồng đất Việt&amp;#39; ủng hộ họa sĩ Lê  Linh | Văn hóa | Thanh Niên"/>
          <p:cNvPicPr preferRelativeResize="0"/>
          <p:nvPr/>
        </p:nvPicPr>
        <p:blipFill rotWithShape="1">
          <a:blip r:embed="rId3">
            <a:alphaModFix/>
          </a:blip>
          <a:srcRect l="9664" t="3362" r="12210" b="17026"/>
          <a:stretch/>
        </p:blipFill>
        <p:spPr>
          <a:xfrm>
            <a:off x="4244899" y="645749"/>
            <a:ext cx="2844800" cy="2861415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4" name="Google Shape;214;p16"/>
          <p:cNvSpPr/>
          <p:nvPr/>
        </p:nvSpPr>
        <p:spPr>
          <a:xfrm>
            <a:off x="3838499" y="3673415"/>
            <a:ext cx="365760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1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Cặm cụi:</a:t>
            </a:r>
            <a:r>
              <a:rPr lang="en-US" sz="3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3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Chăm chú và mải miết</a:t>
            </a:r>
            <a:endParaRPr/>
          </a:p>
        </p:txBody>
      </p:sp>
      <p:sp>
        <p:nvSpPr>
          <p:cNvPr id="215" name="Google Shape;215;p16"/>
          <p:cNvSpPr/>
          <p:nvPr/>
        </p:nvSpPr>
        <p:spPr>
          <a:xfrm>
            <a:off x="7496099" y="4987821"/>
            <a:ext cx="3946809" cy="1323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67" b="1" i="1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Hồn nhiên:</a:t>
            </a:r>
            <a:r>
              <a:rPr lang="en-US" sz="2667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667" b="1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Biểu hiện đơn giản, chân thật, trong sáng</a:t>
            </a:r>
            <a:endParaRPr/>
          </a:p>
        </p:txBody>
      </p:sp>
      <p:pic>
        <p:nvPicPr>
          <p:cNvPr id="216" name="Google Shape;216;p16" descr="Ngây thơ trong đạo và hồn nhiên trong cuộc sống - Cây nhà lá vườn - KHÍ  CÔNG DƯỠNG SINH - KHÍ CÔNG DƯỠNG SINH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4703" y="1733839"/>
            <a:ext cx="3149600" cy="3087264"/>
          </a:xfrm>
          <a:prstGeom prst="ellipse">
            <a:avLst/>
          </a:prstGeom>
          <a:noFill/>
          <a:ln>
            <a:noFill/>
          </a:ln>
        </p:spPr>
      </p:pic>
      <p:sp>
        <p:nvSpPr>
          <p:cNvPr id="217" name="Google Shape;217;p16"/>
          <p:cNvSpPr/>
          <p:nvPr/>
        </p:nvSpPr>
        <p:spPr>
          <a:xfrm>
            <a:off x="178677" y="1733839"/>
            <a:ext cx="3852894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 i="0" u="none" strike="noStrike" cap="none">
                <a:solidFill>
                  <a:srgbClr val="FF7300"/>
                </a:solidFill>
                <a:latin typeface="Arial"/>
                <a:ea typeface="Arial"/>
                <a:cs typeface="Arial"/>
                <a:sym typeface="Arial"/>
              </a:rPr>
              <a:t>CHÚ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 i="0" u="none" strike="noStrike" cap="none">
                <a:solidFill>
                  <a:srgbClr val="FF7300"/>
                </a:solidFill>
                <a:latin typeface="Arial"/>
                <a:ea typeface="Arial"/>
                <a:cs typeface="Arial"/>
                <a:sym typeface="Arial"/>
              </a:rPr>
              <a:t>THÍCH</a:t>
            </a:r>
            <a:endParaRPr sz="7000" b="1" i="0" u="none" strike="noStrike" cap="none">
              <a:solidFill>
                <a:srgbClr val="FF7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7348" y="3340913"/>
            <a:ext cx="4038919" cy="4038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7"/>
          <p:cNvSpPr/>
          <p:nvPr/>
        </p:nvSpPr>
        <p:spPr>
          <a:xfrm>
            <a:off x="3794738" y="530454"/>
            <a:ext cx="447750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Bà kể chuyện</a:t>
            </a:r>
            <a:endParaRPr sz="4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7"/>
          <p:cNvSpPr/>
          <p:nvPr/>
        </p:nvSpPr>
        <p:spPr>
          <a:xfrm>
            <a:off x="6644585" y="1548251"/>
            <a:ext cx="4470400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Con ơi, dễ hiểu thôi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Vì bà sinh ra bố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 với kho chuyện bà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Nghìn trang còn bé nhỏ.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0990" marR="0" lvl="0" indent="-2285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Như sắng sớm, trăng chiều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Chuyện bà hồn nhiên đến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Như từ nguồn xa xưa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Dòng sông đi gặp biển.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Bố mong viết thế nào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Hay như bà kể chuyện.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Trần Lê Văn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7"/>
          <p:cNvSpPr/>
          <p:nvPr/>
        </p:nvSpPr>
        <p:spPr>
          <a:xfrm>
            <a:off x="1625600" y="1503533"/>
            <a:ext cx="4470400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Bố cặm cụi viết truyện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Viết cả đêm cả ngày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 trăm nghìn người đọc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Chắc là nhiều truyện hay.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 muốn nghe bố kể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Sao bố cười cho qua?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Sao những lúc bố kể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Nghe không hay bằng bà?</a:t>
            </a:r>
            <a:endParaRPr/>
          </a:p>
        </p:txBody>
      </p:sp>
      <p:cxnSp>
        <p:nvCxnSpPr>
          <p:cNvPr id="226" name="Google Shape;226;p17"/>
          <p:cNvCxnSpPr/>
          <p:nvPr/>
        </p:nvCxnSpPr>
        <p:spPr>
          <a:xfrm>
            <a:off x="1625600" y="1503533"/>
            <a:ext cx="0" cy="1545296"/>
          </a:xfrm>
          <a:prstGeom prst="straightConnector1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7" name="Google Shape;227;p17"/>
          <p:cNvCxnSpPr/>
          <p:nvPr/>
        </p:nvCxnSpPr>
        <p:spPr>
          <a:xfrm>
            <a:off x="1625600" y="3374557"/>
            <a:ext cx="0" cy="1545296"/>
          </a:xfrm>
          <a:prstGeom prst="straightConnector1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8" name="Google Shape;228;p17"/>
          <p:cNvCxnSpPr/>
          <p:nvPr/>
        </p:nvCxnSpPr>
        <p:spPr>
          <a:xfrm>
            <a:off x="6578948" y="1427097"/>
            <a:ext cx="0" cy="1545296"/>
          </a:xfrm>
          <a:prstGeom prst="straightConnector1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9" name="Google Shape;229;p17"/>
          <p:cNvCxnSpPr/>
          <p:nvPr/>
        </p:nvCxnSpPr>
        <p:spPr>
          <a:xfrm>
            <a:off x="6578948" y="3392275"/>
            <a:ext cx="0" cy="1545296"/>
          </a:xfrm>
          <a:prstGeom prst="straightConnector1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0" name="Google Shape;230;p17"/>
          <p:cNvCxnSpPr/>
          <p:nvPr/>
        </p:nvCxnSpPr>
        <p:spPr>
          <a:xfrm>
            <a:off x="6604000" y="5512393"/>
            <a:ext cx="0" cy="711200"/>
          </a:xfrm>
          <a:prstGeom prst="straightConnector1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1" name="Google Shape;231;p17"/>
          <p:cNvSpPr/>
          <p:nvPr/>
        </p:nvSpPr>
        <p:spPr>
          <a:xfrm>
            <a:off x="727048" y="5165541"/>
            <a:ext cx="5001743" cy="1093726"/>
          </a:xfrm>
          <a:prstGeom prst="flowChartTerminator">
            <a:avLst/>
          </a:prstGeom>
          <a:solidFill>
            <a:srgbClr val="FFC000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Bài thơ chia làm mấy đoạn?</a:t>
            </a:r>
            <a:endParaRPr/>
          </a:p>
        </p:txBody>
      </p:sp>
      <p:sp>
        <p:nvSpPr>
          <p:cNvPr id="232" name="Google Shape;232;p17"/>
          <p:cNvSpPr/>
          <p:nvPr/>
        </p:nvSpPr>
        <p:spPr>
          <a:xfrm>
            <a:off x="914400" y="1503533"/>
            <a:ext cx="623787" cy="5760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endParaRPr/>
          </a:p>
        </p:txBody>
      </p:sp>
      <p:sp>
        <p:nvSpPr>
          <p:cNvPr id="233" name="Google Shape;233;p17"/>
          <p:cNvSpPr/>
          <p:nvPr/>
        </p:nvSpPr>
        <p:spPr>
          <a:xfrm>
            <a:off x="914400" y="3419011"/>
            <a:ext cx="623787" cy="5760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/>
          </a:p>
        </p:txBody>
      </p:sp>
      <p:sp>
        <p:nvSpPr>
          <p:cNvPr id="234" name="Google Shape;234;p17"/>
          <p:cNvSpPr/>
          <p:nvPr/>
        </p:nvSpPr>
        <p:spPr>
          <a:xfrm>
            <a:off x="5887782" y="1503533"/>
            <a:ext cx="623787" cy="5760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 sz="4267" b="1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17"/>
          <p:cNvSpPr/>
          <p:nvPr/>
        </p:nvSpPr>
        <p:spPr>
          <a:xfrm>
            <a:off x="5889525" y="3419011"/>
            <a:ext cx="623787" cy="5760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endParaRPr sz="4267" b="1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17"/>
          <p:cNvSpPr/>
          <p:nvPr/>
        </p:nvSpPr>
        <p:spPr>
          <a:xfrm>
            <a:off x="5874795" y="5384148"/>
            <a:ext cx="623787" cy="57606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7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endParaRPr sz="4267" b="1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17"/>
          <p:cNvSpPr/>
          <p:nvPr/>
        </p:nvSpPr>
        <p:spPr>
          <a:xfrm>
            <a:off x="727049" y="5161735"/>
            <a:ext cx="5001743" cy="1097532"/>
          </a:xfrm>
          <a:prstGeom prst="flowChartTerminator">
            <a:avLst/>
          </a:prstGeom>
          <a:solidFill>
            <a:srgbClr val="FFC000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Đọc đoạn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8"/>
          <p:cNvSpPr/>
          <p:nvPr/>
        </p:nvSpPr>
        <p:spPr>
          <a:xfrm>
            <a:off x="4110096" y="595254"/>
            <a:ext cx="447750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Bà kể chuyện</a:t>
            </a:r>
            <a:endParaRPr sz="4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8"/>
          <p:cNvSpPr/>
          <p:nvPr/>
        </p:nvSpPr>
        <p:spPr>
          <a:xfrm>
            <a:off x="6508231" y="1535860"/>
            <a:ext cx="4470400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Con ơi, dễ hiểu thôi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Vì bà sinh ra bố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 với kho chuyện bà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Nghìn trang còn bé nhỏ.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0990" marR="0" lvl="0" indent="-2285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Như sắng sớm, trăng chiều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Chuyện bà hồn nhiên đến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Như từ nguồn xa xưa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Dòng sông đi gặp biển.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Bố mong viết thế nào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Hay như bà kể chuyện.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Trần Lê Văn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8"/>
          <p:cNvSpPr/>
          <p:nvPr/>
        </p:nvSpPr>
        <p:spPr>
          <a:xfrm>
            <a:off x="1827574" y="1535860"/>
            <a:ext cx="4212921" cy="37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Bố cặm cụi viết truyện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Viết cả đêm cả ngày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 trăm nghìn người đọc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Chắc là nhiều truyện hay.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 muốn nghe bố kể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Sao bố cười cho qua?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Sao những lúc bố kể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Nghe không hay bằng bà?</a:t>
            </a:r>
            <a:endParaRPr/>
          </a:p>
        </p:txBody>
      </p:sp>
      <p:sp>
        <p:nvSpPr>
          <p:cNvPr id="245" name="Google Shape;245;p18"/>
          <p:cNvSpPr/>
          <p:nvPr/>
        </p:nvSpPr>
        <p:spPr>
          <a:xfrm>
            <a:off x="2003635" y="5355279"/>
            <a:ext cx="3860800" cy="1219200"/>
          </a:xfrm>
          <a:prstGeom prst="flowChartTerminator">
            <a:avLst/>
          </a:prstGeom>
          <a:solidFill>
            <a:srgbClr val="FFC000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Đọc toàn bài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8400" y="-30239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9"/>
          <p:cNvSpPr/>
          <p:nvPr/>
        </p:nvSpPr>
        <p:spPr>
          <a:xfrm>
            <a:off x="3261697" y="3373362"/>
            <a:ext cx="5444760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u="none" strike="noStrike" cap="none">
                <a:solidFill>
                  <a:srgbClr val="D28800"/>
                </a:solidFill>
                <a:latin typeface="Arial"/>
                <a:ea typeface="Arial"/>
                <a:cs typeface="Arial"/>
                <a:sym typeface="Arial"/>
              </a:rPr>
              <a:t>ĐỌC HIỂU</a:t>
            </a:r>
            <a:endParaRPr sz="8000" b="1" i="0" u="none" strike="noStrike" cap="none">
              <a:solidFill>
                <a:srgbClr val="D288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19"/>
          <p:cNvPicPr preferRelativeResize="0"/>
          <p:nvPr/>
        </p:nvPicPr>
        <p:blipFill rotWithShape="1">
          <a:blip r:embed="rId4">
            <a:alphaModFix/>
          </a:blip>
          <a:srcRect b="5667"/>
          <a:stretch/>
        </p:blipFill>
        <p:spPr>
          <a:xfrm>
            <a:off x="9529751" y="4415548"/>
            <a:ext cx="2545579" cy="2401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0"/>
          <p:cNvSpPr/>
          <p:nvPr/>
        </p:nvSpPr>
        <p:spPr>
          <a:xfrm>
            <a:off x="3441488" y="4688685"/>
            <a:ext cx="8650604" cy="1241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Bạn nhỏ thắc mắc vì sao bố kể chuyện không hay bằng bà.</a:t>
            </a:r>
            <a:endParaRPr/>
          </a:p>
        </p:txBody>
      </p:sp>
      <p:sp>
        <p:nvSpPr>
          <p:cNvPr id="258" name="Google Shape;258;p20"/>
          <p:cNvSpPr/>
          <p:nvPr/>
        </p:nvSpPr>
        <p:spPr>
          <a:xfrm>
            <a:off x="573795" y="630656"/>
            <a:ext cx="993573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1. Bố của bạn nhỏ làm công việc gì?</a:t>
            </a:r>
            <a:endParaRPr/>
          </a:p>
        </p:txBody>
      </p:sp>
      <p:sp>
        <p:nvSpPr>
          <p:cNvPr id="259" name="Google Shape;259;p20"/>
          <p:cNvSpPr/>
          <p:nvPr/>
        </p:nvSpPr>
        <p:spPr>
          <a:xfrm>
            <a:off x="573795" y="3424395"/>
            <a:ext cx="797686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2. Bạn nhỏ thắc mắc điều gì?</a:t>
            </a:r>
            <a:endParaRPr/>
          </a:p>
        </p:txBody>
      </p:sp>
      <p:sp>
        <p:nvSpPr>
          <p:cNvPr id="260" name="Google Shape;260;p20"/>
          <p:cNvSpPr/>
          <p:nvPr/>
        </p:nvSpPr>
        <p:spPr>
          <a:xfrm>
            <a:off x="1357663" y="2048075"/>
            <a:ext cx="6409127" cy="666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Bố của bạn nhỏ làm nhà văn.</a:t>
            </a:r>
            <a:endParaRPr sz="37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00600" y="1507934"/>
            <a:ext cx="3075720" cy="266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3796" y="4302155"/>
            <a:ext cx="2716561" cy="2471701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1"/>
          <p:cNvSpPr/>
          <p:nvPr/>
        </p:nvSpPr>
        <p:spPr>
          <a:xfrm>
            <a:off x="914400" y="480816"/>
            <a:ext cx="10261600" cy="1241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33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3. Theo lời bố, vì sao chuyện bà kể rất hay? Chọn ý đúng nhất:</a:t>
            </a:r>
            <a:endParaRPr/>
          </a:p>
        </p:txBody>
      </p:sp>
      <p:grpSp>
        <p:nvGrpSpPr>
          <p:cNvPr id="268" name="Google Shape;268;p21"/>
          <p:cNvGrpSpPr/>
          <p:nvPr/>
        </p:nvGrpSpPr>
        <p:grpSpPr>
          <a:xfrm>
            <a:off x="8532454" y="1877751"/>
            <a:ext cx="2313887" cy="4267200"/>
            <a:chOff x="6395300" y="1352550"/>
            <a:chExt cx="1735415" cy="3200400"/>
          </a:xfrm>
        </p:grpSpPr>
        <p:pic>
          <p:nvPicPr>
            <p:cNvPr id="269" name="Google Shape;269;p21"/>
            <p:cNvPicPr preferRelativeResize="0"/>
            <p:nvPr/>
          </p:nvPicPr>
          <p:blipFill rotWithShape="1">
            <a:blip r:embed="rId3">
              <a:alphaModFix/>
            </a:blip>
            <a:srcRect l="14688" r="10547" b="6241"/>
            <a:stretch/>
          </p:blipFill>
          <p:spPr>
            <a:xfrm>
              <a:off x="6629400" y="1352550"/>
              <a:ext cx="1267216" cy="15891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1"/>
            <p:cNvSpPr/>
            <p:nvPr/>
          </p:nvSpPr>
          <p:spPr>
            <a:xfrm>
              <a:off x="7065348" y="2906038"/>
              <a:ext cx="265441" cy="375781"/>
            </a:xfrm>
            <a:custGeom>
              <a:avLst/>
              <a:gdLst/>
              <a:ahLst/>
              <a:cxnLst/>
              <a:rect l="l" t="t" r="r" b="b"/>
              <a:pathLst>
                <a:path w="265441" h="375781" extrusionOk="0">
                  <a:moveTo>
                    <a:pt x="100584" y="0"/>
                  </a:moveTo>
                  <a:cubicBezTo>
                    <a:pt x="190354" y="27140"/>
                    <a:pt x="280124" y="54280"/>
                    <a:pt x="263422" y="100209"/>
                  </a:cubicBezTo>
                  <a:cubicBezTo>
                    <a:pt x="246721" y="146138"/>
                    <a:pt x="10813" y="229644"/>
                    <a:pt x="375" y="275573"/>
                  </a:cubicBezTo>
                  <a:cubicBezTo>
                    <a:pt x="-10063" y="321502"/>
                    <a:pt x="200792" y="375781"/>
                    <a:pt x="200792" y="375781"/>
                  </a:cubicBezTo>
                  <a:lnTo>
                    <a:pt x="200792" y="375781"/>
                  </a:lnTo>
                </a:path>
              </a:pathLst>
            </a:custGeom>
            <a:noFill/>
            <a:ln w="38100" cap="flat" cmpd="sng">
              <a:solidFill>
                <a:srgbClr val="5481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1"/>
            <p:cNvSpPr/>
            <p:nvPr/>
          </p:nvSpPr>
          <p:spPr>
            <a:xfrm>
              <a:off x="6395300" y="3310414"/>
              <a:ext cx="1735415" cy="1242536"/>
            </a:xfrm>
            <a:prstGeom prst="rect">
              <a:avLst/>
            </a:prstGeom>
            <a:solidFill>
              <a:srgbClr val="FFFF00"/>
            </a:solidFill>
            <a:ln w="38100" cap="flat" cmpd="sng">
              <a:solidFill>
                <a:srgbClr val="5481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C. Vì cả hai lí do trên.</a:t>
              </a:r>
              <a:endParaRPr/>
            </a:p>
          </p:txBody>
        </p:sp>
      </p:grpSp>
      <p:grpSp>
        <p:nvGrpSpPr>
          <p:cNvPr id="272" name="Google Shape;272;p21"/>
          <p:cNvGrpSpPr/>
          <p:nvPr/>
        </p:nvGrpSpPr>
        <p:grpSpPr>
          <a:xfrm>
            <a:off x="4888256" y="1877751"/>
            <a:ext cx="2313887" cy="4267200"/>
            <a:chOff x="3666192" y="1352550"/>
            <a:chExt cx="1735415" cy="3200400"/>
          </a:xfrm>
        </p:grpSpPr>
        <p:pic>
          <p:nvPicPr>
            <p:cNvPr id="273" name="Google Shape;273;p21"/>
            <p:cNvPicPr preferRelativeResize="0"/>
            <p:nvPr/>
          </p:nvPicPr>
          <p:blipFill rotWithShape="1">
            <a:blip r:embed="rId3">
              <a:alphaModFix/>
            </a:blip>
            <a:srcRect l="14688" r="10547" b="6241"/>
            <a:stretch/>
          </p:blipFill>
          <p:spPr>
            <a:xfrm>
              <a:off x="3900292" y="1352550"/>
              <a:ext cx="1267216" cy="15891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4" name="Google Shape;274;p21"/>
            <p:cNvSpPr/>
            <p:nvPr/>
          </p:nvSpPr>
          <p:spPr>
            <a:xfrm>
              <a:off x="4336240" y="2906038"/>
              <a:ext cx="265441" cy="375781"/>
            </a:xfrm>
            <a:custGeom>
              <a:avLst/>
              <a:gdLst/>
              <a:ahLst/>
              <a:cxnLst/>
              <a:rect l="l" t="t" r="r" b="b"/>
              <a:pathLst>
                <a:path w="265441" h="375781" extrusionOk="0">
                  <a:moveTo>
                    <a:pt x="100584" y="0"/>
                  </a:moveTo>
                  <a:cubicBezTo>
                    <a:pt x="190354" y="27140"/>
                    <a:pt x="280124" y="54280"/>
                    <a:pt x="263422" y="100209"/>
                  </a:cubicBezTo>
                  <a:cubicBezTo>
                    <a:pt x="246721" y="146138"/>
                    <a:pt x="10813" y="229644"/>
                    <a:pt x="375" y="275573"/>
                  </a:cubicBezTo>
                  <a:cubicBezTo>
                    <a:pt x="-10063" y="321502"/>
                    <a:pt x="200792" y="375781"/>
                    <a:pt x="200792" y="375781"/>
                  </a:cubicBezTo>
                  <a:lnTo>
                    <a:pt x="200792" y="375781"/>
                  </a:lnTo>
                </a:path>
              </a:pathLst>
            </a:custGeom>
            <a:noFill/>
            <a:ln w="38100" cap="flat" cmpd="sng">
              <a:solidFill>
                <a:srgbClr val="5481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1"/>
            <p:cNvSpPr/>
            <p:nvPr/>
          </p:nvSpPr>
          <p:spPr>
            <a:xfrm>
              <a:off x="3666192" y="3310414"/>
              <a:ext cx="1735415" cy="1242536"/>
            </a:xfrm>
            <a:prstGeom prst="rect">
              <a:avLst/>
            </a:prstGeom>
            <a:solidFill>
              <a:srgbClr val="FFFF00"/>
            </a:solidFill>
            <a:ln w="38100" cap="flat" cmpd="sng">
              <a:solidFill>
                <a:srgbClr val="5481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B. Vì bà kể chuyện rất tự nhiên.</a:t>
              </a:r>
              <a:endParaRPr/>
            </a:p>
          </p:txBody>
        </p:sp>
      </p:grpSp>
      <p:grpSp>
        <p:nvGrpSpPr>
          <p:cNvPr id="276" name="Google Shape;276;p21"/>
          <p:cNvGrpSpPr/>
          <p:nvPr/>
        </p:nvGrpSpPr>
        <p:grpSpPr>
          <a:xfrm>
            <a:off x="1244058" y="1877751"/>
            <a:ext cx="2313887" cy="4267200"/>
            <a:chOff x="3666192" y="1352550"/>
            <a:chExt cx="1735415" cy="3200400"/>
          </a:xfrm>
        </p:grpSpPr>
        <p:pic>
          <p:nvPicPr>
            <p:cNvPr id="277" name="Google Shape;277;p21"/>
            <p:cNvPicPr preferRelativeResize="0"/>
            <p:nvPr/>
          </p:nvPicPr>
          <p:blipFill rotWithShape="1">
            <a:blip r:embed="rId3">
              <a:alphaModFix/>
            </a:blip>
            <a:srcRect l="14688" r="10547" b="6241"/>
            <a:stretch/>
          </p:blipFill>
          <p:spPr>
            <a:xfrm>
              <a:off x="3900292" y="1352550"/>
              <a:ext cx="1267216" cy="15891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" name="Google Shape;278;p21"/>
            <p:cNvSpPr/>
            <p:nvPr/>
          </p:nvSpPr>
          <p:spPr>
            <a:xfrm>
              <a:off x="4336240" y="2906038"/>
              <a:ext cx="265441" cy="375781"/>
            </a:xfrm>
            <a:custGeom>
              <a:avLst/>
              <a:gdLst/>
              <a:ahLst/>
              <a:cxnLst/>
              <a:rect l="l" t="t" r="r" b="b"/>
              <a:pathLst>
                <a:path w="265441" h="375781" extrusionOk="0">
                  <a:moveTo>
                    <a:pt x="100584" y="0"/>
                  </a:moveTo>
                  <a:cubicBezTo>
                    <a:pt x="190354" y="27140"/>
                    <a:pt x="280124" y="54280"/>
                    <a:pt x="263422" y="100209"/>
                  </a:cubicBezTo>
                  <a:cubicBezTo>
                    <a:pt x="246721" y="146138"/>
                    <a:pt x="10813" y="229644"/>
                    <a:pt x="375" y="275573"/>
                  </a:cubicBezTo>
                  <a:cubicBezTo>
                    <a:pt x="-10063" y="321502"/>
                    <a:pt x="200792" y="375781"/>
                    <a:pt x="200792" y="375781"/>
                  </a:cubicBezTo>
                  <a:lnTo>
                    <a:pt x="200792" y="375781"/>
                  </a:lnTo>
                </a:path>
              </a:pathLst>
            </a:custGeom>
            <a:noFill/>
            <a:ln w="38100" cap="flat" cmpd="sng">
              <a:solidFill>
                <a:srgbClr val="5481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1"/>
            <p:cNvSpPr/>
            <p:nvPr/>
          </p:nvSpPr>
          <p:spPr>
            <a:xfrm>
              <a:off x="3666192" y="3310414"/>
              <a:ext cx="1735415" cy="1242536"/>
            </a:xfrm>
            <a:prstGeom prst="rect">
              <a:avLst/>
            </a:prstGeom>
            <a:solidFill>
              <a:srgbClr val="FFFF00"/>
            </a:solidFill>
            <a:ln w="38100" cap="flat" cmpd="sng">
              <a:solidFill>
                <a:srgbClr val="54813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A. Vì bà biết nhiều chuyện hơn bố.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BÀI 25">
            <a:hlinkClick r:id="" action="ppaction://media"/>
            <a:extLst>
              <a:ext uri="{FF2B5EF4-FFF2-40B4-BE49-F238E27FC236}">
                <a16:creationId xmlns:a16="http://schemas.microsoft.com/office/drawing/2014/main" id="{5EBE5735-1F83-462E-9B83-860046ECE8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0914"/>
            <a:ext cx="12192000" cy="651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0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5078" y="-41124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3"/>
          <p:cNvSpPr/>
          <p:nvPr/>
        </p:nvSpPr>
        <p:spPr>
          <a:xfrm>
            <a:off x="3481181" y="3373362"/>
            <a:ext cx="500579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0" b="1" i="0" u="none" strike="noStrike" cap="none">
                <a:solidFill>
                  <a:srgbClr val="D28800"/>
                </a:solidFill>
                <a:latin typeface="Arial"/>
                <a:ea typeface="Arial"/>
                <a:cs typeface="Arial"/>
                <a:sym typeface="Arial"/>
              </a:rPr>
              <a:t>LUYỆN TẬP</a:t>
            </a:r>
            <a:endParaRPr/>
          </a:p>
        </p:txBody>
      </p:sp>
      <p:pic>
        <p:nvPicPr>
          <p:cNvPr id="292" name="Google Shape;292;p23"/>
          <p:cNvPicPr preferRelativeResize="0"/>
          <p:nvPr/>
        </p:nvPicPr>
        <p:blipFill rotWithShape="1">
          <a:blip r:embed="rId4">
            <a:alphaModFix/>
          </a:blip>
          <a:srcRect b="5667"/>
          <a:stretch/>
        </p:blipFill>
        <p:spPr>
          <a:xfrm>
            <a:off x="9529751" y="4415548"/>
            <a:ext cx="2545579" cy="2401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4"/>
          <p:cNvSpPr/>
          <p:nvPr/>
        </p:nvSpPr>
        <p:spPr>
          <a:xfrm>
            <a:off x="520479" y="396162"/>
            <a:ext cx="902362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1. Tìm thêm những từ ngữ phù hợp để nói về:</a:t>
            </a:r>
            <a:endParaRPr/>
          </a:p>
        </p:txBody>
      </p:sp>
      <p:grpSp>
        <p:nvGrpSpPr>
          <p:cNvPr id="298" name="Google Shape;298;p24"/>
          <p:cNvGrpSpPr/>
          <p:nvPr/>
        </p:nvGrpSpPr>
        <p:grpSpPr>
          <a:xfrm>
            <a:off x="24192" y="1039760"/>
            <a:ext cx="3156882" cy="2852513"/>
            <a:chOff x="18143" y="899087"/>
            <a:chExt cx="2367662" cy="2139385"/>
          </a:xfrm>
        </p:grpSpPr>
        <p:sp>
          <p:nvSpPr>
            <p:cNvPr id="299" name="Google Shape;299;p24"/>
            <p:cNvSpPr/>
            <p:nvPr/>
          </p:nvSpPr>
          <p:spPr>
            <a:xfrm>
              <a:off x="1005885" y="899087"/>
              <a:ext cx="1379920" cy="1862969"/>
            </a:xfrm>
            <a:prstGeom prst="flowChartAlternateProcess">
              <a:avLst/>
            </a:prstGeom>
            <a:gradFill>
              <a:gsLst>
                <a:gs pos="0">
                  <a:srgbClr val="D8D8D8"/>
                </a:gs>
                <a:gs pos="35000">
                  <a:srgbClr val="E3E3E3"/>
                </a:gs>
                <a:gs pos="100000">
                  <a:srgbClr val="F4F4F4"/>
                </a:gs>
              </a:gsLst>
              <a:lin ang="16200000" scaled="0"/>
            </a:gradFill>
            <a:ln w="9525" cap="flat" cmpd="sng">
              <a:solidFill>
                <a:srgbClr val="A1A1A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a) Những câu chuyện của bà</a:t>
              </a: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thú vị</a:t>
              </a: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0" name="Google Shape;300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8143" y="968844"/>
              <a:ext cx="1095291" cy="20696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1" name="Google Shape;301;p24"/>
            <p:cNvSpPr/>
            <p:nvPr/>
          </p:nvSpPr>
          <p:spPr>
            <a:xfrm>
              <a:off x="1493944" y="1937362"/>
              <a:ext cx="381000" cy="361751"/>
            </a:xfrm>
            <a:prstGeom prst="ellipse">
              <a:avLst/>
            </a:prstGeom>
            <a:solidFill>
              <a:srgbClr val="FFFF00"/>
            </a:solidFill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</a:t>
              </a: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2" name="Google Shape;302;p24"/>
          <p:cNvGrpSpPr/>
          <p:nvPr/>
        </p:nvGrpSpPr>
        <p:grpSpPr>
          <a:xfrm>
            <a:off x="4464878" y="792601"/>
            <a:ext cx="3455121" cy="3023467"/>
            <a:chOff x="3299370" y="821443"/>
            <a:chExt cx="2591341" cy="2267600"/>
          </a:xfrm>
        </p:grpSpPr>
        <p:sp>
          <p:nvSpPr>
            <p:cNvPr id="303" name="Google Shape;303;p24"/>
            <p:cNvSpPr/>
            <p:nvPr/>
          </p:nvSpPr>
          <p:spPr>
            <a:xfrm>
              <a:off x="3299370" y="1019415"/>
              <a:ext cx="1386642" cy="2069628"/>
            </a:xfrm>
            <a:prstGeom prst="flowChartAlternateProcess">
              <a:avLst/>
            </a:prstGeom>
            <a:gradFill>
              <a:gsLst>
                <a:gs pos="0">
                  <a:srgbClr val="FFAF82"/>
                </a:gs>
                <a:gs pos="35000">
                  <a:srgbClr val="FFC5A7"/>
                </a:gs>
                <a:gs pos="100000">
                  <a:srgbClr val="FFE8DA"/>
                </a:gs>
              </a:gsLst>
              <a:lin ang="16200000" scaled="0"/>
            </a:gradFill>
            <a:ln w="9525" cap="flat" cmpd="sng">
              <a:solidFill>
                <a:srgbClr val="EB792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b) Kho chuyện của bà</a:t>
              </a: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vô tận</a:t>
              </a: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4" name="Google Shape;304;p24"/>
            <p:cNvPicPr preferRelativeResize="0"/>
            <p:nvPr/>
          </p:nvPicPr>
          <p:blipFill rotWithShape="1">
            <a:blip r:embed="rId4">
              <a:alphaModFix/>
            </a:blip>
            <a:srcRect l="15578" t="13903" r="25162" b="13322"/>
            <a:stretch/>
          </p:blipFill>
          <p:spPr>
            <a:xfrm>
              <a:off x="4294141" y="821443"/>
              <a:ext cx="1596570" cy="20696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5" name="Google Shape;305;p24"/>
            <p:cNvSpPr/>
            <p:nvPr/>
          </p:nvSpPr>
          <p:spPr>
            <a:xfrm>
              <a:off x="3802191" y="2116718"/>
              <a:ext cx="381000" cy="361751"/>
            </a:xfrm>
            <a:prstGeom prst="ellipse">
              <a:avLst/>
            </a:prstGeom>
            <a:solidFill>
              <a:srgbClr val="FFFF00"/>
            </a:solidFill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</a:t>
              </a: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6" name="Google Shape;306;p24"/>
          <p:cNvGrpSpPr/>
          <p:nvPr/>
        </p:nvGrpSpPr>
        <p:grpSpPr>
          <a:xfrm>
            <a:off x="8372210" y="884295"/>
            <a:ext cx="3447803" cy="2667810"/>
            <a:chOff x="6247675" y="952758"/>
            <a:chExt cx="2585852" cy="2234273"/>
          </a:xfrm>
        </p:grpSpPr>
        <p:sp>
          <p:nvSpPr>
            <p:cNvPr id="307" name="Google Shape;307;p24"/>
            <p:cNvSpPr/>
            <p:nvPr/>
          </p:nvSpPr>
          <p:spPr>
            <a:xfrm>
              <a:off x="6247675" y="1071315"/>
              <a:ext cx="1386642" cy="2069628"/>
            </a:xfrm>
            <a:prstGeom prst="flowChartAlternateProcess">
              <a:avLst/>
            </a:prstGeom>
            <a:gradFill>
              <a:gsLst>
                <a:gs pos="0">
                  <a:srgbClr val="9BCDFF"/>
                </a:gs>
                <a:gs pos="35000">
                  <a:srgbClr val="B8DCFF"/>
                </a:gs>
                <a:gs pos="100000">
                  <a:srgbClr val="E2F0FF"/>
                </a:gs>
              </a:gsLst>
              <a:lin ang="16200000" scaled="0"/>
            </a:gradFill>
            <a:ln w="9525" cap="flat" cmpd="sng">
              <a:solidFill>
                <a:srgbClr val="5597D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c) Cách kể chuyện của bà</a:t>
              </a: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tự nhiên</a:t>
              </a: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08" name="Google Shape;308;p24"/>
            <p:cNvPicPr preferRelativeResize="0"/>
            <p:nvPr/>
          </p:nvPicPr>
          <p:blipFill rotWithShape="1">
            <a:blip r:embed="rId5">
              <a:alphaModFix/>
            </a:blip>
            <a:srcRect l="19226" r="18817"/>
            <a:stretch/>
          </p:blipFill>
          <p:spPr>
            <a:xfrm>
              <a:off x="7251469" y="952758"/>
              <a:ext cx="1582058" cy="22342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9" name="Google Shape;309;p24"/>
            <p:cNvSpPr/>
            <p:nvPr/>
          </p:nvSpPr>
          <p:spPr>
            <a:xfrm>
              <a:off x="6748541" y="2236041"/>
              <a:ext cx="381000" cy="361751"/>
            </a:xfrm>
            <a:prstGeom prst="ellipse">
              <a:avLst/>
            </a:prstGeom>
            <a:solidFill>
              <a:srgbClr val="FFFF00"/>
            </a:solidFill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</a:t>
              </a:r>
              <a:endPara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0" name="Google Shape;310;p24"/>
          <p:cNvSpPr/>
          <p:nvPr/>
        </p:nvSpPr>
        <p:spPr>
          <a:xfrm>
            <a:off x="1343641" y="3755706"/>
            <a:ext cx="1848856" cy="6020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 scaled="0"/>
          </a:gradFill>
          <a:ln w="9525" cap="flat" cmpd="sng">
            <a:solidFill>
              <a:srgbClr val="A1A1A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rất hay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24"/>
          <p:cNvSpPr/>
          <p:nvPr/>
        </p:nvSpPr>
        <p:spPr>
          <a:xfrm>
            <a:off x="1343641" y="4515452"/>
            <a:ext cx="1848856" cy="6020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 scaled="0"/>
          </a:gradFill>
          <a:ln w="9525" cap="flat" cmpd="sng">
            <a:solidFill>
              <a:srgbClr val="A1A1A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lôi cuốn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2" name="Google Shape;312;p24"/>
          <p:cNvCxnSpPr>
            <a:endCxn id="310" idx="0"/>
          </p:cNvCxnSpPr>
          <p:nvPr/>
        </p:nvCxnSpPr>
        <p:spPr>
          <a:xfrm>
            <a:off x="2268069" y="3516906"/>
            <a:ext cx="0" cy="238800"/>
          </a:xfrm>
          <a:prstGeom prst="straightConnector1">
            <a:avLst/>
          </a:prstGeom>
          <a:noFill/>
          <a:ln w="381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3" name="Google Shape;313;p24"/>
          <p:cNvCxnSpPr>
            <a:stCxn id="310" idx="2"/>
            <a:endCxn id="311" idx="0"/>
          </p:cNvCxnSpPr>
          <p:nvPr/>
        </p:nvCxnSpPr>
        <p:spPr>
          <a:xfrm>
            <a:off x="2268069" y="4357731"/>
            <a:ext cx="0" cy="157800"/>
          </a:xfrm>
          <a:prstGeom prst="straightConnector1">
            <a:avLst/>
          </a:prstGeom>
          <a:noFill/>
          <a:ln w="381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4" name="Google Shape;314;p24"/>
          <p:cNvSpPr/>
          <p:nvPr/>
        </p:nvSpPr>
        <p:spPr>
          <a:xfrm>
            <a:off x="1336699" y="5366240"/>
            <a:ext cx="1848856" cy="6020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 scaled="0"/>
          </a:gradFill>
          <a:ln w="9525" cap="flat" cmpd="sng">
            <a:solidFill>
              <a:srgbClr val="A1A1A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hấp dẫn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24"/>
          <p:cNvSpPr/>
          <p:nvPr/>
        </p:nvSpPr>
        <p:spPr>
          <a:xfrm>
            <a:off x="1332218" y="6164844"/>
            <a:ext cx="1848856" cy="6020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8D8D8"/>
              </a:gs>
              <a:gs pos="35000">
                <a:srgbClr val="E3E3E3"/>
              </a:gs>
              <a:gs pos="100000">
                <a:srgbClr val="F4F4F4"/>
              </a:gs>
            </a:gsLst>
            <a:lin ang="16200000" scaled="0"/>
          </a:gradFill>
          <a:ln w="9525" cap="flat" cmpd="sng">
            <a:solidFill>
              <a:srgbClr val="A1A1A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cuốn hút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6" name="Google Shape;316;p24"/>
          <p:cNvCxnSpPr>
            <a:stCxn id="311" idx="2"/>
            <a:endCxn id="314" idx="0"/>
          </p:cNvCxnSpPr>
          <p:nvPr/>
        </p:nvCxnSpPr>
        <p:spPr>
          <a:xfrm flipH="1">
            <a:off x="2261169" y="5117477"/>
            <a:ext cx="6900" cy="248700"/>
          </a:xfrm>
          <a:prstGeom prst="straightConnector1">
            <a:avLst/>
          </a:prstGeom>
          <a:noFill/>
          <a:ln w="381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7" name="Google Shape;317;p24"/>
          <p:cNvCxnSpPr>
            <a:stCxn id="315" idx="0"/>
            <a:endCxn id="314" idx="2"/>
          </p:cNvCxnSpPr>
          <p:nvPr/>
        </p:nvCxnSpPr>
        <p:spPr>
          <a:xfrm rot="10800000" flipH="1">
            <a:off x="2256646" y="5968344"/>
            <a:ext cx="4500" cy="196500"/>
          </a:xfrm>
          <a:prstGeom prst="straightConnector1">
            <a:avLst/>
          </a:prstGeom>
          <a:noFill/>
          <a:ln w="381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8" name="Google Shape;318;p24"/>
          <p:cNvSpPr/>
          <p:nvPr/>
        </p:nvSpPr>
        <p:spPr>
          <a:xfrm>
            <a:off x="4453083" y="4054308"/>
            <a:ext cx="1848856" cy="6020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AF82"/>
              </a:gs>
              <a:gs pos="35000">
                <a:srgbClr val="FFC5A7"/>
              </a:gs>
              <a:gs pos="100000">
                <a:srgbClr val="FFE8DA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phong phú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4"/>
          <p:cNvSpPr/>
          <p:nvPr/>
        </p:nvSpPr>
        <p:spPr>
          <a:xfrm>
            <a:off x="4453083" y="4859533"/>
            <a:ext cx="1848856" cy="6020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AF82"/>
              </a:gs>
              <a:gs pos="35000">
                <a:srgbClr val="FFC5A7"/>
              </a:gs>
              <a:gs pos="100000">
                <a:srgbClr val="FFE8DA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nhiều vô kể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0" name="Google Shape;320;p24"/>
          <p:cNvCxnSpPr>
            <a:endCxn id="318" idx="0"/>
          </p:cNvCxnSpPr>
          <p:nvPr/>
        </p:nvCxnSpPr>
        <p:spPr>
          <a:xfrm>
            <a:off x="5377511" y="3815508"/>
            <a:ext cx="0" cy="238800"/>
          </a:xfrm>
          <a:prstGeom prst="straightConnector1">
            <a:avLst/>
          </a:prstGeom>
          <a:noFill/>
          <a:ln w="38100" cap="flat" cmpd="sng">
            <a:solidFill>
              <a:srgbClr val="FF5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1" name="Google Shape;321;p24"/>
          <p:cNvCxnSpPr>
            <a:stCxn id="318" idx="2"/>
            <a:endCxn id="319" idx="0"/>
          </p:cNvCxnSpPr>
          <p:nvPr/>
        </p:nvCxnSpPr>
        <p:spPr>
          <a:xfrm>
            <a:off x="5377511" y="4656333"/>
            <a:ext cx="0" cy="203100"/>
          </a:xfrm>
          <a:prstGeom prst="straightConnector1">
            <a:avLst/>
          </a:prstGeom>
          <a:noFill/>
          <a:ln w="38100" cap="flat" cmpd="sng">
            <a:solidFill>
              <a:srgbClr val="FF5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2" name="Google Shape;322;p24"/>
          <p:cNvSpPr/>
          <p:nvPr/>
        </p:nvSpPr>
        <p:spPr>
          <a:xfrm>
            <a:off x="4453083" y="5681050"/>
            <a:ext cx="1848856" cy="6020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AF82"/>
              </a:gs>
              <a:gs pos="35000">
                <a:srgbClr val="FFC5A7"/>
              </a:gs>
              <a:gs pos="100000">
                <a:srgbClr val="FFE8DA"/>
              </a:gs>
            </a:gsLst>
            <a:lin ang="16200000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rất nhiều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3" name="Google Shape;323;p24"/>
          <p:cNvCxnSpPr>
            <a:stCxn id="319" idx="2"/>
            <a:endCxn id="322" idx="0"/>
          </p:cNvCxnSpPr>
          <p:nvPr/>
        </p:nvCxnSpPr>
        <p:spPr>
          <a:xfrm>
            <a:off x="5377511" y="5461558"/>
            <a:ext cx="0" cy="219600"/>
          </a:xfrm>
          <a:prstGeom prst="straightConnector1">
            <a:avLst/>
          </a:prstGeom>
          <a:noFill/>
          <a:ln w="38100" cap="flat" cmpd="sng">
            <a:solidFill>
              <a:srgbClr val="FF5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4" name="Google Shape;324;p24"/>
          <p:cNvSpPr/>
          <p:nvPr/>
        </p:nvSpPr>
        <p:spPr>
          <a:xfrm>
            <a:off x="8389149" y="3753294"/>
            <a:ext cx="1848856" cy="6020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CDFF"/>
              </a:gs>
              <a:gs pos="35000">
                <a:srgbClr val="B8DCFF"/>
              </a:gs>
              <a:gs pos="100000">
                <a:srgbClr val="E2F0FF"/>
              </a:gs>
            </a:gsLst>
            <a:lin ang="16200000" scaled="0"/>
          </a:gradFill>
          <a:ln w="9525" cap="flat" cmpd="sng">
            <a:solidFill>
              <a:srgbClr val="5597D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hồn nhiên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24"/>
          <p:cNvSpPr/>
          <p:nvPr/>
        </p:nvSpPr>
        <p:spPr>
          <a:xfrm>
            <a:off x="8389149" y="4575833"/>
            <a:ext cx="1848856" cy="6020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CDFF"/>
              </a:gs>
              <a:gs pos="35000">
                <a:srgbClr val="B8DCFF"/>
              </a:gs>
              <a:gs pos="100000">
                <a:srgbClr val="E2F0FF"/>
              </a:gs>
            </a:gsLst>
            <a:lin ang="16200000" scaled="0"/>
          </a:gradFill>
          <a:ln w="9525" cap="flat" cmpd="sng">
            <a:solidFill>
              <a:srgbClr val="5597D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dễ thương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6" name="Google Shape;326;p24"/>
          <p:cNvCxnSpPr>
            <a:endCxn id="324" idx="0"/>
          </p:cNvCxnSpPr>
          <p:nvPr/>
        </p:nvCxnSpPr>
        <p:spPr>
          <a:xfrm>
            <a:off x="9313577" y="3514494"/>
            <a:ext cx="0" cy="238800"/>
          </a:xfrm>
          <a:prstGeom prst="straightConnector1">
            <a:avLst/>
          </a:prstGeom>
          <a:noFill/>
          <a:ln w="38100" cap="flat" cmpd="sng">
            <a:solidFill>
              <a:srgbClr val="66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7" name="Google Shape;327;p24"/>
          <p:cNvCxnSpPr>
            <a:stCxn id="324" idx="2"/>
            <a:endCxn id="325" idx="0"/>
          </p:cNvCxnSpPr>
          <p:nvPr/>
        </p:nvCxnSpPr>
        <p:spPr>
          <a:xfrm>
            <a:off x="9313577" y="4355319"/>
            <a:ext cx="0" cy="220500"/>
          </a:xfrm>
          <a:prstGeom prst="straightConnector1">
            <a:avLst/>
          </a:prstGeom>
          <a:noFill/>
          <a:ln w="38100" cap="flat" cmpd="sng">
            <a:solidFill>
              <a:srgbClr val="66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8" name="Google Shape;328;p24"/>
          <p:cNvSpPr/>
          <p:nvPr/>
        </p:nvSpPr>
        <p:spPr>
          <a:xfrm>
            <a:off x="8389149" y="5370339"/>
            <a:ext cx="1848856" cy="6020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CDFF"/>
              </a:gs>
              <a:gs pos="35000">
                <a:srgbClr val="B8DCFF"/>
              </a:gs>
              <a:gs pos="100000">
                <a:srgbClr val="E2F0FF"/>
              </a:gs>
            </a:gsLst>
            <a:lin ang="16200000" scaled="0"/>
          </a:gradFill>
          <a:ln w="9525" cap="flat" cmpd="sng">
            <a:solidFill>
              <a:srgbClr val="5597D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hóm hỉnh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4"/>
          <p:cNvSpPr/>
          <p:nvPr/>
        </p:nvSpPr>
        <p:spPr>
          <a:xfrm>
            <a:off x="8391260" y="6164845"/>
            <a:ext cx="1848856" cy="60202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9BCDFF"/>
              </a:gs>
              <a:gs pos="35000">
                <a:srgbClr val="B8DCFF"/>
              </a:gs>
              <a:gs pos="100000">
                <a:srgbClr val="E2F0FF"/>
              </a:gs>
            </a:gsLst>
            <a:lin ang="16200000" scaled="0"/>
          </a:gradFill>
          <a:ln w="9525" cap="flat" cmpd="sng">
            <a:solidFill>
              <a:srgbClr val="5597D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vui tươi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0" name="Google Shape;330;p24"/>
          <p:cNvCxnSpPr>
            <a:stCxn id="325" idx="2"/>
            <a:endCxn id="328" idx="0"/>
          </p:cNvCxnSpPr>
          <p:nvPr/>
        </p:nvCxnSpPr>
        <p:spPr>
          <a:xfrm>
            <a:off x="9313577" y="5177858"/>
            <a:ext cx="0" cy="192600"/>
          </a:xfrm>
          <a:prstGeom prst="straightConnector1">
            <a:avLst/>
          </a:prstGeom>
          <a:noFill/>
          <a:ln w="38100" cap="flat" cmpd="sng">
            <a:solidFill>
              <a:srgbClr val="66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1" name="Google Shape;331;p24"/>
          <p:cNvCxnSpPr>
            <a:stCxn id="329" idx="0"/>
            <a:endCxn id="328" idx="2"/>
          </p:cNvCxnSpPr>
          <p:nvPr/>
        </p:nvCxnSpPr>
        <p:spPr>
          <a:xfrm rot="10800000">
            <a:off x="9313588" y="5972245"/>
            <a:ext cx="2100" cy="192600"/>
          </a:xfrm>
          <a:prstGeom prst="straightConnector1">
            <a:avLst/>
          </a:prstGeom>
          <a:noFill/>
          <a:ln w="38100" cap="flat" cmpd="sng">
            <a:solidFill>
              <a:srgbClr val="66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5"/>
          <p:cNvSpPr/>
          <p:nvPr/>
        </p:nvSpPr>
        <p:spPr>
          <a:xfrm>
            <a:off x="1695116" y="451901"/>
            <a:ext cx="10737516" cy="2000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Đặt câu hỏi cho bộ phận câu in đậm: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a) Chuyện của bà </a:t>
            </a:r>
            <a:r>
              <a:rPr lang="en-US" sz="2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rất hay.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b) Kho chuyện của bà </a:t>
            </a:r>
            <a:r>
              <a:rPr lang="en-US" sz="2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rất</a:t>
            </a:r>
            <a:r>
              <a:rPr lang="en-US" sz="2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phong phú.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c) Cách kể chuyện của bà </a:t>
            </a:r>
            <a:r>
              <a:rPr lang="en-US" sz="2600" b="1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rất tự nhiên.</a:t>
            </a:r>
            <a:endParaRPr/>
          </a:p>
        </p:txBody>
      </p:sp>
      <p:graphicFrame>
        <p:nvGraphicFramePr>
          <p:cNvPr id="337" name="Google Shape;337;p25"/>
          <p:cNvGraphicFramePr/>
          <p:nvPr/>
        </p:nvGraphicFramePr>
        <p:xfrm>
          <a:off x="2743200" y="2715932"/>
          <a:ext cx="6604000" cy="1320800"/>
        </p:xfrm>
        <a:graphic>
          <a:graphicData uri="http://schemas.openxmlformats.org/drawingml/2006/table">
            <a:tbl>
              <a:tblPr firstRow="1" bandRow="1">
                <a:noFill/>
                <a:tableStyleId>{81961D0E-3F54-4933-B25F-643B21F6179A}</a:tableStyleId>
              </a:tblPr>
              <a:tblGrid>
                <a:gridCol w="330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0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Bà</a:t>
                      </a:r>
                      <a:endParaRPr/>
                    </a:p>
                  </a:txBody>
                  <a:tcPr marL="121925" marR="121925" marT="60950" marB="6095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rất hiền</a:t>
                      </a:r>
                      <a:endParaRPr/>
                    </a:p>
                  </a:txBody>
                  <a:tcPr marL="121925" marR="121925" marT="60950" marB="6095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Ai (con gì, cái gì)</a:t>
                      </a:r>
                      <a:endParaRPr sz="3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25" marR="121925" marT="60950" marB="60950" anchor="ctr">
                    <a:solidFill>
                      <a:srgbClr val="BB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Thế nào?</a:t>
                      </a:r>
                      <a:endParaRPr sz="3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25" marR="121925" marT="60950" marB="60950" anchor="ctr">
                    <a:solidFill>
                      <a:srgbClr val="BB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38" name="Google Shape;338;p25"/>
          <p:cNvSpPr txBox="1"/>
          <p:nvPr/>
        </p:nvSpPr>
        <p:spPr>
          <a:xfrm>
            <a:off x="2438400" y="4572773"/>
            <a:ext cx="746252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a) Câu chuyện của bà thế nào?</a:t>
            </a:r>
            <a:endParaRPr/>
          </a:p>
        </p:txBody>
      </p:sp>
      <p:sp>
        <p:nvSpPr>
          <p:cNvPr id="339" name="Google Shape;339;p25"/>
          <p:cNvSpPr txBox="1"/>
          <p:nvPr/>
        </p:nvSpPr>
        <p:spPr>
          <a:xfrm>
            <a:off x="2455333" y="5300923"/>
            <a:ext cx="746252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b) Kho chuyện của bà thế nào?</a:t>
            </a:r>
            <a:endParaRPr/>
          </a:p>
        </p:txBody>
      </p:sp>
      <p:sp>
        <p:nvSpPr>
          <p:cNvPr id="340" name="Google Shape;340;p25"/>
          <p:cNvSpPr txBox="1"/>
          <p:nvPr/>
        </p:nvSpPr>
        <p:spPr>
          <a:xfrm>
            <a:off x="2438400" y="5955481"/>
            <a:ext cx="81280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c) Cách kể chuyện của bà thế nào?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6"/>
          <p:cNvSpPr/>
          <p:nvPr/>
        </p:nvSpPr>
        <p:spPr>
          <a:xfrm>
            <a:off x="5073545" y="497194"/>
            <a:ext cx="416011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Bà kể chuyện</a:t>
            </a:r>
            <a:endParaRPr sz="4800" b="1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6"/>
          <p:cNvSpPr/>
          <p:nvPr/>
        </p:nvSpPr>
        <p:spPr>
          <a:xfrm>
            <a:off x="7620002" y="1352523"/>
            <a:ext cx="4470400" cy="489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Con ơi, dễ hiểu thôi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Vì bà sinh ra bố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 với kho chuyện bà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Nghìn trang còn bé nhỏ.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0990" marR="0" lvl="0" indent="-2285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Như sắng sớm, trăng chiều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Chuyện bà hồn nhiên đến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Như từ nguồn xa xưa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Dòng sông đi gặp biển.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Bố mong viết thế nào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Hay như bà kể chuyện.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Trần Lê Văn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6"/>
          <p:cNvSpPr/>
          <p:nvPr/>
        </p:nvSpPr>
        <p:spPr>
          <a:xfrm>
            <a:off x="3379120" y="1352523"/>
            <a:ext cx="4212921" cy="3786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Bố cặm cụi viết truyện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Viết cả đêm cả ngày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Cho trăm nghìn người đọc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Chắc là nhiều truyện hay.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 muốn nghe bố kể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Sao bố cười cho qua?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Sao những lúc bố kể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Nghe không hay bằng bà?</a:t>
            </a:r>
            <a:endParaRPr/>
          </a:p>
        </p:txBody>
      </p:sp>
      <p:pic>
        <p:nvPicPr>
          <p:cNvPr id="348" name="Google Shape;34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41" y="614510"/>
            <a:ext cx="3253507" cy="2960249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49" name="Google Shape;349;p26"/>
          <p:cNvGrpSpPr/>
          <p:nvPr/>
        </p:nvGrpSpPr>
        <p:grpSpPr>
          <a:xfrm>
            <a:off x="2535" y="3673666"/>
            <a:ext cx="3348624" cy="2901951"/>
            <a:chOff x="1628775" y="662358"/>
            <a:chExt cx="5886450" cy="3743325"/>
          </a:xfrm>
        </p:grpSpPr>
        <p:pic>
          <p:nvPicPr>
            <p:cNvPr id="350" name="Google Shape;350;p2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28775" y="662358"/>
              <a:ext cx="5886450" cy="3743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1" name="Google Shape;351;p26"/>
            <p:cNvSpPr/>
            <p:nvPr/>
          </p:nvSpPr>
          <p:spPr>
            <a:xfrm>
              <a:off x="1628775" y="1504950"/>
              <a:ext cx="1724025" cy="762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352" name="Google Shape;352;p26"/>
          <p:cNvSpPr/>
          <p:nvPr/>
        </p:nvSpPr>
        <p:spPr>
          <a:xfrm>
            <a:off x="3506374" y="5222707"/>
            <a:ext cx="3435329" cy="1029799"/>
          </a:xfrm>
          <a:prstGeom prst="flowChartTerminator">
            <a:avLst/>
          </a:prstGeom>
          <a:solidFill>
            <a:srgbClr val="FFC000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Đọc toàn bài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1344</Words>
  <Application>Microsoft Office PowerPoint</Application>
  <PresentationFormat>Widescreen</PresentationFormat>
  <Paragraphs>174</Paragraphs>
  <Slides>27</Slides>
  <Notes>21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Times New Roman</vt:lpstr>
      <vt:lpstr>UTM Avo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4</cp:revision>
  <dcterms:created xsi:type="dcterms:W3CDTF">2021-11-01T08:16:43Z</dcterms:created>
  <dcterms:modified xsi:type="dcterms:W3CDTF">2022-01-21T09:02:21Z</dcterms:modified>
</cp:coreProperties>
</file>