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  <p:sldMasterId id="2147483830" r:id="rId2"/>
  </p:sldMasterIdLst>
  <p:notesMasterIdLst>
    <p:notesMasterId r:id="rId19"/>
  </p:notesMasterIdLst>
  <p:handoutMasterIdLst>
    <p:handoutMasterId r:id="rId20"/>
  </p:handoutMasterIdLst>
  <p:sldIdLst>
    <p:sldId id="372" r:id="rId3"/>
    <p:sldId id="257" r:id="rId4"/>
    <p:sldId id="264" r:id="rId5"/>
    <p:sldId id="265" r:id="rId6"/>
    <p:sldId id="262" r:id="rId7"/>
    <p:sldId id="261" r:id="rId8"/>
    <p:sldId id="364" r:id="rId9"/>
    <p:sldId id="365" r:id="rId10"/>
    <p:sldId id="276" r:id="rId11"/>
    <p:sldId id="279" r:id="rId12"/>
    <p:sldId id="371" r:id="rId13"/>
    <p:sldId id="366" r:id="rId14"/>
    <p:sldId id="368" r:id="rId15"/>
    <p:sldId id="355" r:id="rId16"/>
    <p:sldId id="369" r:id="rId17"/>
    <p:sldId id="31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515C37D-07D3-4701-A231-97EB594E6C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C534F4-95B0-4589-9EFD-D19ED910E9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C1730-E1ED-41B1-B580-1E49C32ACD00}" type="datetimeFigureOut">
              <a:rPr lang="en-US" smtClean="0">
                <a:latin typeface="UTM Avo" panose="02040603050506020204" pitchFamily="18" charset="0"/>
              </a:rPr>
              <a:t>1/21/2022</a:t>
            </a:fld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E97D8-FFB5-4706-98FB-DC2562B8583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1A4317-9D4B-4E13-9C61-B9AE606580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11541-3456-4C3E-A637-8D3A9C9FC512}" type="slidenum">
              <a:rPr lang="en-US" smtClean="0">
                <a:latin typeface="UTM Avo" panose="02040603050506020204" pitchFamily="18" charset="0"/>
              </a:rPr>
              <a:t>‹#›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882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85051463-38AD-44D0-82E0-22F178E5D11E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0E505E7F-62A9-4701-BFC2-BAF91B980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7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28C8BC-32A5-41CA-88DD-3CEDC5A2D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977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05E7F-62A9-4701-BFC2-BAF91B9808F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3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EBEC6D0-DF96-47AD-B7E7-A19E29BBF9B3}"/>
              </a:ext>
            </a:extLst>
          </p:cNvPr>
          <p:cNvSpPr/>
          <p:nvPr userDrawn="1"/>
        </p:nvSpPr>
        <p:spPr>
          <a:xfrm>
            <a:off x="11112137" y="0"/>
            <a:ext cx="1254034" cy="136570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82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4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42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32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90" y="1930595"/>
            <a:ext cx="852023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EBEC6D0-DF96-47AD-B7E7-A19E29BBF9B3}"/>
              </a:ext>
            </a:extLst>
          </p:cNvPr>
          <p:cNvSpPr/>
          <p:nvPr userDrawn="1"/>
        </p:nvSpPr>
        <p:spPr>
          <a:xfrm>
            <a:off x="11258209" y="0"/>
            <a:ext cx="1254034" cy="136570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38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30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6397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53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2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25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1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3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89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2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9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85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711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1pPr>
            <a:lvl2pPr marL="81276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519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278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037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3797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557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315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075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5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4977"/>
            </a:lvl1pPr>
            <a:lvl2pPr>
              <a:defRPr sz="4267"/>
            </a:lvl2pPr>
            <a:lvl3pPr>
              <a:defRPr sz="3556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4977"/>
            </a:lvl1pPr>
            <a:lvl2pPr>
              <a:defRPr sz="4267"/>
            </a:lvl2pPr>
            <a:lvl3pPr>
              <a:defRPr sz="3556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7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3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760" indent="0">
              <a:buNone/>
              <a:defRPr sz="3556" b="1"/>
            </a:lvl2pPr>
            <a:lvl3pPr marL="1625519" indent="0">
              <a:buNone/>
              <a:defRPr sz="3200" b="1"/>
            </a:lvl3pPr>
            <a:lvl4pPr marL="2438278" indent="0">
              <a:buNone/>
              <a:defRPr sz="2844" b="1"/>
            </a:lvl4pPr>
            <a:lvl5pPr marL="3251037" indent="0">
              <a:buNone/>
              <a:defRPr sz="2844" b="1"/>
            </a:lvl5pPr>
            <a:lvl6pPr marL="4063797" indent="0">
              <a:buNone/>
              <a:defRPr sz="2844" b="1"/>
            </a:lvl6pPr>
            <a:lvl7pPr marL="4876557" indent="0">
              <a:buNone/>
              <a:defRPr sz="2844" b="1"/>
            </a:lvl7pPr>
            <a:lvl8pPr marL="5689315" indent="0">
              <a:buNone/>
              <a:defRPr sz="2844" b="1"/>
            </a:lvl8pPr>
            <a:lvl9pPr marL="6502075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4267"/>
            </a:lvl1pPr>
            <a:lvl2pPr>
              <a:defRPr sz="3556"/>
            </a:lvl2pPr>
            <a:lvl3pPr>
              <a:defRPr sz="3200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760" indent="0">
              <a:buNone/>
              <a:defRPr sz="3556" b="1"/>
            </a:lvl2pPr>
            <a:lvl3pPr marL="1625519" indent="0">
              <a:buNone/>
              <a:defRPr sz="3200" b="1"/>
            </a:lvl3pPr>
            <a:lvl4pPr marL="2438278" indent="0">
              <a:buNone/>
              <a:defRPr sz="2844" b="1"/>
            </a:lvl4pPr>
            <a:lvl5pPr marL="3251037" indent="0">
              <a:buNone/>
              <a:defRPr sz="2844" b="1"/>
            </a:lvl5pPr>
            <a:lvl6pPr marL="4063797" indent="0">
              <a:buNone/>
              <a:defRPr sz="2844" b="1"/>
            </a:lvl6pPr>
            <a:lvl7pPr marL="4876557" indent="0">
              <a:buNone/>
              <a:defRPr sz="2844" b="1"/>
            </a:lvl7pPr>
            <a:lvl8pPr marL="5689315" indent="0">
              <a:buNone/>
              <a:defRPr sz="2844" b="1"/>
            </a:lvl8pPr>
            <a:lvl9pPr marL="6502075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4267"/>
            </a:lvl1pPr>
            <a:lvl2pPr>
              <a:defRPr sz="3556"/>
            </a:lvl2pPr>
            <a:lvl3pPr>
              <a:defRPr sz="3200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7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5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1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355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8" cy="5853113"/>
          </a:xfrm>
        </p:spPr>
        <p:txBody>
          <a:bodyPr/>
          <a:lstStyle>
            <a:lvl1pPr>
              <a:defRPr sz="5689"/>
            </a:lvl1pPr>
            <a:lvl2pPr>
              <a:defRPr sz="4977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2489"/>
            </a:lvl1pPr>
            <a:lvl2pPr marL="812760" indent="0">
              <a:buNone/>
              <a:defRPr sz="2133"/>
            </a:lvl2pPr>
            <a:lvl3pPr marL="1625519" indent="0">
              <a:buNone/>
              <a:defRPr sz="1777"/>
            </a:lvl3pPr>
            <a:lvl4pPr marL="2438278" indent="0">
              <a:buNone/>
              <a:defRPr sz="1600"/>
            </a:lvl4pPr>
            <a:lvl5pPr marL="3251037" indent="0">
              <a:buNone/>
              <a:defRPr sz="1600"/>
            </a:lvl5pPr>
            <a:lvl6pPr marL="4063797" indent="0">
              <a:buNone/>
              <a:defRPr sz="1600"/>
            </a:lvl6pPr>
            <a:lvl7pPr marL="4876557" indent="0">
              <a:buNone/>
              <a:defRPr sz="1600"/>
            </a:lvl7pPr>
            <a:lvl8pPr marL="5689315" indent="0">
              <a:buNone/>
              <a:defRPr sz="1600"/>
            </a:lvl8pPr>
            <a:lvl9pPr marL="6502075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9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355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5689"/>
            </a:lvl1pPr>
            <a:lvl2pPr marL="812760" indent="0">
              <a:buNone/>
              <a:defRPr sz="4977"/>
            </a:lvl2pPr>
            <a:lvl3pPr marL="1625519" indent="0">
              <a:buNone/>
              <a:defRPr sz="4267"/>
            </a:lvl3pPr>
            <a:lvl4pPr marL="2438278" indent="0">
              <a:buNone/>
              <a:defRPr sz="3556"/>
            </a:lvl4pPr>
            <a:lvl5pPr marL="3251037" indent="0">
              <a:buNone/>
              <a:defRPr sz="3556"/>
            </a:lvl5pPr>
            <a:lvl6pPr marL="4063797" indent="0">
              <a:buNone/>
              <a:defRPr sz="3556"/>
            </a:lvl6pPr>
            <a:lvl7pPr marL="4876557" indent="0">
              <a:buNone/>
              <a:defRPr sz="3556"/>
            </a:lvl7pPr>
            <a:lvl8pPr marL="5689315" indent="0">
              <a:buNone/>
              <a:defRPr sz="3556"/>
            </a:lvl8pPr>
            <a:lvl9pPr marL="6502075" indent="0">
              <a:buNone/>
              <a:defRPr sz="355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2489"/>
            </a:lvl1pPr>
            <a:lvl2pPr marL="812760" indent="0">
              <a:buNone/>
              <a:defRPr sz="2133"/>
            </a:lvl2pPr>
            <a:lvl3pPr marL="1625519" indent="0">
              <a:buNone/>
              <a:defRPr sz="1777"/>
            </a:lvl3pPr>
            <a:lvl4pPr marL="2438278" indent="0">
              <a:buNone/>
              <a:defRPr sz="1600"/>
            </a:lvl4pPr>
            <a:lvl5pPr marL="3251037" indent="0">
              <a:buNone/>
              <a:defRPr sz="1600"/>
            </a:lvl5pPr>
            <a:lvl6pPr marL="4063797" indent="0">
              <a:buNone/>
              <a:defRPr sz="1600"/>
            </a:lvl6pPr>
            <a:lvl7pPr marL="4876557" indent="0">
              <a:buNone/>
              <a:defRPr sz="1600"/>
            </a:lvl7pPr>
            <a:lvl8pPr marL="5689315" indent="0">
              <a:buNone/>
              <a:defRPr sz="1600"/>
            </a:lvl8pPr>
            <a:lvl9pPr marL="6502075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62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9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8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9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9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9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11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731" r:id="rId5"/>
    <p:sldLayoutId id="2147483732" r:id="rId6"/>
    <p:sldLayoutId id="2147483734" r:id="rId7"/>
    <p:sldLayoutId id="214748373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8E1A2381-B563-4F09-922B-CF4B20ADD68C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6E069C5E-03E4-4C4A-873D-BE45CF8051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6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xStyles>
    <p:titleStyle>
      <a:lvl1pPr algn="ctr" defTabSz="1625519" rtl="0" eaLnBrk="1" latinLnBrk="0" hangingPunct="1">
        <a:spcBef>
          <a:spcPct val="0"/>
        </a:spcBef>
        <a:buNone/>
        <a:defRPr sz="7822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609570" indent="-609570" algn="l" defTabSz="1625519" rtl="0" eaLnBrk="1" latinLnBrk="0" hangingPunct="1">
        <a:spcBef>
          <a:spcPct val="20000"/>
        </a:spcBef>
        <a:buFont typeface="Arial" pitchFamily="34" charset="0"/>
        <a:buChar char="•"/>
        <a:defRPr sz="5689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1320734" indent="-507974" algn="l" defTabSz="1625519" rtl="0" eaLnBrk="1" latinLnBrk="0" hangingPunct="1">
        <a:spcBef>
          <a:spcPct val="20000"/>
        </a:spcBef>
        <a:buFont typeface="Arial" pitchFamily="34" charset="0"/>
        <a:buChar char="–"/>
        <a:defRPr sz="4977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2031899" indent="-406379" algn="l" defTabSz="1625519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2844658" indent="-406379" algn="l" defTabSz="1625519" rtl="0" eaLnBrk="1" latinLnBrk="0" hangingPunct="1">
        <a:spcBef>
          <a:spcPct val="20000"/>
        </a:spcBef>
        <a:buFont typeface="Arial" pitchFamily="34" charset="0"/>
        <a:buChar char="–"/>
        <a:defRPr sz="3556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3657417" indent="-406379" algn="l" defTabSz="1625519" rtl="0" eaLnBrk="1" latinLnBrk="0" hangingPunct="1">
        <a:spcBef>
          <a:spcPct val="20000"/>
        </a:spcBef>
        <a:buFont typeface="Arial" pitchFamily="34" charset="0"/>
        <a:buChar char="»"/>
        <a:defRPr sz="3556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4470176" indent="-406379" algn="l" defTabSz="1625519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6pPr>
      <a:lvl7pPr marL="5282936" indent="-406379" algn="l" defTabSz="1625519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7pPr>
      <a:lvl8pPr marL="6095696" indent="-406379" algn="l" defTabSz="1625519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8pPr>
      <a:lvl9pPr marL="6908454" indent="-406379" algn="l" defTabSz="1625519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19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78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3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79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5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1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07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5.gif"/><Relationship Id="rId12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gif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16.gif"/><Relationship Id="rId12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gif"/><Relationship Id="rId11" Type="http://schemas.openxmlformats.org/officeDocument/2006/relationships/image" Target="../media/image22.png"/><Relationship Id="rId5" Type="http://schemas.openxmlformats.org/officeDocument/2006/relationships/image" Target="../media/image14.gif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16.gif"/><Relationship Id="rId12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gif"/><Relationship Id="rId11" Type="http://schemas.openxmlformats.org/officeDocument/2006/relationships/image" Target="../media/image22.png"/><Relationship Id="rId5" Type="http://schemas.openxmlformats.org/officeDocument/2006/relationships/image" Target="../media/image14.gif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16.gif"/><Relationship Id="rId12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gif"/><Relationship Id="rId11" Type="http://schemas.openxmlformats.org/officeDocument/2006/relationships/image" Target="../media/image22.png"/><Relationship Id="rId5" Type="http://schemas.openxmlformats.org/officeDocument/2006/relationships/image" Target="../media/image14.gif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472080" y="4419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972799" y="628965"/>
            <a:ext cx="121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en-US" sz="24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765596" y="1676349"/>
            <a:ext cx="6973383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15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N</a:t>
            </a:r>
          </a:p>
        </p:txBody>
      </p:sp>
    </p:spTree>
    <p:extLst>
      <p:ext uri="{BB962C8B-B14F-4D97-AF65-F5344CB8AC3E}">
        <p14:creationId xmlns:p14="http://schemas.microsoft.com/office/powerpoint/2010/main" val="188337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/>
        </p:nvSpPr>
        <p:spPr>
          <a:xfrm>
            <a:off x="3006347" y="2219913"/>
            <a:ext cx="7663789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KHỞI ĐỘNG</a:t>
            </a:r>
            <a:endParaRPr sz="9000" dirty="0">
              <a:latin typeface="UTM Avo" panose="02040603050506020204" pitchFamily="18" charset="0"/>
            </a:endParaRPr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9295" y="4190852"/>
            <a:ext cx="2973699" cy="2622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7546" y="439622"/>
            <a:ext cx="2332439" cy="2721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6635" y="4221203"/>
            <a:ext cx="3536539" cy="353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24502" y="4902214"/>
            <a:ext cx="2174517" cy="2174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02875" y="5793398"/>
            <a:ext cx="1563744" cy="9753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5179" y="376549"/>
            <a:ext cx="5384800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TRÒ CHƠI: CÂU CÁ</a:t>
            </a:r>
            <a:endParaRPr kumimoji="0" lang="vi-VN" sz="5333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17C6954-6503-488C-A8E6-1D7D180268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6985" y="3425360"/>
            <a:ext cx="1563744" cy="97536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215FB51-700D-412C-896C-8DEB74DD47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89847" y="4180840"/>
            <a:ext cx="1563744" cy="97536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FE27EEE-BB8A-44DE-B860-6F6B339BB1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6985" y="5829134"/>
            <a:ext cx="1563744" cy="975361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D1155387-879E-40B6-9945-AA291C540A15}"/>
              </a:ext>
            </a:extLst>
          </p:cNvPr>
          <p:cNvSpPr/>
          <p:nvPr/>
        </p:nvSpPr>
        <p:spPr>
          <a:xfrm>
            <a:off x="3860801" y="4180839"/>
            <a:ext cx="4223897" cy="1644232"/>
          </a:xfrm>
          <a:prstGeom prst="homePlat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GO</a:t>
            </a:r>
          </a:p>
        </p:txBody>
      </p:sp>
      <p:pic>
        <p:nvPicPr>
          <p:cNvPr id="3" name="introcauca">
            <a:hlinkClick r:id="" action="ppaction://media"/>
            <a:extLst>
              <a:ext uri="{FF2B5EF4-FFF2-40B4-BE49-F238E27FC236}">
                <a16:creationId xmlns:a16="http://schemas.microsoft.com/office/drawing/2014/main" id="{50FA3404-47C9-4CF6-B5C2-67B66A9339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02664" y="-980963"/>
            <a:ext cx="812800" cy="81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DE263C-7BB6-4AFE-8758-216E025CAFD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496" y="107629"/>
            <a:ext cx="1240325" cy="53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2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5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7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9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2.77556E-17 L -2.08333E-6 -0.07222 " pathEditMode="relative" rAng="0" ptsTypes="AA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9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9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0909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7" grpId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0" y="5083931"/>
            <a:ext cx="2844800" cy="1605185"/>
            <a:chOff x="-1621360" y="2194634"/>
            <a:chExt cx="2133600" cy="1203889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1621360" y="219463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D. 5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274560" y="419097"/>
            <a:ext cx="2072640" cy="1035052"/>
            <a:chOff x="-1732975" y="2265304"/>
            <a:chExt cx="1554480" cy="776289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67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D</a:t>
              </a:r>
              <a:r>
                <a:rPr kumimoji="0" lang="en-US" sz="1867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. Đúng rồi!</a:t>
              </a:r>
              <a:endParaRPr kumimoji="0" lang="vi-VN" sz="18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106213" y="3071340"/>
            <a:ext cx="2844800" cy="1637584"/>
            <a:chOff x="-2018736" y="2170335"/>
            <a:chExt cx="2133600" cy="1228188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018736" y="2170335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C. </a:t>
              </a: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4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1144295" y="3400300"/>
            <a:ext cx="2844800" cy="1510959"/>
            <a:chOff x="-2312095" y="2265304"/>
            <a:chExt cx="2133600" cy="1133219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A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. 2,5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1144295" y="5130800"/>
            <a:ext cx="2844800" cy="1510959"/>
            <a:chOff x="-2312095" y="2265304"/>
            <a:chExt cx="2133600" cy="1133219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B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. 3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9ADFC75-B43F-45CD-80F8-93B67495A0CC}"/>
              </a:ext>
            </a:extLst>
          </p:cNvPr>
          <p:cNvSpPr txBox="1"/>
          <p:nvPr/>
        </p:nvSpPr>
        <p:spPr>
          <a:xfrm>
            <a:off x="126725" y="593634"/>
            <a:ext cx="5469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Chữ hoa M cỡ vừa cao mấy ô li?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7F9F037-7F0A-40D0-A690-A8372FBDD6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496" y="107629"/>
            <a:ext cx="1240325" cy="53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6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8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 flipH="1">
            <a:off x="9902200" y="2764109"/>
            <a:ext cx="2368021" cy="1875233"/>
            <a:chOff x="-3829720" y="2276200"/>
            <a:chExt cx="1776016" cy="1406425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3829720" y="2276200"/>
              <a:ext cx="1559381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A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. 2,5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26512" y="2951104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8362" y="601977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Chữ hoa M cỡ nhỏ </a:t>
            </a:r>
          </a:p>
          <a:p>
            <a:pPr lvl="0" algn="ctr"/>
            <a:r>
              <a:rPr lang="en-US" sz="3600" b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cao mấy ô li?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274560" y="419097"/>
            <a:ext cx="2072640" cy="1035052"/>
            <a:chOff x="-1732975" y="2265304"/>
            <a:chExt cx="1554480" cy="776289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67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A</a:t>
              </a:r>
              <a:r>
                <a:rPr kumimoji="0" lang="en-US" sz="1867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. Đúng rồi!</a:t>
              </a:r>
              <a:endParaRPr kumimoji="0" lang="vi-VN" sz="18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611442" y="2621546"/>
            <a:ext cx="2189000" cy="1651469"/>
            <a:chOff x="-1995258" y="2159921"/>
            <a:chExt cx="1641750" cy="1238602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1995258" y="2159921"/>
              <a:ext cx="1454707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C. 4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9307902" y="4894439"/>
            <a:ext cx="2859738" cy="1852759"/>
            <a:chOff x="-2847631" y="2056378"/>
            <a:chExt cx="2144804" cy="1389569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847631" y="2056378"/>
              <a:ext cx="2144804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B. 3 </a:t>
              </a: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03879" y="2714426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>
            <a:off x="-1055708" y="4732570"/>
            <a:ext cx="2710822" cy="1692352"/>
            <a:chOff x="-2386624" y="2129259"/>
            <a:chExt cx="2033116" cy="1269264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86624" y="2129259"/>
              <a:ext cx="1172809" cy="382646"/>
            </a:xfrm>
            <a:prstGeom prst="wedgeRoundRectCallout">
              <a:avLst>
                <a:gd name="adj1" fmla="val 56722"/>
                <a:gd name="adj2" fmla="val 137461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D. 5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BCFC2EFD-9154-43D9-B3FD-76B7F3086F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496" y="107629"/>
            <a:ext cx="1240325" cy="53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8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-824740" y="5132873"/>
            <a:ext cx="2611449" cy="1510959"/>
            <a:chOff x="-3244214" y="2312767"/>
            <a:chExt cx="1958587" cy="1133220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3244214" y="2312767"/>
              <a:ext cx="1159953" cy="382646"/>
            </a:xfrm>
            <a:prstGeom prst="wedgeRoundRectCallout">
              <a:avLst>
                <a:gd name="adj1" fmla="val 35532"/>
                <a:gd name="adj2" fmla="val 143243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C. 4 nét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58435" y="2714466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7268" y="949643"/>
            <a:ext cx="5462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800" b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Chữ hoa M gồm mấy nét?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274560" y="419097"/>
            <a:ext cx="2072640" cy="1035052"/>
            <a:chOff x="-1732975" y="2265304"/>
            <a:chExt cx="1554480" cy="776289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C. Đúng rồi?</a:t>
              </a:r>
              <a:endParaRPr kumimoji="0" lang="vi-VN" sz="18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887482" y="3052407"/>
            <a:ext cx="2611449" cy="1510959"/>
            <a:chOff x="-2312095" y="2265304"/>
            <a:chExt cx="1958587" cy="1133219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1159953" cy="382646"/>
            </a:xfrm>
            <a:prstGeom prst="wedgeRoundRectCallout">
              <a:avLst>
                <a:gd name="adj1" fmla="val 35532"/>
                <a:gd name="adj2" fmla="val 125898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A. </a:t>
              </a: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2 nét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0308929" y="3112790"/>
            <a:ext cx="1744605" cy="1827168"/>
            <a:chOff x="-1661962" y="2028147"/>
            <a:chExt cx="1308454" cy="1370376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1661962" y="2028147"/>
              <a:ext cx="1111613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D. </a:t>
              </a: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5 nét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0308929" y="4968848"/>
            <a:ext cx="2034557" cy="1629696"/>
            <a:chOff x="-1879426" y="2176251"/>
            <a:chExt cx="1525918" cy="1222272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1879426" y="2176251"/>
              <a:ext cx="1172808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B. 3 nét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8C73E221-D17E-45D6-AD66-A24E1F508AC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496" y="107629"/>
            <a:ext cx="1240325" cy="53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2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265" y="2081404"/>
            <a:ext cx="416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Chọn</a:t>
            </a:r>
            <a:r>
              <a:rPr lang="en-US" sz="2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ý </a:t>
            </a:r>
            <a:r>
              <a:rPr lang="en-US" sz="2800" b="1" u="sng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đúng</a:t>
            </a:r>
            <a:r>
              <a:rPr lang="en-US" sz="2800" b="1" u="sng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nhất:</a:t>
            </a:r>
            <a:endParaRPr lang="en-US" sz="28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381" y="2773812"/>
            <a:ext cx="5744740" cy="34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noProof="0">
                <a:solidFill>
                  <a:srgbClr val="FF0000"/>
                </a:solidFill>
                <a:latin typeface="UTM Avo" panose="02040603050506020204" pitchFamily="18" charset="0"/>
              </a:rPr>
              <a:t>N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cỡ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vừa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mấy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2473" y="3273432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a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4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380" y="4641816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6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0854" y="3927994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b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5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li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341084" y="1328868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772399" y="581790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5" name="Picture 2" descr="TẬP VIẾT: ÔN CHỮ HOA N - Thư Viện 123">
            <a:extLst>
              <a:ext uri="{FF2B5EF4-FFF2-40B4-BE49-F238E27FC236}">
                <a16:creationId xmlns:a16="http://schemas.microsoft.com/office/drawing/2014/main" id="{4BCAF722-356B-4F95-B7CC-559984938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346" y="1789381"/>
            <a:ext cx="4572921" cy="433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130380" y="3792544"/>
            <a:ext cx="545209" cy="790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8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6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27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164" y="2125792"/>
            <a:ext cx="416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Chọn</a:t>
            </a:r>
            <a:r>
              <a:rPr kumimoji="0" lang="en-US" sz="2800" b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 ý </a:t>
            </a:r>
            <a:r>
              <a:rPr kumimoji="0" lang="en-US" sz="2800" b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đúng</a:t>
            </a:r>
            <a:r>
              <a:rPr kumimoji="0" lang="en-US" sz="2800" b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nhất</a:t>
            </a:r>
            <a:r>
              <a:rPr kumimoji="0" lang="en-US" sz="2800" b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:</a:t>
            </a: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80" y="2818200"/>
            <a:ext cx="5744740" cy="34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cỡ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nhỏ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372" y="3317820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2,5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0279" y="4686204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4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753" y="3972382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3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420983" y="1373256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843421" y="589628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4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hoa</a:t>
            </a: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N</a:t>
            </a:r>
            <a:endParaRPr kumimoji="0" sz="3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247728" y="3229235"/>
            <a:ext cx="545209" cy="790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04699B-B252-4F32-94AA-950BD47132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430" b="20000"/>
          <a:stretch/>
        </p:blipFill>
        <p:spPr>
          <a:xfrm>
            <a:off x="6357138" y="2011599"/>
            <a:ext cx="4848820" cy="408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840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871156" y="2452749"/>
            <a:ext cx="43780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Chữ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nét.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8A532-1B0E-480A-8EE8-7B09BA6C6217}"/>
              </a:ext>
            </a:extLst>
          </p:cNvPr>
          <p:cNvSpPr txBox="1"/>
          <p:nvPr/>
        </p:nvSpPr>
        <p:spPr>
          <a:xfrm>
            <a:off x="688257" y="4079229"/>
            <a:ext cx="559723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* Nét 1: là nét móc ngược trái</a:t>
            </a:r>
          </a:p>
          <a:p>
            <a:r>
              <a:rPr lang="en-US" sz="2800">
                <a:latin typeface="UTM Avo" panose="02040603050506020204" pitchFamily="18" charset="0"/>
              </a:rPr>
              <a:t>* </a:t>
            </a:r>
            <a:r>
              <a:rPr lang="vi-VN" sz="2800">
                <a:latin typeface="UTM Avo (body)"/>
              </a:rPr>
              <a:t>Nét 2</a:t>
            </a:r>
            <a:r>
              <a:rPr lang="en-US" sz="2800">
                <a:latin typeface="UTM Avo" panose="02040603050506020204" pitchFamily="18" charset="0"/>
              </a:rPr>
              <a:t>:</a:t>
            </a:r>
            <a:r>
              <a:rPr lang="vi-VN" sz="2800">
                <a:latin typeface="UTM Avo (body)"/>
              </a:rPr>
              <a:t> là nét thẳng xiên</a:t>
            </a:r>
          </a:p>
          <a:p>
            <a:r>
              <a:rPr lang="en-US" sz="2800">
                <a:latin typeface="UTM Avo" panose="02040603050506020204" pitchFamily="18" charset="0"/>
              </a:rPr>
              <a:t>* </a:t>
            </a:r>
            <a:r>
              <a:rPr lang="vi-VN" sz="2800">
                <a:latin typeface="UTM Avo (body)"/>
              </a:rPr>
              <a:t>Nét 3</a:t>
            </a:r>
            <a:r>
              <a:rPr lang="en-US" sz="2800">
                <a:latin typeface="UTM Avo" panose="02040603050506020204" pitchFamily="18" charset="0"/>
              </a:rPr>
              <a:t>:</a:t>
            </a:r>
            <a:r>
              <a:rPr lang="vi-VN" sz="2800">
                <a:latin typeface="UTM Avo (body)"/>
              </a:rPr>
              <a:t> là nét móc xuôi phải hơi nghiêng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527993" y="1622169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Chữ N 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527993" y="3146724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Đó là các nét nào?</a:t>
            </a:r>
          </a:p>
        </p:txBody>
      </p:sp>
      <p:sp>
        <p:nvSpPr>
          <p:cNvPr id="8" name="Google Shape;187;p5">
            <a:extLst>
              <a:ext uri="{FF2B5EF4-FFF2-40B4-BE49-F238E27FC236}">
                <a16:creationId xmlns:a16="http://schemas.microsoft.com/office/drawing/2014/main" id="{0DA322E8-E81E-44EA-A92F-8DE2D834FAC7}"/>
              </a:ext>
            </a:extLst>
          </p:cNvPr>
          <p:cNvSpPr txBox="1"/>
          <p:nvPr/>
        </p:nvSpPr>
        <p:spPr>
          <a:xfrm>
            <a:off x="4862395" y="548964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0" name="Picture 2" descr="TẬP VIẾT: ÔN CHỮ HOA N - Thư Viện 123">
            <a:extLst>
              <a:ext uri="{FF2B5EF4-FFF2-40B4-BE49-F238E27FC236}">
                <a16:creationId xmlns:a16="http://schemas.microsoft.com/office/drawing/2014/main" id="{F2913922-3AED-456E-8AA7-8EBF2D605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338" y="1836084"/>
            <a:ext cx="4572921" cy="433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991007" y="563526"/>
            <a:ext cx="8598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DẪN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CÁCH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HOA </a:t>
            </a:r>
            <a:r>
              <a:rPr lang="en-US" sz="3200" b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ECFCC-6284-41FF-B60E-A517DDAD8C97}"/>
              </a:ext>
            </a:extLst>
          </p:cNvPr>
          <p:cNvSpPr txBox="1"/>
          <p:nvPr/>
        </p:nvSpPr>
        <p:spPr>
          <a:xfrm>
            <a:off x="6013493" y="1287262"/>
            <a:ext cx="605383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en-US" sz="2400">
                <a:latin typeface="UTM Avo" panose="02040603050506020204" pitchFamily="18" charset="0"/>
              </a:rPr>
              <a:t>- </a:t>
            </a:r>
            <a:r>
              <a:rPr lang="vi-VN" sz="2400">
                <a:latin typeface="UTM Avo (body)"/>
              </a:rPr>
              <a:t>Nét 1</a:t>
            </a:r>
            <a:r>
              <a:rPr lang="en-US" sz="2400">
                <a:latin typeface="UTM Avo" panose="02040603050506020204" pitchFamily="18" charset="0"/>
              </a:rPr>
              <a:t>: </a:t>
            </a:r>
            <a:r>
              <a:rPr lang="vi-VN" sz="2400">
                <a:latin typeface="UTM Avo (body)"/>
              </a:rPr>
              <a:t>đặt bút trên đường kẻ 2, viết nét móc ngược trái từ dưới lên hơi lượn sang phải khi chạm tới đường kẻ 6 thì dừng lại.</a:t>
            </a:r>
            <a:endParaRPr lang="en-US" sz="2400">
              <a:latin typeface="UTM Avo" panose="0204060305050602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vi-VN" sz="2400">
              <a:latin typeface="UTM Avo (body)"/>
            </a:endParaRPr>
          </a:p>
          <a:p>
            <a:pPr indent="457200" algn="just"/>
            <a:r>
              <a:rPr lang="en-US" sz="2400">
                <a:latin typeface="UTM Avo" panose="02040603050506020204" pitchFamily="18" charset="0"/>
              </a:rPr>
              <a:t>- </a:t>
            </a:r>
            <a:r>
              <a:rPr lang="vi-VN" sz="2400">
                <a:latin typeface="UTM Avo (body)"/>
              </a:rPr>
              <a:t>Nét 2</a:t>
            </a:r>
            <a:r>
              <a:rPr lang="en-US" sz="2400">
                <a:latin typeface="UTM Avo" panose="02040603050506020204" pitchFamily="18" charset="0"/>
              </a:rPr>
              <a:t>:</a:t>
            </a:r>
            <a:r>
              <a:rPr lang="vi-VN" sz="2400">
                <a:latin typeface="UTM Avo (body)"/>
              </a:rPr>
              <a:t> từ điểm dừng bút của nét 1, chuyển hướng đầu bút để viết tiếp nét thẳng xiên, dừng bút ở đường kẻ 1</a:t>
            </a:r>
            <a:endParaRPr lang="en-US" sz="2400">
              <a:latin typeface="UTM Avo" panose="02040603050506020204" pitchFamily="18" charset="0"/>
            </a:endParaRPr>
          </a:p>
          <a:p>
            <a:pPr algn="just"/>
            <a:endParaRPr lang="vi-VN" sz="2400">
              <a:latin typeface="UTM Avo (body)"/>
            </a:endParaRPr>
          </a:p>
          <a:p>
            <a:pPr indent="457200" algn="just"/>
            <a:r>
              <a:rPr lang="en-US" sz="2400">
                <a:latin typeface="UTM Avo" panose="02040603050506020204" pitchFamily="18" charset="0"/>
              </a:rPr>
              <a:t>- </a:t>
            </a:r>
            <a:r>
              <a:rPr lang="vi-VN" sz="2400">
                <a:latin typeface="UTM Avo (body)"/>
              </a:rPr>
              <a:t>Nét 3</a:t>
            </a:r>
            <a:r>
              <a:rPr lang="en-US" sz="2400">
                <a:latin typeface="UTM Avo" panose="02040603050506020204" pitchFamily="18" charset="0"/>
              </a:rPr>
              <a:t>: </a:t>
            </a:r>
            <a:r>
              <a:rPr lang="vi-VN" sz="2400">
                <a:latin typeface="UTM Avo (body)"/>
              </a:rPr>
              <a:t>từ điểm dừng bút của nét 2, chuyển hướng đầu bút để viết tiếp nét móc xuôi phải từ dưới lên (hơi nghiêng sang phải) đến đường kẻ 6 thì lượn xong xuống, dừng bút ở đường kẻ 5.</a:t>
            </a:r>
            <a:endParaRPr lang="en-US" sz="2400">
              <a:latin typeface="UTM Avo" panose="02040603050506020204" pitchFamily="18" charset="0"/>
            </a:endParaRPr>
          </a:p>
          <a:p>
            <a:endParaRPr lang="vi-VN" sz="2800" dirty="0">
              <a:latin typeface="UTM Avo (body)"/>
            </a:endParaRPr>
          </a:p>
        </p:txBody>
      </p:sp>
      <p:pic>
        <p:nvPicPr>
          <p:cNvPr id="8" name="NkK3RnIJwif4I3nHH6mVWsh4vtIcEIJJ">
            <a:hlinkClick r:id="" action="ppaction://media"/>
            <a:extLst>
              <a:ext uri="{FF2B5EF4-FFF2-40B4-BE49-F238E27FC236}">
                <a16:creationId xmlns:a16="http://schemas.microsoft.com/office/drawing/2014/main" id="{E2B889B6-DEBC-43D9-A365-2FE75E89A92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2988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287262"/>
            <a:ext cx="5859262" cy="507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474647" y="507702"/>
            <a:ext cx="9980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HƯỚNG DẪN CÁCH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HOA N CỠ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NHỎ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NkK3RnIJwif4I3nHH6mVWsh4vtIcEIJJ">
            <a:hlinkClick r:id="" action="ppaction://media"/>
            <a:extLst>
              <a:ext uri="{FF2B5EF4-FFF2-40B4-BE49-F238E27FC236}">
                <a16:creationId xmlns:a16="http://schemas.microsoft.com/office/drawing/2014/main" id="{B2E33975-A3FF-4189-A924-5C2E18CA160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13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6445" y="1171852"/>
            <a:ext cx="10719110" cy="568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00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12"/>
          <p:cNvGrpSpPr/>
          <p:nvPr/>
        </p:nvGrpSpPr>
        <p:grpSpPr>
          <a:xfrm>
            <a:off x="2932779" y="2149227"/>
            <a:ext cx="6326442" cy="4767340"/>
            <a:chOff x="-591423" y="1707337"/>
            <a:chExt cx="7679682" cy="5787085"/>
          </a:xfrm>
        </p:grpSpPr>
        <p:pic>
          <p:nvPicPr>
            <p:cNvPr id="242" name="Google Shape;242;p12"/>
            <p:cNvPicPr preferRelativeResize="0"/>
            <p:nvPr/>
          </p:nvPicPr>
          <p:blipFill rotWithShape="1">
            <a:blip r:embed="rId3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12"/>
            <p:cNvPicPr preferRelativeResize="0"/>
            <p:nvPr/>
          </p:nvPicPr>
          <p:blipFill rotWithShape="1">
            <a:blip r:embed="rId3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4" name="Google Shape;244;p12"/>
          <p:cNvSpPr/>
          <p:nvPr/>
        </p:nvSpPr>
        <p:spPr>
          <a:xfrm>
            <a:off x="2414869" y="1100888"/>
            <a:ext cx="7850223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7200"/>
              <a:buFont typeface="Arial"/>
              <a:buNone/>
              <a:tabLst/>
              <a:defRPr/>
            </a:pPr>
            <a:r>
              <a:rPr kumimoji="0" lang="en-US" sz="7000" b="1" i="0" u="none" strike="noStrike" kern="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VIẾT BẢNG CON</a:t>
            </a:r>
            <a:endParaRPr kumimoji="0" sz="7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392204" y="760028"/>
            <a:ext cx="4268573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Viết ứng 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907357" y="5164711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N, B, Đ, h, 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6482448" y="3354439"/>
            <a:ext cx="3050386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N,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B, Đ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698019" y="4580332"/>
            <a:ext cx="9724710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824062" y="3180889"/>
            <a:ext cx="59441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Chữ cái nào được viết hoa?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749784" y="3820725"/>
            <a:ext cx="100165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Khoảng cách giữa các chữ ghi tiếng như thế nào?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698019" y="5003208"/>
            <a:ext cx="69757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Những chữ cái nào cao 2.5 ô li 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698018" y="5668623"/>
            <a:ext cx="7339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d. Những chữ cái còn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lại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cao mấy ô li 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7673766" y="5840235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ô li.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448DDB-9203-461D-B00F-956DB3CE3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98" y="1630130"/>
            <a:ext cx="10203615" cy="143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3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93B267-7854-455F-B8BC-044F38F4F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5882"/>
            <a:ext cx="6095999" cy="64421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D1AC25-5863-45B0-A791-B91E10AB6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415882"/>
            <a:ext cx="6096000" cy="64421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FA261F-CB49-4D5B-9140-B088168EB14E}"/>
              </a:ext>
            </a:extLst>
          </p:cNvPr>
          <p:cNvSpPr txBox="1"/>
          <p:nvPr/>
        </p:nvSpPr>
        <p:spPr>
          <a:xfrm>
            <a:off x="8273845" y="5894268"/>
            <a:ext cx="4203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FF00"/>
                </a:solidFill>
              </a:rPr>
              <a:t>BIỂN ĐÔNG</a:t>
            </a:r>
          </a:p>
        </p:txBody>
      </p:sp>
    </p:spTree>
    <p:extLst>
      <p:ext uri="{BB962C8B-B14F-4D97-AF65-F5344CB8AC3E}">
        <p14:creationId xmlns:p14="http://schemas.microsoft.com/office/powerpoint/2010/main" val="4194689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C9E227C2-BD93-4542-A134-D098906D4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338" y="2114937"/>
            <a:ext cx="3958998" cy="365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6241158-6151-45B4-9A1B-0C723371D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285" y="1363344"/>
            <a:ext cx="6385675" cy="181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B6AED72-F982-41DD-A618-8F251073B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178" y="3175364"/>
            <a:ext cx="6403781" cy="330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Google Shape;244;p12">
            <a:extLst>
              <a:ext uri="{FF2B5EF4-FFF2-40B4-BE49-F238E27FC236}">
                <a16:creationId xmlns:a16="http://schemas.microsoft.com/office/drawing/2014/main" id="{BE2FF157-80BF-4929-B162-7D3CE3B9D86B}"/>
              </a:ext>
            </a:extLst>
          </p:cNvPr>
          <p:cNvSpPr/>
          <p:nvPr/>
        </p:nvSpPr>
        <p:spPr>
          <a:xfrm>
            <a:off x="2170888" y="501610"/>
            <a:ext cx="7850223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7200"/>
              <a:buFont typeface="Arial"/>
              <a:buNone/>
              <a:tabLst/>
              <a:defRPr/>
            </a:pPr>
            <a:r>
              <a:rPr lang="en-US" sz="4800" b="1" kern="0">
                <a:solidFill>
                  <a:srgbClr val="4472C4"/>
                </a:solidFill>
                <a:latin typeface="UTM Avo" panose="02040603050506020204" pitchFamily="18" charset="0"/>
                <a:cs typeface="Arial"/>
                <a:sym typeface="Arial"/>
              </a:rPr>
              <a:t>THỰC HÀNH VIẾT VỞ</a:t>
            </a:r>
            <a:endParaRPr kumimoji="0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0462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53643" y="2206542"/>
            <a:ext cx="9144000" cy="1919817"/>
          </a:xfrm>
        </p:spPr>
        <p:txBody>
          <a:bodyPr>
            <a:normAutofit/>
          </a:bodyPr>
          <a:lstStyle/>
          <a:p>
            <a:br>
              <a:rPr lang="en-US" sz="4800" b="1" dirty="0">
                <a:solidFill>
                  <a:srgbClr val="FF8119"/>
                </a:solidFill>
              </a:rPr>
            </a:br>
            <a:r>
              <a:rPr lang="en-US" sz="4800" b="1" dirty="0">
                <a:solidFill>
                  <a:srgbClr val="FF8119"/>
                </a:solidFill>
                <a:cs typeface="Arial" panose="020B0604020202020204" pitchFamily="34" charset="0"/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  <a:cs typeface="Arial" panose="020B0604020202020204" pitchFamily="34" charset="0"/>
              </a:rPr>
              <a:t>chúc</a:t>
            </a:r>
            <a:r>
              <a:rPr lang="en-US" sz="4800" b="1" dirty="0">
                <a:solidFill>
                  <a:srgbClr val="FF8119"/>
                </a:solidFill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cs typeface="Arial" panose="020B0604020202020204" pitchFamily="34" charset="0"/>
              </a:rPr>
              <a:t>các</a:t>
            </a:r>
            <a:r>
              <a:rPr lang="en-US" sz="4800" b="1" dirty="0">
                <a:solidFill>
                  <a:srgbClr val="FF8119"/>
                </a:solidFill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cs typeface="Arial" panose="020B0604020202020204" pitchFamily="34" charset="0"/>
              </a:rPr>
              <a:t>em</a:t>
            </a:r>
            <a:r>
              <a:rPr lang="en-US" sz="4800" b="1" dirty="0">
                <a:solidFill>
                  <a:srgbClr val="FF8119"/>
                </a:solidFill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cs typeface="Arial" panose="020B0604020202020204" pitchFamily="34" charset="0"/>
              </a:rPr>
              <a:t>học</a:t>
            </a:r>
            <a:r>
              <a:rPr lang="en-US" sz="4800" b="1" dirty="0">
                <a:solidFill>
                  <a:srgbClr val="FF8119"/>
                </a:solidFill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cs typeface="Arial" panose="020B0604020202020204" pitchFamily="34" charset="0"/>
              </a:rPr>
              <a:t>tốt</a:t>
            </a:r>
            <a:r>
              <a:rPr lang="en-US" sz="4800" b="1" dirty="0">
                <a:solidFill>
                  <a:srgbClr val="FF8119"/>
                </a:solidFill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1836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</TotalTime>
  <Words>482</Words>
  <Application>Microsoft Office PowerPoint</Application>
  <PresentationFormat>Widescreen</PresentationFormat>
  <Paragraphs>70</Paragraphs>
  <Slides>16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Arial-Rounded</vt:lpstr>
      <vt:lpstr>Times New Roman</vt:lpstr>
      <vt:lpstr>UTM Avo</vt:lpstr>
      <vt:lpstr>UTM Avo (body)</vt:lpstr>
      <vt:lpstr>1_Office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</cp:lastModifiedBy>
  <cp:revision>158</cp:revision>
  <dcterms:created xsi:type="dcterms:W3CDTF">2021-06-07T06:59:14Z</dcterms:created>
  <dcterms:modified xsi:type="dcterms:W3CDTF">2022-01-21T09:33:08Z</dcterms:modified>
</cp:coreProperties>
</file>