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67" r:id="rId2"/>
    <p:sldId id="275" r:id="rId3"/>
    <p:sldId id="263" r:id="rId4"/>
    <p:sldId id="262" r:id="rId5"/>
    <p:sldId id="256" r:id="rId6"/>
    <p:sldId id="257" r:id="rId7"/>
    <p:sldId id="258" r:id="rId8"/>
    <p:sldId id="259" r:id="rId9"/>
    <p:sldId id="270" r:id="rId10"/>
    <p:sldId id="278" r:id="rId11"/>
    <p:sldId id="276" r:id="rId12"/>
    <p:sldId id="279" r:id="rId13"/>
    <p:sldId id="280" r:id="rId14"/>
    <p:sldId id="282" r:id="rId15"/>
    <p:sldId id="281" r:id="rId16"/>
    <p:sldId id="283" r:id="rId17"/>
    <p:sldId id="28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150E6C"/>
    <a:srgbClr val="1D345D"/>
    <a:srgbClr val="3762AF"/>
    <a:srgbClr val="FFFBF7"/>
    <a:srgbClr val="FFFFFC"/>
    <a:srgbClr val="FF7707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" y="-2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F787AD4-E6FF-4DBA-B3AB-58B1E6AE8D1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DF9A934-CB35-4DB0-9290-BF29D09F556C}"/>
              </a:ext>
            </a:extLst>
          </p:cNvPr>
          <p:cNvSpPr/>
          <p:nvPr userDrawn="1"/>
        </p:nvSpPr>
        <p:spPr>
          <a:xfrm>
            <a:off x="11064240" y="169817"/>
            <a:ext cx="1229207" cy="122790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38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1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82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E9D4303-3D61-41EA-92F4-F89311BD19DA}"/>
              </a:ext>
            </a:extLst>
          </p:cNvPr>
          <p:cNvSpPr/>
          <p:nvPr userDrawn="1"/>
        </p:nvSpPr>
        <p:spPr>
          <a:xfrm>
            <a:off x="10766494" y="286567"/>
            <a:ext cx="1229207" cy="122790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2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699B-48B7-4073-9405-3FCDD293372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258D-D283-47C4-A79F-AC09609C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0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699B-48B7-4073-9405-3FCDD293372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258D-D283-47C4-A79F-AC09609C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5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40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Relationship Id="rId9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1.mp3"/><Relationship Id="rId7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audio" Target="../media/media1.mp3"/><Relationship Id="rId9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1.mp3"/><Relationship Id="rId7" Type="http://schemas.openxmlformats.org/officeDocument/2006/relationships/image" Target="../media/image1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audio" Target="../media/media1.mp3"/><Relationship Id="rId9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1.mp3"/><Relationship Id="rId7" Type="http://schemas.openxmlformats.org/officeDocument/2006/relationships/image" Target="../media/image2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png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audio" Target="../media/media1.mp3"/><Relationship Id="rId9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gif"/><Relationship Id="rId3" Type="http://schemas.microsoft.com/office/2007/relationships/media" Target="../media/media4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6.gif"/><Relationship Id="rId2" Type="http://schemas.openxmlformats.org/officeDocument/2006/relationships/audio" Target="../media/media3.mp3"/><Relationship Id="rId16" Type="http://schemas.openxmlformats.org/officeDocument/2006/relationships/image" Target="../media/image17.png"/><Relationship Id="rId1" Type="http://schemas.microsoft.com/office/2007/relationships/media" Target="../media/media3.mp3"/><Relationship Id="rId6" Type="http://schemas.openxmlformats.org/officeDocument/2006/relationships/audio" Target="../media/media1.mp3"/><Relationship Id="rId11" Type="http://schemas.openxmlformats.org/officeDocument/2006/relationships/image" Target="../media/image13.gif"/><Relationship Id="rId5" Type="http://schemas.microsoft.com/office/2007/relationships/media" Target="../media/media1.mp3"/><Relationship Id="rId15" Type="http://schemas.openxmlformats.org/officeDocument/2006/relationships/image" Target="../media/image11.png"/><Relationship Id="rId10" Type="http://schemas.openxmlformats.org/officeDocument/2006/relationships/image" Target="../media/image25.png"/><Relationship Id="rId4" Type="http://schemas.openxmlformats.org/officeDocument/2006/relationships/audio" Target="../media/media4.mp3"/><Relationship Id="rId9" Type="http://schemas.openxmlformats.org/officeDocument/2006/relationships/image" Target="../media/image21.png"/><Relationship Id="rId1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628478" y="154691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1189802" y="60246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-119270" y="2828835"/>
            <a:ext cx="12655827" cy="1932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5800" b="1" dirty="0" err="1">
                <a:solidFill>
                  <a:srgbClr val="150E6C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Tuần</a:t>
            </a:r>
            <a:r>
              <a:rPr lang="en-US" sz="5800" b="1" dirty="0">
                <a:solidFill>
                  <a:srgbClr val="150E6C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11 </a:t>
            </a:r>
          </a:p>
          <a:p>
            <a:pPr lvl="0" algn="ctr">
              <a:lnSpc>
                <a:spcPct val="114000"/>
              </a:lnSpc>
              <a:defRPr/>
            </a:pPr>
            <a:r>
              <a:rPr lang="en-US" sz="4400" b="1">
                <a:solidFill>
                  <a:srgbClr val="1D345D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 viết: </a:t>
            </a:r>
            <a:r>
              <a:rPr lang="en-US" sz="5400" b="1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5400" b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hoa </a:t>
            </a:r>
            <a:r>
              <a:rPr lang="en-US" sz="5400" b="1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I</a:t>
            </a:r>
            <a:endParaRPr lang="en-US" sz="5400" b="1" dirty="0">
              <a:solidFill>
                <a:srgbClr val="FF0000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>
            <a:extLst>
              <a:ext uri="{FF2B5EF4-FFF2-40B4-BE49-F238E27FC236}">
                <a16:creationId xmlns:a16="http://schemas.microsoft.com/office/drawing/2014/main" id="{17B2FA60-5046-4758-9A88-802492A48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62" y="520936"/>
            <a:ext cx="9112275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886439-C1C8-439F-9DA4-B12453CE7CF9}"/>
              </a:ext>
            </a:extLst>
          </p:cNvPr>
          <p:cNvSpPr/>
          <p:nvPr/>
        </p:nvSpPr>
        <p:spPr>
          <a:xfrm>
            <a:off x="2747038" y="3889184"/>
            <a:ext cx="7657231" cy="1117714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/>
        </p:nvSpPr>
        <p:spPr>
          <a:xfrm>
            <a:off x="1396410" y="946297"/>
            <a:ext cx="8900576" cy="4257665"/>
          </a:xfrm>
          <a:prstGeom prst="snip2Diag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3600" b="1" dirty="0">
                <a:solidFill>
                  <a:prstClr val="white"/>
                </a:solidFill>
                <a:latin typeface="UTM Avo" panose="02040603050506020204" pitchFamily="18" charset="0"/>
              </a:rPr>
              <a:t>CÁCH CHƠI</a:t>
            </a:r>
          </a:p>
          <a:p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Bước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1: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Bấm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màn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ra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hỏi</a:t>
            </a:r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  <a:p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Bước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2: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Bấm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tiếp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màn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ra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đáp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án</a:t>
            </a:r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  <a:p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Bước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3: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Bấm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chiếc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xe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xì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trum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vượt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chướng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ngại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prstClr val="white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757" y="597862"/>
            <a:ext cx="1688407" cy="15490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80489" y="5370490"/>
            <a:ext cx="1487510" cy="148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9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42328" y="986135"/>
            <a:ext cx="55996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UTM Avo" panose="02040603050506020204" pitchFamily="18" charset="0"/>
              </a:rPr>
              <a:t>VƯỢT CHƯỚNG</a:t>
            </a:r>
          </a:p>
          <a:p>
            <a:pPr algn="ctr"/>
            <a:r>
              <a:rPr 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UTM Avo" panose="02040603050506020204" pitchFamily="18" charset="0"/>
              </a:rPr>
              <a:t>NGẠI VẬT</a:t>
            </a:r>
          </a:p>
        </p:txBody>
      </p:sp>
      <p:pic>
        <p:nvPicPr>
          <p:cNvPr id="3" name="Ca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7271659"/>
            <a:ext cx="609600" cy="609600"/>
          </a:xfrm>
          <a:prstGeom prst="rect">
            <a:avLst/>
          </a:prstGeom>
        </p:spPr>
      </p:pic>
      <p:pic>
        <p:nvPicPr>
          <p:cNvPr id="6" name="Bike Ride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48600" y="7271656"/>
            <a:ext cx="609600" cy="6096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06" y="4866969"/>
            <a:ext cx="1979255" cy="142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5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9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0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5 0.00833 L -0.9974 0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45" y="-4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-0.75001 0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-19050"/>
            <a:ext cx="920115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9337"/>
            <a:ext cx="9410700" cy="691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804" y="5695392"/>
            <a:ext cx="1232838" cy="7044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06" y="4866969"/>
            <a:ext cx="1979255" cy="1425063"/>
          </a:xfrm>
          <a:prstGeom prst="rect">
            <a:avLst/>
          </a:prstGeom>
        </p:spPr>
      </p:pic>
      <p:pic>
        <p:nvPicPr>
          <p:cNvPr id="2" name="yeah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7010397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18" y="4326391"/>
            <a:ext cx="1274174" cy="621846"/>
          </a:xfrm>
          <a:prstGeom prst="rect">
            <a:avLst/>
          </a:prstGeom>
        </p:spPr>
      </p:pic>
      <p:pic>
        <p:nvPicPr>
          <p:cNvPr id="6" name="Ca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34195" y="7010398"/>
            <a:ext cx="609600" cy="609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28800" y="292707"/>
            <a:ext cx="8572500" cy="1600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1: </a:t>
            </a:r>
            <a:r>
              <a:rPr lang="en-US" sz="3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H </a:t>
            </a:r>
            <a:r>
              <a:rPr lang="en-US" sz="3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cỡ</a:t>
            </a:r>
            <a:r>
              <a: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vừa</a:t>
            </a:r>
            <a:r>
              <a: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cao</a:t>
            </a:r>
            <a:r>
              <a: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28800" y="2045304"/>
            <a:ext cx="8572500" cy="130093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 ô li</a:t>
            </a:r>
          </a:p>
        </p:txBody>
      </p:sp>
    </p:spTree>
    <p:extLst>
      <p:ext uri="{BB962C8B-B14F-4D97-AF65-F5344CB8AC3E}">
        <p14:creationId xmlns:p14="http://schemas.microsoft.com/office/powerpoint/2010/main" val="362863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6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6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0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0.01366 L -0.75105 0.01644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83" y="1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024 L -1.01562 0.0081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17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 animBg="1"/>
      <p:bldP spid="11" grpId="1" animBg="1"/>
      <p:bldP spid="17" grpId="0" animBg="1"/>
      <p:bldP spid="1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8575"/>
            <a:ext cx="10363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36" y="-65313"/>
            <a:ext cx="10325100" cy="691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hlinkClick r:id="" action="ppaction://noaction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246" y="5638460"/>
            <a:ext cx="745340" cy="7453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06" y="4866969"/>
            <a:ext cx="1979255" cy="1425063"/>
          </a:xfrm>
          <a:prstGeom prst="rect">
            <a:avLst/>
          </a:prstGeom>
        </p:spPr>
      </p:pic>
      <p:pic>
        <p:nvPicPr>
          <p:cNvPr id="8" name="yeah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7010399"/>
            <a:ext cx="609600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18" y="4326391"/>
            <a:ext cx="1274174" cy="621846"/>
          </a:xfrm>
          <a:prstGeom prst="rect">
            <a:avLst/>
          </a:prstGeom>
        </p:spPr>
      </p:pic>
      <p:pic>
        <p:nvPicPr>
          <p:cNvPr id="9" name="Ca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36224" y="6977740"/>
            <a:ext cx="609600" cy="6096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828800" y="292707"/>
            <a:ext cx="8572500" cy="1600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2: Chữ H cỡ nhỏ cao mấy ô li?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28800" y="2045304"/>
            <a:ext cx="8572500" cy="130093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 ô li rưỡi</a:t>
            </a:r>
          </a:p>
        </p:txBody>
      </p:sp>
    </p:spTree>
    <p:extLst>
      <p:ext uri="{BB962C8B-B14F-4D97-AF65-F5344CB8AC3E}">
        <p14:creationId xmlns:p14="http://schemas.microsoft.com/office/powerpoint/2010/main" val="14493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6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6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0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07407E-6 L -1.125 0.01805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0" y="90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0.00278 L -0.99375 -0.00139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937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9425" y="0"/>
            <a:ext cx="95154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hlinkClick r:id="" action="ppaction://noaction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50" y="5558909"/>
            <a:ext cx="1329851" cy="11285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06" y="4866969"/>
            <a:ext cx="1979255" cy="1425063"/>
          </a:xfrm>
          <a:prstGeom prst="rect">
            <a:avLst/>
          </a:prstGeom>
        </p:spPr>
      </p:pic>
      <p:pic>
        <p:nvPicPr>
          <p:cNvPr id="2" name="yeah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7271656"/>
            <a:ext cx="609600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18" y="4326391"/>
            <a:ext cx="1274174" cy="621846"/>
          </a:xfrm>
          <a:prstGeom prst="rect">
            <a:avLst/>
          </a:prstGeom>
        </p:spPr>
      </p:pic>
      <p:pic>
        <p:nvPicPr>
          <p:cNvPr id="3" name="Ca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75800" y="7245140"/>
            <a:ext cx="609600" cy="6096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828800" y="292706"/>
            <a:ext cx="8572500" cy="126463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3: Chữ H gồm mấy nét?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28800" y="1850043"/>
            <a:ext cx="8572500" cy="112854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 </a:t>
            </a:r>
            <a:r>
              <a:rPr lang="en-US" sz="3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endParaRPr lang="en-US" sz="3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74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6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6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0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00417 L -1.00104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13" y="20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0 L -0.96423 0.02292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28" y="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9425" y="-95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hlinkClick r:id="" action="ppaction://noaction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71" y="5579500"/>
            <a:ext cx="923420" cy="8505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06" y="4866969"/>
            <a:ext cx="1979255" cy="14250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19817" y="5013261"/>
            <a:ext cx="627475" cy="7775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15" y="5440873"/>
            <a:ext cx="645769" cy="1103841"/>
          </a:xfrm>
          <a:prstGeom prst="rect">
            <a:avLst/>
          </a:prstGeom>
        </p:spPr>
      </p:pic>
      <p:sp>
        <p:nvSpPr>
          <p:cNvPr id="14" name="Wave 13"/>
          <p:cNvSpPr/>
          <p:nvPr/>
        </p:nvSpPr>
        <p:spPr>
          <a:xfrm>
            <a:off x="2572872" y="2767012"/>
            <a:ext cx="3832411" cy="812169"/>
          </a:xfrm>
          <a:prstGeom prst="wave">
            <a:avLst>
              <a:gd name="adj1" fmla="val 6529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r>
              <a:rPr lang="en-US" sz="600" b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C000"/>
                </a:solidFill>
                <a:latin typeface="Calibri"/>
              </a:rPr>
              <a:t>CHÀO MỪNG TÍ XÌ TRUM VỀ NHÀ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5927" y="4714569"/>
            <a:ext cx="826878" cy="826878"/>
          </a:xfrm>
          <a:prstGeom prst="rect">
            <a:avLst/>
          </a:prstGeom>
        </p:spPr>
      </p:pic>
      <p:pic>
        <p:nvPicPr>
          <p:cNvPr id="2" name="yeah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91200" y="7173685"/>
            <a:ext cx="609600" cy="609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18" y="4326391"/>
            <a:ext cx="1274174" cy="621846"/>
          </a:xfrm>
          <a:prstGeom prst="rect">
            <a:avLst/>
          </a:prstGeom>
        </p:spPr>
      </p:pic>
      <p:pic>
        <p:nvPicPr>
          <p:cNvPr id="8" name="Skip To My Lou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537095" y="7212951"/>
            <a:ext cx="609600" cy="609600"/>
          </a:xfrm>
          <a:prstGeom prst="rect">
            <a:avLst/>
          </a:prstGeom>
        </p:spPr>
      </p:pic>
      <p:pic>
        <p:nvPicPr>
          <p:cNvPr id="9" name="Car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80644" y="7212951"/>
            <a:ext cx="609600" cy="609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828800" y="292707"/>
            <a:ext cx="8572500" cy="104022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4: Nêu các nét của chữ H?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28799" y="1423217"/>
            <a:ext cx="8810625" cy="28045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/>
            <a:r>
              <a:rPr lang="vi-VN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Nét 1: là kết hợp của 2 nét cơ bản cong trái và lượn ngang</a:t>
            </a:r>
          </a:p>
          <a:p>
            <a:pPr indent="457200"/>
            <a:r>
              <a:rPr lang="vi-VN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Nét 2: là kết hợp của 3 nét cơ bản khuyết ngược, khuyết xuôi và móc ngược phải.</a:t>
            </a:r>
          </a:p>
          <a:p>
            <a:pPr indent="457200"/>
            <a:r>
              <a:rPr lang="vi-VN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Nét 3: là nét thẳng đứng</a:t>
            </a:r>
          </a:p>
        </p:txBody>
      </p:sp>
    </p:spTree>
    <p:extLst>
      <p:ext uri="{BB962C8B-B14F-4D97-AF65-F5344CB8AC3E}">
        <p14:creationId xmlns:p14="http://schemas.microsoft.com/office/powerpoint/2010/main" val="373249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6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6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0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97813 0.00694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06" y="34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1 0.00972 L -0.99688 0.00139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469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88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28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4" grpId="0" animBg="1"/>
      <p:bldP spid="17" grpId="0" animBg="1"/>
      <p:bldP spid="17" grpId="1" animBg="1"/>
      <p:bldP spid="18" grpId="0" animBg="1"/>
      <p:bldP spid="1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FB0044-8F0E-41B9-A38F-CF099100C9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005"/>
          <a:stretch/>
        </p:blipFill>
        <p:spPr>
          <a:xfrm>
            <a:off x="6096000" y="706015"/>
            <a:ext cx="5495509" cy="56728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020478-6E10-4638-9C4E-3FC8AE4A79A0}"/>
              </a:ext>
            </a:extLst>
          </p:cNvPr>
          <p:cNvSpPr txBox="1"/>
          <p:nvPr/>
        </p:nvSpPr>
        <p:spPr>
          <a:xfrm>
            <a:off x="3976255" y="176673"/>
            <a:ext cx="26046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hoa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I</a:t>
            </a:r>
            <a:endParaRPr lang="en-US" sz="3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1797318"/>
            <a:ext cx="480148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en-US" sz="2800" b="1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9" name="Picture 10" descr="hoa0001">
            <a:extLst>
              <a:ext uri="{FF2B5EF4-FFF2-40B4-BE49-F238E27FC236}">
                <a16:creationId xmlns:a16="http://schemas.microsoft.com/office/drawing/2014/main" id="{7C6F147B-9CCB-4243-9C76-89EC9C71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41400" y="52197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hoa0001">
            <a:extLst>
              <a:ext uri="{FF2B5EF4-FFF2-40B4-BE49-F238E27FC236}">
                <a16:creationId xmlns:a16="http://schemas.microsoft.com/office/drawing/2014/main" id="{6C17E7A3-2689-42E7-B2E1-FFB8F83C1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01901" y="5221288"/>
            <a:ext cx="1039284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hoa0001">
            <a:extLst>
              <a:ext uri="{FF2B5EF4-FFF2-40B4-BE49-F238E27FC236}">
                <a16:creationId xmlns:a16="http://schemas.microsoft.com/office/drawing/2014/main" id="{94236872-C037-4D9D-AFD1-BAD83A673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33561" y="5069152"/>
            <a:ext cx="855662" cy="11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2519126"/>
            <a:ext cx="5744740" cy="4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I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cỡ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vừa</a:t>
            </a:r>
            <a:r>
              <a:rPr lang="en-US" b="1" dirty="0"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cao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mấy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ô li?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30187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) 4 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) 6 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733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) 5 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ô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li 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A690D4EA-F7CA-4853-B87A-061E9C2C8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384" y="368935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b)</a:t>
            </a: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a. Viết chữ hoa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C4F1B620-90FF-47D0-B3A2-E36F6427E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1950101"/>
            <a:ext cx="5744740" cy="3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 ý đúng nhất: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80"/>
                            </p:stCondLst>
                            <p:childTnLst>
                              <p:par>
                                <p:cTn id="5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60"/>
                            </p:stCondLst>
                            <p:childTnLst>
                              <p:par>
                                <p:cTn id="5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2" grpId="0"/>
      <p:bldP spid="23" grpId="0"/>
      <p:bldP spid="24" grpId="0"/>
      <p:bldP spid="25" grpId="0" build="allAtOnce"/>
      <p:bldP spid="26" grpId="0" animBg="1"/>
      <p:bldP spid="27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a0001">
            <a:extLst>
              <a:ext uri="{FF2B5EF4-FFF2-40B4-BE49-F238E27FC236}">
                <a16:creationId xmlns:a16="http://schemas.microsoft.com/office/drawing/2014/main" id="{D3547DD3-845A-43F5-9FD8-69F4BCB4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2680309" y="4949382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oa0001">
            <a:extLst>
              <a:ext uri="{FF2B5EF4-FFF2-40B4-BE49-F238E27FC236}">
                <a16:creationId xmlns:a16="http://schemas.microsoft.com/office/drawing/2014/main" id="{96123B3F-0495-4CE8-B062-44B5C72B8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3775684" y="4950970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oa0001">
            <a:extLst>
              <a:ext uri="{FF2B5EF4-FFF2-40B4-BE49-F238E27FC236}">
                <a16:creationId xmlns:a16="http://schemas.microsoft.com/office/drawing/2014/main" id="{4141E748-47D2-4B37-ADED-44DF6500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4742472" y="4939857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D4309FB4-2615-4A31-A2AE-B9C1C94E9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314" y="2011615"/>
            <a:ext cx="6922984" cy="32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55000"/>
              </a:lnSpc>
              <a:spcBef>
                <a:spcPct val="50000"/>
              </a:spcBef>
            </a:pPr>
            <a:r>
              <a:rPr 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600" b="1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I</a:t>
            </a:r>
            <a:r>
              <a:rPr lang="en-US" sz="2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cỡ</a:t>
            </a:r>
            <a:r>
              <a:rPr 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600" b="1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nhỏ</a:t>
            </a:r>
            <a:r>
              <a:rPr lang="en-US" sz="2600" b="1"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cao </a:t>
            </a:r>
            <a:r>
              <a:rPr lang="en-US" sz="2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mấy</a:t>
            </a:r>
            <a:r>
              <a:rPr 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ô li?</a:t>
            </a:r>
            <a:endParaRPr lang="en-US" sz="2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7B38D298-9C97-4567-AEE9-7785512FA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2156" y="2638722"/>
            <a:ext cx="22796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a) 2 ô li </a:t>
            </a:r>
            <a:r>
              <a:rPr lang="en-US" sz="2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rưỡi</a:t>
            </a:r>
            <a:endParaRPr lang="en-US" sz="2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3CCBB406-31B1-44AF-977B-2E057BAA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1222" y="3407009"/>
            <a:ext cx="16002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b) 3 ô li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3B6148A5-9967-41A7-AC12-A9D35E115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2155" y="4132098"/>
            <a:ext cx="189060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c) 5 ô li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9C82CF-0DCD-4E68-8C66-345CB1783902}"/>
              </a:ext>
            </a:extLst>
          </p:cNvPr>
          <p:cNvSpPr txBox="1"/>
          <p:nvPr/>
        </p:nvSpPr>
        <p:spPr>
          <a:xfrm>
            <a:off x="4610590" y="471511"/>
            <a:ext cx="26046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Chữ hoa </a:t>
            </a:r>
            <a:r>
              <a:rPr lang="en-US" sz="3600" b="1">
                <a:solidFill>
                  <a:srgbClr val="FF0000"/>
                </a:solidFill>
                <a:latin typeface="UTM Avo" panose="02040603050506020204" pitchFamily="18" charset="0"/>
              </a:rPr>
              <a:t>I</a:t>
            </a:r>
            <a:endParaRPr lang="en-US" sz="36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AutoShape 2" descr="Bản mềm bộ mẫu chữ cao 2,5 ô ly dành cho học sinh tiểu học">
            <a:extLst>
              <a:ext uri="{FF2B5EF4-FFF2-40B4-BE49-F238E27FC236}">
                <a16:creationId xmlns:a16="http://schemas.microsoft.com/office/drawing/2014/main" id="{FE1EBBA6-640A-41B2-83AA-F443CFB9F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75228" y="318090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A4E399-E479-472A-AFAD-D808954C4E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404" b="19394"/>
          <a:stretch/>
        </p:blipFill>
        <p:spPr>
          <a:xfrm>
            <a:off x="6083614" y="1644423"/>
            <a:ext cx="4848820" cy="4128656"/>
          </a:xfrm>
          <a:prstGeom prst="rect">
            <a:avLst/>
          </a:prstGeom>
        </p:spPr>
      </p:pic>
      <p:sp>
        <p:nvSpPr>
          <p:cNvPr id="15" name="Oval 9">
            <a:extLst>
              <a:ext uri="{FF2B5EF4-FFF2-40B4-BE49-F238E27FC236}">
                <a16:creationId xmlns:a16="http://schemas.microsoft.com/office/drawing/2014/main" id="{28ED7784-220B-425A-A328-622C23AA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2156" y="2653478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a)</a:t>
            </a:r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id="{7715F42E-508C-4BC3-852F-2F9732EDD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529" y="1404363"/>
            <a:ext cx="5744740" cy="3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 ý đúng nhất: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7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5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F3F47FB-A351-435B-8043-12E73D239A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005"/>
          <a:stretch/>
        </p:blipFill>
        <p:spPr>
          <a:xfrm>
            <a:off x="6096000" y="706015"/>
            <a:ext cx="5495509" cy="56728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95C851-AD88-4505-9534-1A28E93EDB5D}"/>
              </a:ext>
            </a:extLst>
          </p:cNvPr>
          <p:cNvSpPr txBox="1"/>
          <p:nvPr/>
        </p:nvSpPr>
        <p:spPr>
          <a:xfrm>
            <a:off x="3976255" y="382849"/>
            <a:ext cx="26046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Chữ hoa </a:t>
            </a:r>
            <a:r>
              <a:rPr lang="en-US" sz="3600" b="1">
                <a:solidFill>
                  <a:srgbClr val="FF0000"/>
                </a:solidFill>
                <a:latin typeface="UTM Avo" panose="02040603050506020204" pitchFamily="18" charset="0"/>
              </a:rPr>
              <a:t>I</a:t>
            </a:r>
            <a:endParaRPr lang="en-US" sz="36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658092" y="1991110"/>
            <a:ext cx="4378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I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2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599019" y="1216566"/>
            <a:ext cx="467956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- Chữ I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555818" y="2628848"/>
            <a:ext cx="467956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- Đó là các nét nào?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F1A0A-E421-4264-B7F2-15C37796F5BB}"/>
              </a:ext>
            </a:extLst>
          </p:cNvPr>
          <p:cNvSpPr txBox="1"/>
          <p:nvPr/>
        </p:nvSpPr>
        <p:spPr>
          <a:xfrm>
            <a:off x="599019" y="3662778"/>
            <a:ext cx="484294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1: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2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cơ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bản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cong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trái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lượn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ngang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2: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móc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ngược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trái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hơi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lượn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đuôi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lượn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hẳn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gần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giống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1 ở </a:t>
            </a:r>
            <a:r>
              <a:rPr lang="en-US" sz="2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 B).</a:t>
            </a:r>
            <a:endParaRPr lang="en-US" sz="22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309546" y="271097"/>
            <a:ext cx="750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CÁCH VIẾT CHỮ HOA </a:t>
            </a:r>
            <a:r>
              <a:rPr lang="en-US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CAO 5 Ô LI</a:t>
            </a:r>
          </a:p>
        </p:txBody>
      </p:sp>
      <p:pic>
        <p:nvPicPr>
          <p:cNvPr id="7" name="Hướng dẫn viết - I">
            <a:hlinkClick r:id="" action="ppaction://media"/>
            <a:extLst>
              <a:ext uri="{FF2B5EF4-FFF2-40B4-BE49-F238E27FC236}">
                <a16:creationId xmlns:a16="http://schemas.microsoft.com/office/drawing/2014/main" id="{AF60D00F-08E1-473F-882C-C20F0B786B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29945"/>
            <a:ext cx="7199047" cy="49672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6F18FE-5B6E-4A35-8403-762AE8D42FF5}"/>
              </a:ext>
            </a:extLst>
          </p:cNvPr>
          <p:cNvSpPr txBox="1"/>
          <p:nvPr/>
        </p:nvSpPr>
        <p:spPr>
          <a:xfrm>
            <a:off x="7199047" y="1752265"/>
            <a:ext cx="484294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1: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bút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đường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kẻ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5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cong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rồi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lượn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ngang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giống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đầu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H.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1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2: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điểm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dừng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bút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1,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hơi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lượn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xuống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móc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ngược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trái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Khi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chạm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đường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kẻ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1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thì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lượn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cong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lên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rồi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uốn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dừng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bút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đường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kẻ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2 (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chân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móc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rộng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hơn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cong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đầu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2100" dirty="0">
                <a:latin typeface="UTM Avo" panose="02040603050506020204" pitchFamily="18" charset="0"/>
                <a:cs typeface="Times New Roman" panose="02020603050405020304" pitchFamily="18" charset="0"/>
              </a:rPr>
              <a:t>).</a:t>
            </a:r>
            <a:endParaRPr lang="en-US" sz="21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5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hu I">
            <a:hlinkClick r:id="" action="ppaction://media"/>
            <a:extLst>
              <a:ext uri="{FF2B5EF4-FFF2-40B4-BE49-F238E27FC236}">
                <a16:creationId xmlns:a16="http://schemas.microsoft.com/office/drawing/2014/main" id="{4A63F7B9-4C14-4CC7-BFE6-1BB342A721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11613"/>
          <a:stretch/>
        </p:blipFill>
        <p:spPr>
          <a:xfrm>
            <a:off x="2494937" y="811161"/>
            <a:ext cx="6340730" cy="56043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31EC0D-5DD5-4D79-8ADF-5B3117725141}"/>
              </a:ext>
            </a:extLst>
          </p:cNvPr>
          <p:cNvSpPr txBox="1"/>
          <p:nvPr/>
        </p:nvSpPr>
        <p:spPr>
          <a:xfrm>
            <a:off x="518281" y="226386"/>
            <a:ext cx="956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CÁCH VIẾT CHỮ HOA </a:t>
            </a:r>
            <a:r>
              <a:rPr lang="en-US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CAO 2,5 Ô LI</a:t>
            </a:r>
          </a:p>
        </p:txBody>
      </p:sp>
    </p:spTree>
    <p:extLst>
      <p:ext uri="{BB962C8B-B14F-4D97-AF65-F5344CB8AC3E}">
        <p14:creationId xmlns:p14="http://schemas.microsoft.com/office/powerpoint/2010/main" val="318526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8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FD3A75-DA4F-44B0-988A-796D79CF8FB8}"/>
              </a:ext>
            </a:extLst>
          </p:cNvPr>
          <p:cNvGrpSpPr/>
          <p:nvPr/>
        </p:nvGrpSpPr>
        <p:grpSpPr>
          <a:xfrm>
            <a:off x="3093200" y="2486526"/>
            <a:ext cx="5088274" cy="4149610"/>
            <a:chOff x="-591423" y="1707337"/>
            <a:chExt cx="7679682" cy="5787085"/>
          </a:xfrm>
        </p:grpSpPr>
        <p:pic>
          <p:nvPicPr>
            <p:cNvPr id="3" name="图片 12">
              <a:extLst>
                <a:ext uri="{FF2B5EF4-FFF2-40B4-BE49-F238E27FC236}">
                  <a16:creationId xmlns:a16="http://schemas.microsoft.com/office/drawing/2014/main" id="{55C4E75F-C7CA-46CA-BDB8-705EAC0B9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8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</p:spPr>
        </p:pic>
        <p:pic>
          <p:nvPicPr>
            <p:cNvPr id="4" name="图片 13">
              <a:extLst>
                <a:ext uri="{FF2B5EF4-FFF2-40B4-BE49-F238E27FC236}">
                  <a16:creationId xmlns:a16="http://schemas.microsoft.com/office/drawing/2014/main" id="{A1F85501-3363-4EFC-8F83-897B03347D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A6DF4BA-FFEE-4233-8224-82C3727848E4}"/>
              </a:ext>
            </a:extLst>
          </p:cNvPr>
          <p:cNvSpPr/>
          <p:nvPr/>
        </p:nvSpPr>
        <p:spPr>
          <a:xfrm>
            <a:off x="2241419" y="764720"/>
            <a:ext cx="77091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all" normalizeH="0" baseline="0" noProof="0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7200" b="1" i="0" u="none" strike="noStrike" kern="1200" cap="all" normalizeH="0" baseline="0" noProof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7200" b="1" i="0" u="none" strike="noStrike" kern="1200" cap="all" normalizeH="0" baseline="0" noProof="0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bảng</a:t>
            </a:r>
            <a:r>
              <a:rPr kumimoji="0" lang="en-US" sz="7200" b="1" i="0" u="none" strike="noStrike" kern="1200" cap="all" normalizeH="0" baseline="0" noProof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157364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F047AE2-B75E-412F-9635-E33328E0C77C}"/>
              </a:ext>
            </a:extLst>
          </p:cNvPr>
          <p:cNvGrpSpPr/>
          <p:nvPr/>
        </p:nvGrpSpPr>
        <p:grpSpPr>
          <a:xfrm>
            <a:off x="3562566" y="1477688"/>
            <a:ext cx="6970422" cy="1521236"/>
            <a:chOff x="418676" y="2043956"/>
            <a:chExt cx="6342183" cy="12498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1BA14E-737B-4529-94FB-DFE51A2542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27106" b="78302"/>
            <a:stretch/>
          </p:blipFill>
          <p:spPr>
            <a:xfrm>
              <a:off x="418676" y="2043956"/>
              <a:ext cx="6020648" cy="124980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8FFFC9-D14C-442F-B2FD-CBAB2DB1E318}"/>
                </a:ext>
              </a:extLst>
            </p:cNvPr>
            <p:cNvSpPr txBox="1"/>
            <p:nvPr/>
          </p:nvSpPr>
          <p:spPr>
            <a:xfrm>
              <a:off x="578944" y="2288362"/>
              <a:ext cx="6181915" cy="480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dirty="0" err="1">
                  <a:latin typeface="UTM Avo" panose="02040603050506020204" pitchFamily="18" charset="0"/>
                </a:rPr>
                <a:t>Im</a:t>
              </a:r>
              <a:r>
                <a:rPr lang="en-US" sz="3200" b="1" dirty="0"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latin typeface="UTM Avo" panose="02040603050506020204" pitchFamily="18" charset="0"/>
                </a:rPr>
                <a:t>lặng</a:t>
              </a:r>
              <a:r>
                <a:rPr lang="en-US" sz="3200" b="1" dirty="0"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latin typeface="UTM Avo" panose="02040603050506020204" pitchFamily="18" charset="0"/>
                </a:rPr>
                <a:t>lắng</a:t>
              </a:r>
              <a:r>
                <a:rPr lang="en-US" sz="3200" b="1" dirty="0"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latin typeface="UTM Avo" panose="02040603050506020204" pitchFamily="18" charset="0"/>
                </a:rPr>
                <a:t>nghe</a:t>
              </a:r>
              <a:r>
                <a:rPr lang="en-US" sz="3200" b="1" dirty="0"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latin typeface="UTM Avo" panose="02040603050506020204" pitchFamily="18" charset="0"/>
                </a:rPr>
                <a:t>cô</a:t>
              </a:r>
              <a:r>
                <a:rPr lang="en-US" sz="3200" b="1" dirty="0"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latin typeface="UTM Avo" panose="02040603050506020204" pitchFamily="18" charset="0"/>
                </a:rPr>
                <a:t>dặn</a:t>
              </a:r>
              <a:r>
                <a:rPr lang="en-US" sz="3200" b="1" dirty="0"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latin typeface="UTM Avo" panose="02040603050506020204" pitchFamily="18" charset="0"/>
                </a:rPr>
                <a:t>dò</a:t>
              </a:r>
              <a:r>
                <a:rPr lang="en-US" sz="3200" b="1" dirty="0">
                  <a:latin typeface="UTM Avo" panose="02040603050506020204" pitchFamily="18" charset="0"/>
                </a:rPr>
                <a:t>.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4C63952-B745-4961-B571-F865D1B107CF}"/>
              </a:ext>
            </a:extLst>
          </p:cNvPr>
          <p:cNvSpPr txBox="1"/>
          <p:nvPr/>
        </p:nvSpPr>
        <p:spPr>
          <a:xfrm>
            <a:off x="5222967" y="292157"/>
            <a:ext cx="3296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I</a:t>
            </a: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205670" y="719709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b. Viết ứng dụng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871084" y="5128313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I, 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h, g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5758810" y="3074365"/>
            <a:ext cx="3050386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I.</a:t>
            </a:r>
            <a:endParaRPr lang="vi-VN" sz="2800" dirty="0">
              <a:solidFill>
                <a:srgbClr val="70AD47">
                  <a:lumMod val="75000"/>
                </a:srgbClr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751183" y="4494614"/>
            <a:ext cx="9724710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lang="vi-VN" sz="26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606338" y="2932995"/>
            <a:ext cx="59441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6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lang="en-US" sz="260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cái nào được viết hoa? </a:t>
            </a:r>
          </a:p>
          <a:p>
            <a:endParaRPr lang="en-US" sz="26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606338" y="3687900"/>
            <a:ext cx="903417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6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b.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751183" y="4949785"/>
            <a:ext cx="66973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2.5 ô li ?</a:t>
            </a:r>
            <a:endParaRPr lang="vi-VN" sz="28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766628" y="5565338"/>
            <a:ext cx="59441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60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d. Những chữ cái nào cao 2 ô li?</a:t>
            </a:r>
            <a:endParaRPr lang="vi-VN" sz="260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550503" y="5721347"/>
            <a:ext cx="4281782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6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d</a:t>
            </a:r>
            <a:r>
              <a:rPr lang="en-US" sz="26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6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7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BBD091-5750-414C-AFA1-69DF5A12BE96}"/>
              </a:ext>
            </a:extLst>
          </p:cNvPr>
          <p:cNvSpPr/>
          <p:nvPr/>
        </p:nvSpPr>
        <p:spPr>
          <a:xfrm>
            <a:off x="455393" y="516234"/>
            <a:ext cx="10497603" cy="191590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normalizeH="0" baseline="0" noProof="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Thực</a:t>
            </a:r>
            <a:r>
              <a:rPr kumimoji="0" lang="en-US" sz="6000" b="1" i="0" u="none" strike="noStrike" kern="1200" normalizeH="0" baseline="0" noProof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normalizeH="0" baseline="0" noProof="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hành</a:t>
            </a:r>
            <a:endParaRPr kumimoji="0" lang="en-US" sz="6000" b="1" i="0" u="none" strike="noStrike" kern="1200" normalizeH="0" baseline="0" noProof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normalizeH="0" baseline="0" noProof="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6000" b="1" i="0" u="none" strike="noStrike" kern="1200" normalizeH="0" baseline="0" noProof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normalizeH="0" baseline="0" noProof="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vở</a:t>
            </a:r>
            <a:endParaRPr kumimoji="0" lang="en-US" sz="6000" b="1" i="0" u="none" strike="noStrike" kern="1200" normalizeH="0" baseline="0" noProof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E6FD23-A85E-49F4-AFFD-D5E0C415D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52" y="2685481"/>
            <a:ext cx="4390858" cy="3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73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28874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</TotalTime>
  <Words>505</Words>
  <Application>Microsoft Office PowerPoint</Application>
  <PresentationFormat>Widescreen</PresentationFormat>
  <Paragraphs>63</Paragraphs>
  <Slides>17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Arial-Rounded</vt:lpstr>
      <vt:lpstr>Calibri</vt:lpstr>
      <vt:lpstr>HP001 4 hàng</vt:lpstr>
      <vt:lpstr>Times New Roman</vt:lpstr>
      <vt:lpstr>UTM Avo</vt:lpstr>
      <vt:lpstr>Wingdings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53</cp:revision>
  <dcterms:created xsi:type="dcterms:W3CDTF">2021-11-01T08:16:43Z</dcterms:created>
  <dcterms:modified xsi:type="dcterms:W3CDTF">2022-01-21T10:13:27Z</dcterms:modified>
</cp:coreProperties>
</file>