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1" r:id="rId1"/>
  </p:sldMasterIdLst>
  <p:notesMasterIdLst>
    <p:notesMasterId r:id="rId30"/>
  </p:notesMasterIdLst>
  <p:sldIdLst>
    <p:sldId id="256" r:id="rId2"/>
    <p:sldId id="363" r:id="rId3"/>
    <p:sldId id="364" r:id="rId4"/>
    <p:sldId id="306" r:id="rId5"/>
    <p:sldId id="361" r:id="rId6"/>
    <p:sldId id="342" r:id="rId7"/>
    <p:sldId id="377" r:id="rId8"/>
    <p:sldId id="328" r:id="rId9"/>
    <p:sldId id="329" r:id="rId10"/>
    <p:sldId id="337" r:id="rId11"/>
    <p:sldId id="338" r:id="rId12"/>
    <p:sldId id="339" r:id="rId13"/>
    <p:sldId id="340" r:id="rId14"/>
    <p:sldId id="376" r:id="rId15"/>
    <p:sldId id="354" r:id="rId16"/>
    <p:sldId id="367" r:id="rId17"/>
    <p:sldId id="368" r:id="rId18"/>
    <p:sldId id="369" r:id="rId19"/>
    <p:sldId id="370" r:id="rId20"/>
    <p:sldId id="371" r:id="rId21"/>
    <p:sldId id="372" r:id="rId22"/>
    <p:sldId id="373" r:id="rId23"/>
    <p:sldId id="375" r:id="rId24"/>
    <p:sldId id="378" r:id="rId25"/>
    <p:sldId id="379" r:id="rId26"/>
    <p:sldId id="374" r:id="rId27"/>
    <p:sldId id="276" r:id="rId28"/>
    <p:sldId id="270" r:id="rId29"/>
  </p:sldIdLst>
  <p:sldSz cx="12192000" cy="6858000"/>
  <p:notesSz cx="6858000" cy="9144000"/>
  <p:embeddedFontLst>
    <p:embeddedFont>
      <p:font typeface=".VnAvant" panose="020B7200000000000000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UTM Avo" panose="02040603050506020204" pitchFamily="18" charset="0"/>
      <p:regular r:id="rId39"/>
      <p:bold r:id="rId40"/>
      <p:italic r:id="rId41"/>
      <p:boldItalic r:id="rId42"/>
    </p:embeddedFont>
    <p:embeddedFont>
      <p:font typeface="Verdana" panose="020B0604030504040204" pitchFamily="34" charset="0"/>
      <p:regular r:id="rId43"/>
      <p:bold r:id="rId44"/>
      <p:italic r:id="rId45"/>
      <p:boldItalic r:id="rId46"/>
    </p:embeddedFont>
    <p:embeddedFont>
      <p:font typeface="VNI-Avo" panose="020B0604020202020204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4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67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1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6F07E-411E-401B-9992-C153C41338EA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D9866-D527-4D0C-A4C0-B0D2AF9E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7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幻灯片图像占位符 26625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文本占位符 26626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5124" name="灯片编号占位符 1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3AF25DD-918B-434D-BCDB-9200BBB06808}" type="slidenum">
              <a:rPr lang="en-US" altLang="zh-CN" sz="1200"/>
              <a:pPr algn="r" eaLnBrk="1" hangingPunct="1"/>
              <a:t>2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2782799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8192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文本占位符 8192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7892" name="灯片编号占位符 1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6BABF01-D24A-4F1E-BCCE-274AA05911E8}" type="slidenum">
              <a:rPr lang="en-US" altLang="zh-CN" sz="1200"/>
              <a:pPr algn="r" eaLnBrk="1" hangingPunct="1"/>
              <a:t>22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2101300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84993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文本占位符 84994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0964" name="灯片编号占位符 1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E83C6A3A-86C8-42D9-8EEE-0A135115BAA2}" type="slidenum">
              <a:rPr lang="en-US" altLang="zh-CN" sz="1200"/>
              <a:pPr algn="r" eaLnBrk="1" hangingPunct="1"/>
              <a:t>26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4190695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DFF0183-67F9-47EA-81CA-E053B42634F8}"/>
              </a:ext>
            </a:extLst>
          </p:cNvPr>
          <p:cNvSpPr/>
          <p:nvPr userDrawn="1"/>
        </p:nvSpPr>
        <p:spPr>
          <a:xfrm>
            <a:off x="11233266" y="157307"/>
            <a:ext cx="1038014" cy="135497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5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33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41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1/21/2022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78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2DFF0183-67F9-47EA-81CA-E053B42634F8}"/>
              </a:ext>
            </a:extLst>
          </p:cNvPr>
          <p:cNvSpPr/>
          <p:nvPr userDrawn="1"/>
        </p:nvSpPr>
        <p:spPr>
          <a:xfrm>
            <a:off x="10955327" y="242846"/>
            <a:ext cx="1038014" cy="135497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6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709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540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9" r:id="rId5"/>
    <p:sldLayoutId id="2147483726" r:id="rId6"/>
    <p:sldLayoutId id="2147483729" r:id="rId7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audio" Target="../media/audio3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ctrTitle"/>
          </p:nvPr>
        </p:nvSpPr>
        <p:spPr>
          <a:xfrm>
            <a:off x="0" y="1504950"/>
            <a:ext cx="12040444" cy="2695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20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Kể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Thổi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bóng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9276250" y="98263"/>
            <a:ext cx="2833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TIẾNG VIỆT 1</a:t>
            </a:r>
            <a:endParaRPr sz="2000" dirty="0">
              <a:latin typeface="UTM Avo" panose="02040603050506020204" pitchFamily="18" charset="0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11027044" y="744553"/>
            <a:ext cx="1013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lt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Tập</a:t>
            </a:r>
            <a:r>
              <a:rPr lang="en-US" sz="2400" dirty="0">
                <a:solidFill>
                  <a:schemeClr val="lt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2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图片 11268" descr="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200" y="239184"/>
            <a:ext cx="6682317" cy="6618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图片 11269" descr="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1092201"/>
            <a:ext cx="5048251" cy="246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1270">
            <a:extLst>
              <a:ext uri="{FF2B5EF4-FFF2-40B4-BE49-F238E27FC236}">
                <a16:creationId xmlns:a16="http://schemas.microsoft.com/office/drawing/2014/main" id="{73D68D0A-7564-4544-BCBF-E8642CE7F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8758" y="3560234"/>
            <a:ext cx="5791200" cy="170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6349" tIns="33175" rIns="66349" bIns="33175">
            <a:spAutoFit/>
          </a:bodyPr>
          <a:lstStyle>
            <a:lvl1pPr defTabSz="815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04813" indent="-155575" defTabSz="815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22300" indent="-125413" defTabSz="815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71538" indent="-125413" defTabSz="815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19188" indent="-123825" defTabSz="815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576388" indent="-123825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033588" indent="-123825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490788" indent="-123825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47988" indent="-123825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4267" dirty="0" err="1">
                <a:latin typeface="UTM Avo" panose="02040603050506020204" pitchFamily="18" charset="0"/>
              </a:rPr>
              <a:t>Em</a:t>
            </a:r>
            <a:r>
              <a:rPr lang="en-US" altLang="zh-CN" sz="4267" dirty="0">
                <a:latin typeface="UTM Avo" panose="02040603050506020204" pitchFamily="18" charset="0"/>
              </a:rPr>
              <a:t> </a:t>
            </a:r>
            <a:r>
              <a:rPr lang="en-US" altLang="zh-CN" sz="4267" dirty="0" err="1">
                <a:latin typeface="UTM Avo" panose="02040603050506020204" pitchFamily="18" charset="0"/>
              </a:rPr>
              <a:t>hãy</a:t>
            </a:r>
            <a:r>
              <a:rPr lang="en-US" altLang="zh-CN" sz="4267" dirty="0">
                <a:latin typeface="UTM Avo" panose="02040603050506020204" pitchFamily="18" charset="0"/>
              </a:rPr>
              <a:t> </a:t>
            </a:r>
            <a:r>
              <a:rPr lang="en-US" altLang="zh-CN" sz="4267" dirty="0" err="1">
                <a:latin typeface="UTM Avo" panose="02040603050506020204" pitchFamily="18" charset="0"/>
              </a:rPr>
              <a:t>kể</a:t>
            </a:r>
            <a:r>
              <a:rPr lang="en-US" altLang="zh-CN" sz="4267" dirty="0">
                <a:latin typeface="UTM Avo" panose="02040603050506020204" pitchFamily="18" charset="0"/>
              </a:rPr>
              <a:t> </a:t>
            </a:r>
            <a:r>
              <a:rPr lang="en-US" altLang="zh-CN" sz="4267" dirty="0" err="1">
                <a:latin typeface="UTM Avo" panose="02040603050506020204" pitchFamily="18" charset="0"/>
              </a:rPr>
              <a:t>lại</a:t>
            </a:r>
            <a:r>
              <a:rPr lang="en-US" altLang="zh-CN" sz="4267" dirty="0">
                <a:latin typeface="UTM Avo" panose="02040603050506020204" pitchFamily="18" charset="0"/>
              </a:rPr>
              <a:t> </a:t>
            </a:r>
            <a:r>
              <a:rPr lang="en-US" altLang="zh-CN" sz="4267" dirty="0" err="1">
                <a:latin typeface="UTM Avo" panose="02040603050506020204" pitchFamily="18" charset="0"/>
              </a:rPr>
              <a:t>chuyện</a:t>
            </a:r>
            <a:endParaRPr lang="en-US" altLang="zh-CN" sz="4267" dirty="0">
              <a:latin typeface="UTM Avo" panose="02040603050506020204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zh-CN" sz="4267" dirty="0">
                <a:latin typeface="UTM Avo" panose="02040603050506020204" pitchFamily="18" charset="0"/>
              </a:rPr>
              <a:t>Ong </a:t>
            </a:r>
            <a:r>
              <a:rPr lang="en-US" altLang="zh-CN" sz="4267" dirty="0" err="1">
                <a:latin typeface="UTM Avo" panose="02040603050506020204" pitchFamily="18" charset="0"/>
              </a:rPr>
              <a:t>mật</a:t>
            </a:r>
            <a:r>
              <a:rPr lang="en-US" altLang="zh-CN" sz="4267" dirty="0">
                <a:latin typeface="UTM Avo" panose="02040603050506020204" pitchFamily="18" charset="0"/>
              </a:rPr>
              <a:t> </a:t>
            </a:r>
            <a:r>
              <a:rPr lang="en-US" altLang="zh-CN" sz="4267" dirty="0" err="1">
                <a:latin typeface="UTM Avo" panose="02040603050506020204" pitchFamily="18" charset="0"/>
              </a:rPr>
              <a:t>và</a:t>
            </a:r>
            <a:r>
              <a:rPr lang="en-US" altLang="zh-CN" sz="4267" dirty="0">
                <a:latin typeface="UTM Avo" panose="02040603050506020204" pitchFamily="18" charset="0"/>
              </a:rPr>
              <a:t> </a:t>
            </a:r>
            <a:r>
              <a:rPr lang="en-US" altLang="zh-CN" sz="4267" dirty="0" err="1">
                <a:latin typeface="UTM Avo" panose="02040603050506020204" pitchFamily="18" charset="0"/>
              </a:rPr>
              <a:t>ong</a:t>
            </a:r>
            <a:r>
              <a:rPr lang="en-US" altLang="zh-CN" sz="4267" dirty="0">
                <a:latin typeface="UTM Avo" panose="02040603050506020204" pitchFamily="18" charset="0"/>
              </a:rPr>
              <a:t> </a:t>
            </a:r>
            <a:r>
              <a:rPr lang="en-US" altLang="zh-CN" sz="4267" dirty="0" err="1">
                <a:latin typeface="UTM Avo" panose="02040603050506020204" pitchFamily="18" charset="0"/>
              </a:rPr>
              <a:t>bầu</a:t>
            </a:r>
            <a:r>
              <a:rPr lang="en-US" altLang="zh-CN" sz="4267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490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DC3A1D4-BABA-45A1-A9BC-42E51DFE1EFE}"/>
              </a:ext>
            </a:extLst>
          </p:cNvPr>
          <p:cNvSpPr/>
          <p:nvPr/>
        </p:nvSpPr>
        <p:spPr>
          <a:xfrm>
            <a:off x="609600" y="2661865"/>
            <a:ext cx="11277600" cy="2540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4267" dirty="0" err="1">
                <a:solidFill>
                  <a:srgbClr val="002060"/>
                </a:solidFill>
                <a:latin typeface="UTM Avo" panose="02040603050506020204" pitchFamily="18" charset="0"/>
              </a:rPr>
              <a:t>Khen</a:t>
            </a:r>
            <a:r>
              <a:rPr lang="en-US" sz="42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UTM Avo" panose="02040603050506020204" pitchFamily="18" charset="0"/>
              </a:rPr>
              <a:t>ong</a:t>
            </a:r>
            <a:r>
              <a:rPr lang="en-US" sz="42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UTM Avo" panose="02040603050506020204" pitchFamily="18" charset="0"/>
              </a:rPr>
              <a:t>mật</a:t>
            </a:r>
            <a:r>
              <a:rPr lang="en-US" sz="42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UTM Avo" panose="02040603050506020204" pitchFamily="18" charset="0"/>
              </a:rPr>
              <a:t>vừa</a:t>
            </a:r>
            <a:r>
              <a:rPr lang="en-US" sz="42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UTM Avo" panose="02040603050506020204" pitchFamily="18" charset="0"/>
              </a:rPr>
              <a:t>biết</a:t>
            </a:r>
            <a:r>
              <a:rPr lang="en-US" sz="42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UTM Avo" panose="02040603050506020204" pitchFamily="18" charset="0"/>
              </a:rPr>
              <a:t>làm</a:t>
            </a:r>
            <a:r>
              <a:rPr lang="en-US" sz="42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UTM Avo" panose="02040603050506020204" pitchFamily="18" charset="0"/>
              </a:rPr>
              <a:t>mật</a:t>
            </a:r>
            <a:r>
              <a:rPr lang="en-US" sz="42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UTM Avo" panose="02040603050506020204" pitchFamily="18" charset="0"/>
              </a:rPr>
              <a:t>vừa</a:t>
            </a:r>
            <a:r>
              <a:rPr lang="en-US" sz="42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UTM Avo" panose="02040603050506020204" pitchFamily="18" charset="0"/>
              </a:rPr>
              <a:t>biết</a:t>
            </a:r>
            <a:r>
              <a:rPr lang="en-US" sz="42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UTM Avo" panose="02040603050506020204" pitchFamily="18" charset="0"/>
              </a:rPr>
              <a:t>cách</a:t>
            </a:r>
            <a:r>
              <a:rPr lang="en-US" sz="42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UTM Avo" panose="02040603050506020204" pitchFamily="18" charset="0"/>
              </a:rPr>
              <a:t>phân</a:t>
            </a:r>
            <a:r>
              <a:rPr lang="en-US" sz="42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UTM Avo" panose="02040603050506020204" pitchFamily="18" charset="0"/>
              </a:rPr>
              <a:t>xử</a:t>
            </a:r>
            <a:r>
              <a:rPr lang="en-US" sz="42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UTM Avo" panose="02040603050506020204" pitchFamily="18" charset="0"/>
              </a:rPr>
              <a:t>thông</a:t>
            </a:r>
            <a:r>
              <a:rPr lang="en-US" sz="42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267" dirty="0" err="1">
                <a:solidFill>
                  <a:srgbClr val="002060"/>
                </a:solidFill>
                <a:latin typeface="UTM Avo" panose="02040603050506020204" pitchFamily="18" charset="0"/>
              </a:rPr>
              <a:t>minh</a:t>
            </a:r>
            <a:r>
              <a:rPr lang="en-US" sz="4267" dirty="0">
                <a:solidFill>
                  <a:srgbClr val="002060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7" name="Oval 6"/>
          <p:cNvSpPr/>
          <p:nvPr/>
        </p:nvSpPr>
        <p:spPr>
          <a:xfrm>
            <a:off x="869951" y="4531784"/>
            <a:ext cx="2032000" cy="203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8" name="Oval 7"/>
          <p:cNvSpPr/>
          <p:nvPr/>
        </p:nvSpPr>
        <p:spPr>
          <a:xfrm>
            <a:off x="941917" y="4605867"/>
            <a:ext cx="1888067" cy="1885951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054632" y="5273429"/>
            <a:ext cx="16626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HẾT GIỜ</a:t>
            </a:r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1168400" y="507999"/>
            <a:ext cx="10160000" cy="2514601"/>
          </a:xfrm>
          <a:prstGeom prst="cloudCallout">
            <a:avLst>
              <a:gd name="adj1" fmla="val -29463"/>
              <a:gd name="adj2" fmla="val -5488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5613" indent="15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2813" indent="15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0013" indent="15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7213" indent="15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844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416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988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560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400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F1317EC-012F-47E8-8D43-7C0376321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725" y="1318093"/>
            <a:ext cx="9753600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5613" indent="15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2813" indent="15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0013" indent="15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7213" indent="15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844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416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988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560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267" dirty="0" err="1">
                <a:solidFill>
                  <a:schemeClr val="bg1"/>
                </a:solidFill>
                <a:latin typeface="UTM Avo" panose="02040603050506020204" pitchFamily="18" charset="0"/>
              </a:rPr>
              <a:t>Câu</a:t>
            </a:r>
            <a:r>
              <a:rPr lang="en-US" altLang="en-US" sz="42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267" dirty="0" err="1">
                <a:solidFill>
                  <a:schemeClr val="bg1"/>
                </a:solidFill>
                <a:latin typeface="UTM Avo" panose="02040603050506020204" pitchFamily="18" charset="0"/>
              </a:rPr>
              <a:t>chuyện</a:t>
            </a:r>
            <a:r>
              <a:rPr lang="en-US" altLang="en-US" sz="42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267" dirty="0" err="1">
                <a:solidFill>
                  <a:schemeClr val="bg1"/>
                </a:solidFill>
                <a:latin typeface="UTM Avo" panose="02040603050506020204" pitchFamily="18" charset="0"/>
              </a:rPr>
              <a:t>giúp</a:t>
            </a:r>
            <a:r>
              <a:rPr lang="en-US" altLang="en-US" sz="42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267" dirty="0" err="1">
                <a:solidFill>
                  <a:schemeClr val="bg1"/>
                </a:solidFill>
                <a:latin typeface="UTM Avo" panose="02040603050506020204" pitchFamily="18" charset="0"/>
              </a:rPr>
              <a:t>em</a:t>
            </a:r>
            <a:r>
              <a:rPr lang="en-US" altLang="en-US" sz="42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267" dirty="0" err="1">
                <a:solidFill>
                  <a:schemeClr val="bg1"/>
                </a:solidFill>
                <a:latin typeface="UTM Avo" panose="02040603050506020204" pitchFamily="18" charset="0"/>
              </a:rPr>
              <a:t>hiểu</a:t>
            </a:r>
            <a:r>
              <a:rPr lang="en-US" altLang="en-US" sz="42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267" dirty="0" err="1">
                <a:solidFill>
                  <a:schemeClr val="bg1"/>
                </a:solidFill>
                <a:latin typeface="UTM Avo" panose="02040603050506020204" pitchFamily="18" charset="0"/>
              </a:rPr>
              <a:t>điều</a:t>
            </a:r>
            <a:r>
              <a:rPr lang="en-US" altLang="en-US" sz="42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267" dirty="0" err="1">
                <a:solidFill>
                  <a:schemeClr val="bg1"/>
                </a:solidFill>
                <a:latin typeface="UTM Avo" panose="02040603050506020204" pitchFamily="18" charset="0"/>
              </a:rPr>
              <a:t>gì</a:t>
            </a:r>
            <a:r>
              <a:rPr lang="en-US" altLang="en-US" sz="4267" dirty="0">
                <a:solidFill>
                  <a:schemeClr val="bg1"/>
                </a:solidFill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5221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  <p:bldP spid="10" grpId="0"/>
      <p:bldP spid="6152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5">
            <a:extLst>
              <a:ext uri="{FF2B5EF4-FFF2-40B4-BE49-F238E27FC236}">
                <a16:creationId xmlns:a16="http://schemas.microsoft.com/office/drawing/2014/main" id="{BAE6986A-66C4-461B-8573-53BD2C132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0670"/>
            <a:ext cx="12047823" cy="4307330"/>
          </a:xfrm>
          <a:prstGeom prst="rect">
            <a:avLst/>
          </a:prstGeom>
        </p:spPr>
      </p:pic>
      <p:pic>
        <p:nvPicPr>
          <p:cNvPr id="28" name="图片 9">
            <a:extLst>
              <a:ext uri="{FF2B5EF4-FFF2-40B4-BE49-F238E27FC236}">
                <a16:creationId xmlns:a16="http://schemas.microsoft.com/office/drawing/2014/main" id="{C471F5D6-0ED0-484F-9E49-B8B0F5674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205" y="3068877"/>
            <a:ext cx="3028932" cy="3847430"/>
          </a:xfrm>
          <a:prstGeom prst="rect">
            <a:avLst/>
          </a:prstGeom>
        </p:spPr>
      </p:pic>
      <p:sp>
        <p:nvSpPr>
          <p:cNvPr id="30" name="AutoShape 3"/>
          <p:cNvSpPr>
            <a:spLocks noChangeArrowheads="1"/>
          </p:cNvSpPr>
          <p:nvPr/>
        </p:nvSpPr>
        <p:spPr bwMode="gray">
          <a:xfrm>
            <a:off x="1733515" y="31500"/>
            <a:ext cx="8660674" cy="5248550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tint val="60784"/>
                  <a:invGamma/>
                  <a:alpha val="12000"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tint val="60784"/>
                  <a:invGamma/>
                  <a:alpha val="1200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31" name="Oval 30"/>
          <p:cNvSpPr>
            <a:spLocks noChangeArrowheads="1"/>
          </p:cNvSpPr>
          <p:nvPr/>
        </p:nvSpPr>
        <p:spPr bwMode="gray">
          <a:xfrm>
            <a:off x="2730134" y="681809"/>
            <a:ext cx="5557338" cy="3947932"/>
          </a:xfrm>
          <a:prstGeom prst="ellipse">
            <a:avLst/>
          </a:prstGeom>
          <a:solidFill>
            <a:srgbClr val="00B050"/>
          </a:solidFill>
          <a:ln w="28575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C8BB6A-BB87-426B-8F9C-704145D6A20B}"/>
              </a:ext>
            </a:extLst>
          </p:cNvPr>
          <p:cNvSpPr txBox="1"/>
          <p:nvPr/>
        </p:nvSpPr>
        <p:spPr>
          <a:xfrm>
            <a:off x="2843160" y="2101777"/>
            <a:ext cx="56852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KHỞI</a:t>
            </a:r>
            <a:r>
              <a:rPr kumimoji="0" lang="en-US" sz="6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ĐỘNG</a:t>
            </a:r>
            <a:endParaRPr kumimoji="0" lang="vi-VN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8861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 Chuột Nhắt - Nhạc Thiếu Nhi hoạt hình con chuột_Trim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6988"/>
            <a:ext cx="12192000" cy="6415087"/>
          </a:xfrm>
        </p:spPr>
      </p:pic>
    </p:spTree>
    <p:extLst>
      <p:ext uri="{BB962C8B-B14F-4D97-AF65-F5344CB8AC3E}">
        <p14:creationId xmlns:p14="http://schemas.microsoft.com/office/powerpoint/2010/main" val="271563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4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0" t="8172" r="5499"/>
          <a:stretch/>
        </p:blipFill>
        <p:spPr>
          <a:xfrm>
            <a:off x="2870579" y="321919"/>
            <a:ext cx="9321421" cy="5273663"/>
          </a:xfrm>
          <a:prstGeom prst="rect">
            <a:avLst/>
          </a:prstGeom>
        </p:spPr>
      </p:pic>
      <p:pic>
        <p:nvPicPr>
          <p:cNvPr id="5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174106" y="2526919"/>
            <a:ext cx="4073594" cy="333599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117087" y="2722552"/>
            <a:ext cx="6828404" cy="80791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NGHE KỂ </a:t>
            </a:r>
            <a:r>
              <a:rPr lang="vi-VN" sz="4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UTM Avo" panose="02040603050506020204" pitchFamily="18" charset="0"/>
              </a:rPr>
              <a:t>CHUYỆN</a:t>
            </a:r>
            <a:endParaRPr kumimoji="0" lang="en-US" sz="4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图片 14">
            <a:extLst>
              <a:ext uri="{FF2B5EF4-FFF2-40B4-BE49-F238E27FC236}">
                <a16:creationId xmlns:a16="http://schemas.microsoft.com/office/drawing/2014/main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9427"/>
            <a:ext cx="1219200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24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oi bo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45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93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" r="822"/>
          <a:stretch/>
        </p:blipFill>
        <p:spPr>
          <a:xfrm>
            <a:off x="1657709" y="644946"/>
            <a:ext cx="8876581" cy="465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11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0" r="1957"/>
          <a:stretch/>
        </p:blipFill>
        <p:spPr>
          <a:xfrm>
            <a:off x="1650686" y="685440"/>
            <a:ext cx="8890627" cy="468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49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5" b="-582"/>
          <a:stretch/>
        </p:blipFill>
        <p:spPr>
          <a:xfrm>
            <a:off x="2317705" y="298938"/>
            <a:ext cx="7556589" cy="626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7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C89058-5D54-4711-94BC-EE4F479C0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200" y="371475"/>
            <a:ext cx="8899599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8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AA543-2FA8-4C68-9D27-0E637C8A7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77" y="419100"/>
            <a:ext cx="9525245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1EDD0B-9D8D-491B-B951-EAD12E026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45" y="293973"/>
            <a:ext cx="8961710" cy="518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21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456" t="11052" r="3070" b="10351"/>
          <a:stretch/>
        </p:blipFill>
        <p:spPr>
          <a:xfrm>
            <a:off x="295826" y="464819"/>
            <a:ext cx="11896174" cy="556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22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2"/>
          <a:stretch/>
        </p:blipFill>
        <p:spPr>
          <a:xfrm>
            <a:off x="3990075" y="410819"/>
            <a:ext cx="8608325" cy="5827594"/>
          </a:xfrm>
          <a:prstGeom prst="rect">
            <a:avLst/>
          </a:prstGeom>
        </p:spPr>
      </p:pic>
      <p:pic>
        <p:nvPicPr>
          <p:cNvPr id="5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585245" y="1430804"/>
            <a:ext cx="5513909" cy="451550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177728" y="2286379"/>
            <a:ext cx="6233018" cy="2285241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TRẢ</a:t>
            </a:r>
            <a:r>
              <a:rPr kumimoji="0" lang="en-US" sz="7200" b="1" i="0" u="none" strike="noStrike" kern="1200" cap="none" spc="0" normalizeH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LỜI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CÂU HỎI</a:t>
            </a:r>
            <a:endParaRPr kumimoji="0" lang="en-US" sz="72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053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455" t="11052" r="66388" b="49080"/>
          <a:stretch/>
        </p:blipFill>
        <p:spPr>
          <a:xfrm>
            <a:off x="2076498" y="192103"/>
            <a:ext cx="7596890" cy="5467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76498" y="5435481"/>
            <a:ext cx="99300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UTM Avo" panose="02040603050506020204" pitchFamily="18" charset="0"/>
              </a:rPr>
              <a:t>Giờ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ra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chơi</a:t>
            </a:r>
            <a:r>
              <a:rPr lang="en-US" sz="4400" dirty="0">
                <a:latin typeface="UTM Avo" panose="02040603050506020204" pitchFamily="18" charset="0"/>
              </a:rPr>
              <a:t>, </a:t>
            </a:r>
            <a:r>
              <a:rPr lang="en-US" sz="4400" dirty="0" err="1">
                <a:latin typeface="UTM Avo" panose="02040603050506020204" pitchFamily="18" charset="0"/>
              </a:rPr>
              <a:t>báo</a:t>
            </a:r>
            <a:r>
              <a:rPr lang="en-US" sz="4400" dirty="0">
                <a:latin typeface="UTM Avo" panose="02040603050506020204" pitchFamily="18" charset="0"/>
              </a:rPr>
              <a:t> con </a:t>
            </a:r>
            <a:r>
              <a:rPr lang="en-US" sz="4400" dirty="0" err="1">
                <a:latin typeface="UTM Avo" panose="02040603050506020204" pitchFamily="18" charset="0"/>
              </a:rPr>
              <a:t>làm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gì</a:t>
            </a:r>
            <a:r>
              <a:rPr lang="en-US" sz="4400" dirty="0"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2909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995" t="12416" r="35174" b="50666"/>
          <a:stretch/>
        </p:blipFill>
        <p:spPr>
          <a:xfrm>
            <a:off x="151446" y="737937"/>
            <a:ext cx="6554155" cy="44145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5601" y="1604066"/>
            <a:ext cx="51688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UTM Avo" panose="02040603050506020204" pitchFamily="18" charset="0"/>
              </a:rPr>
              <a:t>Trong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cuộc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thi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chạy</a:t>
            </a:r>
            <a:r>
              <a:rPr lang="en-US" sz="4400" dirty="0">
                <a:latin typeface="UTM Avo" panose="02040603050506020204" pitchFamily="18" charset="0"/>
              </a:rPr>
              <a:t>, </a:t>
            </a:r>
            <a:r>
              <a:rPr lang="en-US" sz="4400" dirty="0" err="1">
                <a:latin typeface="UTM Avo" panose="02040603050506020204" pitchFamily="18" charset="0"/>
              </a:rPr>
              <a:t>báo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thắng</a:t>
            </a:r>
            <a:r>
              <a:rPr lang="en-US" sz="4400" dirty="0">
                <a:latin typeface="UTM Avo" panose="02040603050506020204" pitchFamily="18" charset="0"/>
              </a:rPr>
              <a:t> hay </a:t>
            </a:r>
            <a:r>
              <a:rPr lang="en-US" sz="4400" dirty="0" err="1">
                <a:latin typeface="UTM Avo" panose="02040603050506020204" pitchFamily="18" charset="0"/>
              </a:rPr>
              <a:t>thua</a:t>
            </a:r>
            <a:r>
              <a:rPr lang="en-US" sz="4400" dirty="0">
                <a:latin typeface="UTM Avo" panose="02040603050506020204" pitchFamily="18" charset="0"/>
              </a:rPr>
              <a:t>? </a:t>
            </a:r>
            <a:r>
              <a:rPr lang="en-US" sz="4400" dirty="0" err="1">
                <a:latin typeface="UTM Avo" panose="02040603050506020204" pitchFamily="18" charset="0"/>
              </a:rPr>
              <a:t>Thái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độ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của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báo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thế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nào</a:t>
            </a:r>
            <a:r>
              <a:rPr lang="en-US" sz="4400" dirty="0"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4146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6482" t="12643" r="3070" b="50440"/>
          <a:stretch/>
        </p:blipFill>
        <p:spPr>
          <a:xfrm>
            <a:off x="176463" y="433136"/>
            <a:ext cx="6785812" cy="51401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62275" y="1770099"/>
            <a:ext cx="504858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UTM Avo" panose="02040603050506020204" pitchFamily="18" charset="0"/>
              </a:rPr>
              <a:t>Trong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cuộc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thi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leo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cây</a:t>
            </a:r>
            <a:r>
              <a:rPr lang="en-US" sz="4400" dirty="0">
                <a:latin typeface="UTM Avo" panose="02040603050506020204" pitchFamily="18" charset="0"/>
              </a:rPr>
              <a:t>, </a:t>
            </a:r>
            <a:r>
              <a:rPr lang="en-US" sz="4400" dirty="0" err="1">
                <a:latin typeface="UTM Avo" panose="02040603050506020204" pitchFamily="18" charset="0"/>
              </a:rPr>
              <a:t>ai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thắng</a:t>
            </a:r>
            <a:r>
              <a:rPr lang="en-US" sz="4400" dirty="0">
                <a:latin typeface="UTM Avo" panose="02040603050506020204" pitchFamily="18" charset="0"/>
              </a:rPr>
              <a:t>? </a:t>
            </a:r>
            <a:r>
              <a:rPr lang="en-US" sz="4400" dirty="0" err="1">
                <a:latin typeface="UTM Avo" panose="02040603050506020204" pitchFamily="18" charset="0"/>
              </a:rPr>
              <a:t>Thái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độ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của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báo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thế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nào</a:t>
            </a:r>
            <a:r>
              <a:rPr lang="en-US" sz="4400" dirty="0"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6844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456" t="52731" r="65751" b="10351"/>
          <a:stretch/>
        </p:blipFill>
        <p:spPr>
          <a:xfrm>
            <a:off x="231656" y="0"/>
            <a:ext cx="7516680" cy="59049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1336" y="1560773"/>
            <a:ext cx="44436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UTM Avo" panose="02040603050506020204" pitchFamily="18" charset="0"/>
              </a:rPr>
              <a:t>Trong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cuộc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thi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vật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tay</a:t>
            </a:r>
            <a:r>
              <a:rPr lang="en-US" sz="4400" dirty="0">
                <a:latin typeface="UTM Avo" panose="02040603050506020204" pitchFamily="18" charset="0"/>
              </a:rPr>
              <a:t>, </a:t>
            </a:r>
            <a:r>
              <a:rPr lang="en-US" sz="4400" dirty="0" err="1">
                <a:latin typeface="UTM Avo" panose="02040603050506020204" pitchFamily="18" charset="0"/>
              </a:rPr>
              <a:t>ai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thắng</a:t>
            </a:r>
            <a:r>
              <a:rPr lang="en-US" sz="4400" dirty="0">
                <a:latin typeface="UTM Avo" panose="02040603050506020204" pitchFamily="18" charset="0"/>
              </a:rPr>
              <a:t>? </a:t>
            </a:r>
            <a:r>
              <a:rPr lang="en-US" sz="4400" dirty="0" err="1">
                <a:latin typeface="UTM Avo" panose="02040603050506020204" pitchFamily="18" charset="0"/>
              </a:rPr>
              <a:t>Thái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độ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của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báo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thế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nào</a:t>
            </a:r>
            <a:r>
              <a:rPr lang="en-US" sz="4400" dirty="0"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5527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4504" t="53638" r="35302" b="9672"/>
          <a:stretch/>
        </p:blipFill>
        <p:spPr>
          <a:xfrm>
            <a:off x="127001" y="657725"/>
            <a:ext cx="6994360" cy="50091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18949" y="1423388"/>
            <a:ext cx="48460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UTM Avo" panose="02040603050506020204" pitchFamily="18" charset="0"/>
              </a:rPr>
              <a:t>Thấy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vẻ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mặt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của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báo</a:t>
            </a:r>
            <a:r>
              <a:rPr lang="en-US" sz="4400" dirty="0">
                <a:latin typeface="UTM Avo" panose="02040603050506020204" pitchFamily="18" charset="0"/>
              </a:rPr>
              <a:t>, </a:t>
            </a:r>
            <a:r>
              <a:rPr lang="en-US" sz="4400" dirty="0" err="1">
                <a:latin typeface="UTM Avo" panose="02040603050506020204" pitchFamily="18" charset="0"/>
              </a:rPr>
              <a:t>thầy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hổ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đã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nhờ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nó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làm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gì</a:t>
            </a:r>
            <a:r>
              <a:rPr lang="en-US" sz="4400" dirty="0">
                <a:latin typeface="UTM Avo" panose="02040603050506020204" pitchFamily="18" charset="0"/>
              </a:rPr>
              <a:t>? </a:t>
            </a:r>
            <a:r>
              <a:rPr lang="en-US" sz="4400" dirty="0" err="1">
                <a:latin typeface="UTM Avo" panose="02040603050506020204" pitchFamily="18" charset="0"/>
              </a:rPr>
              <a:t>Báo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làm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việc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đó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thế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nào</a:t>
            </a:r>
            <a:r>
              <a:rPr lang="en-US" sz="4400" dirty="0"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5608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6864" t="53411" r="3070" b="10351"/>
          <a:stretch/>
        </p:blipFill>
        <p:spPr>
          <a:xfrm>
            <a:off x="223919" y="449179"/>
            <a:ext cx="7106654" cy="52797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30573" y="1968073"/>
            <a:ext cx="46375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UTM Avo" panose="02040603050506020204" pitchFamily="18" charset="0"/>
              </a:rPr>
              <a:t>Thầy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giáo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khuyên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báo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điều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gì</a:t>
            </a:r>
            <a:r>
              <a:rPr lang="en-US" sz="4000" dirty="0">
                <a:latin typeface="UTM Avo" panose="02040603050506020204" pitchFamily="18" charset="0"/>
              </a:rPr>
              <a:t>? </a:t>
            </a:r>
          </a:p>
          <a:p>
            <a:r>
              <a:rPr lang="en-US" sz="4000" dirty="0" err="1">
                <a:latin typeface="UTM Avo" panose="02040603050506020204" pitchFamily="18" charset="0"/>
              </a:rPr>
              <a:t>Báo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nói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thế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nào</a:t>
            </a:r>
            <a:r>
              <a:rPr lang="en-US" sz="4000" dirty="0">
                <a:latin typeface="UTM Avo" panose="020406030505060202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406292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图片 73732" descr="PPT素材-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1"/>
            <a:ext cx="113030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5" name="图片 73734" descr="PPT素材-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851" y="3818467"/>
            <a:ext cx="3740149" cy="3206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5"/>
          <p:cNvSpPr txBox="1">
            <a:spLocks noChangeArrowheads="1"/>
          </p:cNvSpPr>
          <p:nvPr/>
        </p:nvSpPr>
        <p:spPr bwMode="auto">
          <a:xfrm>
            <a:off x="2466561" y="3061842"/>
            <a:ext cx="718267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 dirty="0">
                <a:latin typeface="UTM Avo" panose="02040603050506020204" pitchFamily="18" charset="0"/>
              </a:rPr>
              <a:t>THỰC HÀNH TẬP KỂ</a:t>
            </a:r>
            <a:endParaRPr lang="en-US" altLang="en-US" sz="6000" dirty="0">
              <a:latin typeface=".VnAvant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84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37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456" t="11052" r="3070" b="10351"/>
          <a:stretch/>
        </p:blipFill>
        <p:spPr>
          <a:xfrm>
            <a:off x="295826" y="464819"/>
            <a:ext cx="11896174" cy="55670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1D984C-7C48-43D0-B85C-B0FA9B75E9FF}"/>
              </a:ext>
            </a:extLst>
          </p:cNvPr>
          <p:cNvSpPr txBox="1"/>
          <p:nvPr/>
        </p:nvSpPr>
        <p:spPr>
          <a:xfrm>
            <a:off x="755374" y="0"/>
            <a:ext cx="57583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UTM Avo" panose="02040603050506020204" pitchFamily="18" charset="0"/>
              </a:rPr>
              <a:t>Lần</a:t>
            </a:r>
            <a:r>
              <a:rPr lang="en-US" sz="3200" dirty="0">
                <a:latin typeface="UTM Avo" panose="02040603050506020204" pitchFamily="18" charset="0"/>
              </a:rPr>
              <a:t> 1: </a:t>
            </a:r>
            <a:r>
              <a:rPr lang="en-US" sz="3200" dirty="0" err="1">
                <a:latin typeface="UTM Avo" panose="02040603050506020204" pitchFamily="18" charset="0"/>
              </a:rPr>
              <a:t>Kể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lần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lượt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theo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tranh</a:t>
            </a:r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01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456" t="11052" r="3070" b="10351"/>
          <a:stretch/>
        </p:blipFill>
        <p:spPr>
          <a:xfrm>
            <a:off x="175102" y="584775"/>
            <a:ext cx="11896174" cy="55670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1D984C-7C48-43D0-B85C-B0FA9B75E9FF}"/>
              </a:ext>
            </a:extLst>
          </p:cNvPr>
          <p:cNvSpPr txBox="1"/>
          <p:nvPr/>
        </p:nvSpPr>
        <p:spPr>
          <a:xfrm>
            <a:off x="755374" y="0"/>
            <a:ext cx="107356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UTM Avo" panose="02040603050506020204" pitchFamily="18" charset="0"/>
              </a:rPr>
              <a:t>Lần</a:t>
            </a:r>
            <a:r>
              <a:rPr lang="en-US" sz="3200" dirty="0">
                <a:latin typeface="UTM Avo" panose="02040603050506020204" pitchFamily="18" charset="0"/>
              </a:rPr>
              <a:t> 2: </a:t>
            </a:r>
            <a:r>
              <a:rPr lang="en-US" sz="3200" dirty="0" err="1">
                <a:latin typeface="UTM Avo" panose="02040603050506020204" pitchFamily="18" charset="0"/>
              </a:rPr>
              <a:t>Học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sinh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chọn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tranh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bất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kì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và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kể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theo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tranh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đó</a:t>
            </a:r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54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3732" descr="PPT素材-12">
            <a:extLst>
              <a:ext uri="{FF2B5EF4-FFF2-40B4-BE49-F238E27FC236}">
                <a16:creationId xmlns:a16="http://schemas.microsoft.com/office/drawing/2014/main" id="{15979382-A054-45DC-A116-039B639CF0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-121380"/>
            <a:ext cx="12185950" cy="6496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7B9A4F-88B9-40BD-88A1-B770F3D988A8}"/>
              </a:ext>
            </a:extLst>
          </p:cNvPr>
          <p:cNvSpPr txBox="1"/>
          <p:nvPr/>
        </p:nvSpPr>
        <p:spPr>
          <a:xfrm>
            <a:off x="2460885" y="3075057"/>
            <a:ext cx="7270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UTM Avo" panose="02040603050506020204" pitchFamily="18" charset="0"/>
              </a:rPr>
              <a:t>THI KỂ CHUYỆN TRƯỚC LỚP</a:t>
            </a:r>
          </a:p>
        </p:txBody>
      </p:sp>
    </p:spTree>
    <p:extLst>
      <p:ext uri="{BB962C8B-B14F-4D97-AF65-F5344CB8AC3E}">
        <p14:creationId xmlns:p14="http://schemas.microsoft.com/office/powerpoint/2010/main" val="217621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图片 76803" descr="PPT素材-0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2100" y="-215862"/>
            <a:ext cx="12776200" cy="707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3634317" y="880347"/>
            <a:ext cx="7112000" cy="14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4267" dirty="0" err="1">
                <a:latin typeface=".VnAvant" panose="020B7200000000000000" pitchFamily="34" charset="0"/>
              </a:rPr>
              <a:t>C©u</a:t>
            </a:r>
            <a:r>
              <a:rPr lang="en-US" altLang="en-US" sz="4267" dirty="0">
                <a:latin typeface=".VnAvant" panose="020B7200000000000000" pitchFamily="34" charset="0"/>
              </a:rPr>
              <a:t> </a:t>
            </a:r>
            <a:r>
              <a:rPr lang="en-US" altLang="en-US" sz="4267" dirty="0" err="1">
                <a:latin typeface=".VnAvant" panose="020B7200000000000000" pitchFamily="34" charset="0"/>
              </a:rPr>
              <a:t>chuyÖn</a:t>
            </a:r>
            <a:r>
              <a:rPr lang="en-US" altLang="en-US" sz="4267" dirty="0">
                <a:latin typeface=".VnAvant" panose="020B7200000000000000" pitchFamily="34" charset="0"/>
              </a:rPr>
              <a:t> </a:t>
            </a:r>
            <a:r>
              <a:rPr lang="en-US" altLang="en-US" sz="4267" dirty="0" err="1">
                <a:latin typeface=".VnAvant" panose="020B7200000000000000" pitchFamily="34" charset="0"/>
              </a:rPr>
              <a:t>gióp</a:t>
            </a:r>
            <a:r>
              <a:rPr lang="en-US" altLang="en-US" sz="4267" dirty="0">
                <a:latin typeface=".VnAvant" panose="020B7200000000000000" pitchFamily="34" charset="0"/>
              </a:rPr>
              <a:t> </a:t>
            </a:r>
            <a:r>
              <a:rPr lang="en-US" altLang="en-US" sz="4267" dirty="0" err="1">
                <a:latin typeface=".VnAvant" panose="020B7200000000000000" pitchFamily="34" charset="0"/>
              </a:rPr>
              <a:t>em</a:t>
            </a:r>
            <a:r>
              <a:rPr lang="en-US" altLang="en-US" sz="4267" dirty="0">
                <a:latin typeface=".VnAvant" panose="020B7200000000000000" pitchFamily="34" charset="0"/>
              </a:rPr>
              <a:t> </a:t>
            </a:r>
          </a:p>
          <a:p>
            <a:pPr algn="just" eaLnBrk="1" hangingPunct="1"/>
            <a:r>
              <a:rPr lang="en-US" altLang="en-US" sz="4267" dirty="0" err="1">
                <a:latin typeface=".VnAvant" panose="020B7200000000000000" pitchFamily="34" charset="0"/>
              </a:rPr>
              <a:t>hiÓu</a:t>
            </a:r>
            <a:r>
              <a:rPr lang="en-US" altLang="en-US" sz="4267" dirty="0">
                <a:latin typeface=".VnAvant" panose="020B7200000000000000" pitchFamily="34" charset="0"/>
              </a:rPr>
              <a:t> ®</a:t>
            </a:r>
            <a:r>
              <a:rPr lang="en-US" altLang="en-US" sz="4267" dirty="0" err="1">
                <a:latin typeface=".VnAvant" panose="020B7200000000000000" pitchFamily="34" charset="0"/>
              </a:rPr>
              <a:t>iÒu</a:t>
            </a:r>
            <a:r>
              <a:rPr lang="en-US" altLang="en-US" sz="4267" dirty="0">
                <a:latin typeface=".VnAvant" panose="020B7200000000000000" pitchFamily="34" charset="0"/>
              </a:rPr>
              <a:t> </a:t>
            </a:r>
            <a:r>
              <a:rPr lang="en-US" altLang="en-US" sz="4267" dirty="0" err="1">
                <a:latin typeface=".VnAvant" panose="020B7200000000000000" pitchFamily="34" charset="0"/>
              </a:rPr>
              <a:t>g</a:t>
            </a:r>
            <a:r>
              <a:rPr lang="en-US" altLang="en-US" sz="4800" dirty="0" err="1">
                <a:latin typeface="UTM Avo" panose="02040603050506020204" pitchFamily="18" charset="0"/>
              </a:rPr>
              <a:t>ì</a:t>
            </a:r>
            <a:r>
              <a:rPr lang="en-US" altLang="en-US" sz="4267" dirty="0">
                <a:latin typeface=".VnAvant" panose="020B7200000000000000" pitchFamily="34" charset="0"/>
              </a:rPr>
              <a:t>?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1554002" y="2495705"/>
            <a:ext cx="9347200" cy="124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en-US" sz="3733" dirty="0">
                <a:latin typeface=".VnAvant" panose="020B7200000000000000" pitchFamily="34" charset="0"/>
              </a:rPr>
              <a:t>- Khi </a:t>
            </a:r>
            <a:r>
              <a:rPr lang="en-US" altLang="en-US" sz="3733" dirty="0" err="1">
                <a:latin typeface=".VnAvant" panose="020B7200000000000000" pitchFamily="34" charset="0"/>
              </a:rPr>
              <a:t>tham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.VnAvant" panose="020B7200000000000000" pitchFamily="34" charset="0"/>
              </a:rPr>
              <a:t>gia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.VnAvant" panose="020B7200000000000000" pitchFamily="34" charset="0"/>
              </a:rPr>
              <a:t>trß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.VnAvant" panose="020B7200000000000000" pitchFamily="34" charset="0"/>
              </a:rPr>
              <a:t>ch¬i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.VnAvant" panose="020B7200000000000000" pitchFamily="34" charset="0"/>
              </a:rPr>
              <a:t>kh«ng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.VnAvant" panose="020B7200000000000000" pitchFamily="34" charset="0"/>
              </a:rPr>
              <a:t>nªn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.VnAvant" panose="020B7200000000000000" pitchFamily="34" charset="0"/>
              </a:rPr>
              <a:t>tøc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.VnAvant" panose="020B7200000000000000" pitchFamily="34" charset="0"/>
              </a:rPr>
              <a:t>giËn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.VnAvant" panose="020B7200000000000000" pitchFamily="34" charset="0"/>
              </a:rPr>
              <a:t>khi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.VnAvant" panose="020B7200000000000000" pitchFamily="34" charset="0"/>
              </a:rPr>
              <a:t>thua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.VnAvant" panose="020B7200000000000000" pitchFamily="34" charset="0"/>
              </a:rPr>
              <a:t>cuéc</a:t>
            </a:r>
            <a:r>
              <a:rPr lang="en-US" altLang="en-US" sz="3733" dirty="0">
                <a:latin typeface=".VnAvant" panose="020B7200000000000000" pitchFamily="34" charset="0"/>
              </a:rPr>
              <a:t>.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1554002" y="4091561"/>
            <a:ext cx="9448800" cy="2102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en-US" sz="3733" dirty="0">
                <a:latin typeface=".VnAvant" panose="020B7200000000000000" pitchFamily="34" charset="0"/>
              </a:rPr>
              <a:t>- Qua </a:t>
            </a:r>
            <a:r>
              <a:rPr lang="en-US" altLang="en-US" sz="3733" dirty="0" err="1">
                <a:latin typeface=".VnAvant" panose="020B7200000000000000" pitchFamily="34" charset="0"/>
              </a:rPr>
              <a:t>trß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.VnAvant" panose="020B7200000000000000" pitchFamily="34" charset="0"/>
              </a:rPr>
              <a:t>ch¬i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.VnAvant" panose="020B7200000000000000" pitchFamily="34" charset="0"/>
              </a:rPr>
              <a:t>c¸c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.VnAvant" panose="020B7200000000000000" pitchFamily="34" charset="0"/>
              </a:rPr>
              <a:t>em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.VnAvant" panose="020B7200000000000000" pitchFamily="34" charset="0"/>
              </a:rPr>
              <a:t>sÏ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.VnAvant" panose="020B7200000000000000" pitchFamily="34" charset="0"/>
              </a:rPr>
              <a:t>thÊy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VNI-Avo" pitchFamily="2" charset="0"/>
              </a:rPr>
              <a:t>ö</a:t>
            </a:r>
            <a:r>
              <a:rPr lang="en-US" altLang="en-US" sz="3733" dirty="0" err="1">
                <a:latin typeface=".VnAvant" panose="020B7200000000000000" pitchFamily="34" charset="0"/>
              </a:rPr>
              <a:t>u</a:t>
            </a:r>
            <a:r>
              <a:rPr lang="en-US" altLang="en-US" sz="3733" dirty="0">
                <a:latin typeface=".VnAvant" panose="020B7200000000000000" pitchFamily="34" charset="0"/>
              </a:rPr>
              <a:t> ®</a:t>
            </a:r>
            <a:r>
              <a:rPr lang="en-US" altLang="en-US" sz="3733" dirty="0" err="1">
                <a:latin typeface=".VnAvant" panose="020B7200000000000000" pitchFamily="34" charset="0"/>
              </a:rPr>
              <a:t>iÓm</a:t>
            </a:r>
            <a:r>
              <a:rPr lang="en-US" altLang="en-US" sz="3733" dirty="0">
                <a:latin typeface=".VnAvant" panose="020B7200000000000000" pitchFamily="34" charset="0"/>
              </a:rPr>
              <a:t> ë </a:t>
            </a:r>
            <a:r>
              <a:rPr lang="en-US" altLang="en-US" sz="3733" dirty="0" err="1">
                <a:latin typeface=".VnAvant" panose="020B7200000000000000" pitchFamily="34" charset="0"/>
              </a:rPr>
              <a:t>mçi</a:t>
            </a:r>
            <a:r>
              <a:rPr lang="en-US" altLang="en-US" sz="3733" dirty="0">
                <a:latin typeface=".VnAvant" panose="020B7200000000000000" pitchFamily="34" charset="0"/>
              </a:rPr>
              <a:t> b¹n ®Ó </a:t>
            </a:r>
            <a:r>
              <a:rPr lang="en-US" altLang="en-US" sz="3733" dirty="0" err="1">
                <a:latin typeface=".VnAvant" panose="020B7200000000000000" pitchFamily="34" charset="0"/>
              </a:rPr>
              <a:t>häc</a:t>
            </a:r>
            <a:r>
              <a:rPr lang="en-US" altLang="en-US" sz="3733" dirty="0">
                <a:latin typeface=".VnAvant" panose="020B7200000000000000" pitchFamily="34" charset="0"/>
              </a:rPr>
              <a:t> </a:t>
            </a:r>
            <a:r>
              <a:rPr lang="en-US" altLang="en-US" sz="3733" dirty="0" err="1">
                <a:latin typeface=".VnAvant" panose="020B7200000000000000" pitchFamily="34" charset="0"/>
              </a:rPr>
              <a:t>hái</a:t>
            </a:r>
            <a:r>
              <a:rPr lang="en-US" altLang="en-US" sz="3733" dirty="0">
                <a:latin typeface=".VnAvant" panose="020B7200000000000000" pitchFamily="34" charset="0"/>
              </a:rPr>
              <a:t>.</a:t>
            </a:r>
          </a:p>
          <a:p>
            <a:pPr algn="just" eaLnBrk="1" hangingPunct="1">
              <a:spcBef>
                <a:spcPct val="50000"/>
              </a:spcBef>
            </a:pPr>
            <a:endParaRPr lang="en-US" altLang="en-US" sz="3733" dirty="0">
              <a:latin typeface=".VnAvant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77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  <p:bldP spid="53253" grpId="0"/>
      <p:bldP spid="5325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4">
            <a:extLst>
              <a:ext uri="{FF2B5EF4-FFF2-40B4-BE49-F238E27FC236}">
                <a16:creationId xmlns:a16="http://schemas.microsoft.com/office/drawing/2014/main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2276"/>
            <a:ext cx="12192000" cy="3371850"/>
          </a:xfrm>
          <a:prstGeom prst="rect">
            <a:avLst/>
          </a:prstGeom>
        </p:spPr>
      </p:pic>
      <p:pic>
        <p:nvPicPr>
          <p:cNvPr id="3" name="图片 7">
            <a:extLst>
              <a:ext uri="{FF2B5EF4-FFF2-40B4-BE49-F238E27FC236}">
                <a16:creationId xmlns:a16="http://schemas.microsoft.com/office/drawing/2014/main" id="{36DAB383-B73D-4AA9-AED0-2902C5FB7C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791521"/>
            <a:ext cx="7165974" cy="3187854"/>
          </a:xfrm>
          <a:prstGeom prst="rect">
            <a:avLst/>
          </a:prstGeom>
        </p:spPr>
      </p:pic>
      <p:pic>
        <p:nvPicPr>
          <p:cNvPr id="4" name="图片 14">
            <a:extLst>
              <a:ext uri="{FF2B5EF4-FFF2-40B4-BE49-F238E27FC236}">
                <a16:creationId xmlns:a16="http://schemas.microsoft.com/office/drawing/2014/main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3008943"/>
            <a:ext cx="12192000" cy="3875183"/>
          </a:xfrm>
          <a:prstGeom prst="rect">
            <a:avLst/>
          </a:prstGeom>
        </p:spPr>
      </p:pic>
      <p:pic>
        <p:nvPicPr>
          <p:cNvPr id="5" name="图片 41">
            <a:extLst>
              <a:ext uri="{FF2B5EF4-FFF2-40B4-BE49-F238E27FC236}">
                <a16:creationId xmlns:a16="http://schemas.microsoft.com/office/drawing/2014/main" id="{73EBAA1A-CCBD-4F6C-8D97-7B7ADD9D51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489" y="1376042"/>
            <a:ext cx="1479360" cy="2309139"/>
          </a:xfrm>
          <a:prstGeom prst="rect">
            <a:avLst/>
          </a:prstGeom>
        </p:spPr>
      </p:pic>
      <p:pic>
        <p:nvPicPr>
          <p:cNvPr id="6" name="图片 42">
            <a:extLst>
              <a:ext uri="{FF2B5EF4-FFF2-40B4-BE49-F238E27FC236}">
                <a16:creationId xmlns:a16="http://schemas.microsoft.com/office/drawing/2014/main" id="{942F7E87-18B2-463A-A88C-B53C20C8C2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9523" y="570406"/>
            <a:ext cx="1648070" cy="2846621"/>
          </a:xfrm>
          <a:prstGeom prst="rect">
            <a:avLst/>
          </a:prstGeom>
        </p:spPr>
      </p:pic>
      <p:sp>
        <p:nvSpPr>
          <p:cNvPr id="8" name="菱形 6">
            <a:extLst>
              <a:ext uri="{FF2B5EF4-FFF2-40B4-BE49-F238E27FC236}">
                <a16:creationId xmlns:a16="http://schemas.microsoft.com/office/drawing/2014/main" id="{616A1521-76A2-4F23-8A56-8F5ED01DBDAA}"/>
              </a:ext>
            </a:extLst>
          </p:cNvPr>
          <p:cNvSpPr/>
          <p:nvPr/>
        </p:nvSpPr>
        <p:spPr>
          <a:xfrm rot="20752474">
            <a:off x="3039464" y="783491"/>
            <a:ext cx="6787571" cy="2959849"/>
          </a:xfrm>
          <a:prstGeom prst="diamond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84813" y="1847916"/>
            <a:ext cx="4119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DẶN D</a:t>
            </a:r>
            <a:r>
              <a:rPr lang="en-US" sz="4800" b="1" dirty="0">
                <a:solidFill>
                  <a:prstClr val="black"/>
                </a:solidFill>
                <a:latin typeface="UTM Avo" panose="02040603050506020204" pitchFamily="18" charset="0"/>
              </a:rPr>
              <a:t>Ò</a:t>
            </a:r>
            <a:endParaRPr kumimoji="0" lang="vi-VN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9909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236</Words>
  <Application>Microsoft Office PowerPoint</Application>
  <PresentationFormat>Widescreen</PresentationFormat>
  <Paragraphs>32</Paragraphs>
  <Slides>28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Verdana</vt:lpstr>
      <vt:lpstr>Times New Roman</vt:lpstr>
      <vt:lpstr>.VnAvant</vt:lpstr>
      <vt:lpstr>zihun35hao-jindianyahei</vt:lpstr>
      <vt:lpstr>Arial</vt:lpstr>
      <vt:lpstr>Calibri</vt:lpstr>
      <vt:lpstr>VNI-Avo</vt:lpstr>
      <vt:lpstr>UTM Avo</vt:lpstr>
      <vt:lpstr>HOC10 TEMPLATE</vt:lpstr>
      <vt:lpstr>Tuần 20 Kể chuyện: Thổi bóng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116</cp:revision>
  <dcterms:created xsi:type="dcterms:W3CDTF">2021-11-01T08:16:43Z</dcterms:created>
  <dcterms:modified xsi:type="dcterms:W3CDTF">2022-01-21T04:42:06Z</dcterms:modified>
</cp:coreProperties>
</file>