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6" r:id="rId2"/>
  </p:sldMasterIdLst>
  <p:sldIdLst>
    <p:sldId id="331" r:id="rId3"/>
    <p:sldId id="276" r:id="rId4"/>
    <p:sldId id="278" r:id="rId5"/>
    <p:sldId id="279" r:id="rId6"/>
    <p:sldId id="287" r:id="rId7"/>
    <p:sldId id="286" r:id="rId8"/>
    <p:sldId id="277" r:id="rId9"/>
    <p:sldId id="281" r:id="rId10"/>
    <p:sldId id="282" r:id="rId11"/>
    <p:sldId id="283" r:id="rId12"/>
    <p:sldId id="284" r:id="rId13"/>
    <p:sldId id="285" r:id="rId14"/>
    <p:sldId id="288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mbria Math" panose="02040503050406030204" pitchFamily="18" charset="0"/>
      <p:regular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AEDBC87-7B0D-4AED-B4A2-D7FF6EBD04B1}">
          <p14:sldIdLst>
            <p14:sldId id="331"/>
            <p14:sldId id="276"/>
            <p14:sldId id="278"/>
            <p14:sldId id="279"/>
            <p14:sldId id="287"/>
            <p14:sldId id="286"/>
            <p14:sldId id="277"/>
            <p14:sldId id="281"/>
            <p14:sldId id="282"/>
            <p14:sldId id="283"/>
            <p14:sldId id="284"/>
            <p14:sldId id="285"/>
            <p14:sldId id="288"/>
          </p14:sldIdLst>
        </p14:section>
        <p14:section name="Untitled Section" id="{AA65BE95-DC2A-4B9A-A223-BCC6B36A0BFC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430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9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536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53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1197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4572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098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979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520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577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826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512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353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6178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65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84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688040-106B-442A-9C8E-F54D74503AF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12/7/2021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AAE6F-9407-4DB1-858F-4AE1D08F36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54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slide" Target="slide11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slide" Target="slide13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11" Type="http://schemas.openxmlformats.org/officeDocument/2006/relationships/slide" Target="slide10.xml"/><Relationship Id="rId5" Type="http://schemas.openxmlformats.org/officeDocument/2006/relationships/image" Target="../media/image18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4.xml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4.xml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4.xml"/><Relationship Id="rId4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76800" y="1821657"/>
            <a:ext cx="2946400" cy="1155700"/>
          </a:xfrm>
        </p:spPr>
        <p:txBody>
          <a:bodyPr>
            <a:normAutofit/>
          </a:bodyPr>
          <a:lstStyle/>
          <a:p>
            <a:r>
              <a:rPr lang="en-US" sz="5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08000" y="2977357"/>
            <a:ext cx="11684000" cy="1655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nguyên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717255" y="113698"/>
            <a:ext cx="146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467621" y="629330"/>
            <a:ext cx="6543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877715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0236383-2734-4C31-AA15-3D58AF8740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477275"/>
            <a:ext cx="10972800" cy="1143000"/>
          </a:xfrm>
        </p:spPr>
        <p:txBody>
          <a:bodyPr/>
          <a:lstStyle/>
          <a:p>
            <a:r>
              <a:rPr lang="en-US" b="1" dirty="0"/>
              <a:t>KIỂM TRA BÀI CŨ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79F5DBF-3637-4449-954A-702C10E9058B}"/>
              </a:ext>
            </a:extLst>
          </p:cNvPr>
          <p:cNvSpPr/>
          <p:nvPr/>
        </p:nvSpPr>
        <p:spPr>
          <a:xfrm>
            <a:off x="955881" y="1663622"/>
            <a:ext cx="9174052" cy="75341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70C0"/>
                </a:solidFill>
              </a:rPr>
              <a:t>Nêu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quy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tắc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cộng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hai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số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nguyên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khác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dấu</a:t>
            </a:r>
            <a:r>
              <a:rPr lang="en-US" sz="32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20" name="Rounded Rectangle 60">
            <a:extLst>
              <a:ext uri="{FF2B5EF4-FFF2-40B4-BE49-F238E27FC236}">
                <a16:creationId xmlns:a16="http://schemas.microsoft.com/office/drawing/2014/main" id="{9F111504-253A-4320-B617-BBA703B867B1}"/>
              </a:ext>
            </a:extLst>
          </p:cNvPr>
          <p:cNvSpPr/>
          <p:nvPr/>
        </p:nvSpPr>
        <p:spPr>
          <a:xfrm>
            <a:off x="700099" y="3342305"/>
            <a:ext cx="10727264" cy="236943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E33F7E-4F80-4890-8BA9-AED49078CEDB}"/>
              </a:ext>
            </a:extLst>
          </p:cNvPr>
          <p:cNvSpPr txBox="1"/>
          <p:nvPr/>
        </p:nvSpPr>
        <p:spPr>
          <a:xfrm>
            <a:off x="955881" y="3429000"/>
            <a:ext cx="104714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/>
              <a:t>Bước</a:t>
            </a:r>
            <a:r>
              <a:rPr lang="en-US" sz="2600" i="1" dirty="0"/>
              <a:t> 1</a:t>
            </a:r>
            <a:r>
              <a:rPr lang="en-US" sz="2600" dirty="0"/>
              <a:t>: </a:t>
            </a:r>
            <a:r>
              <a:rPr lang="en-US" sz="2600" dirty="0" err="1"/>
              <a:t>Bỏ</a:t>
            </a:r>
            <a:r>
              <a:rPr lang="en-US" sz="2600" dirty="0"/>
              <a:t> </a:t>
            </a:r>
            <a:r>
              <a:rPr lang="en-US" sz="2600" dirty="0" err="1"/>
              <a:t>dấu</a:t>
            </a:r>
            <a:r>
              <a:rPr lang="en-US" sz="2600" dirty="0"/>
              <a:t> “–” </a:t>
            </a:r>
            <a:r>
              <a:rPr lang="en-US" sz="2600" dirty="0" err="1"/>
              <a:t>trước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âm</a:t>
            </a:r>
            <a:r>
              <a:rPr lang="en-US" sz="2600" dirty="0"/>
              <a:t>, </a:t>
            </a:r>
            <a:r>
              <a:rPr lang="en-US" sz="2600" dirty="0" err="1"/>
              <a:t>giữ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còn</a:t>
            </a:r>
            <a:r>
              <a:rPr lang="en-US" sz="2600" dirty="0"/>
              <a:t> </a:t>
            </a:r>
            <a:r>
              <a:rPr lang="en-US" sz="2600" dirty="0" err="1"/>
              <a:t>lại</a:t>
            </a:r>
            <a:endParaRPr lang="en-US" sz="2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6875DC-33FB-4473-AA91-E01A71CAF06C}"/>
              </a:ext>
            </a:extLst>
          </p:cNvPr>
          <p:cNvSpPr txBox="1"/>
          <p:nvPr/>
        </p:nvSpPr>
        <p:spPr>
          <a:xfrm>
            <a:off x="971334" y="4000134"/>
            <a:ext cx="104560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/>
              <a:t>Bước</a:t>
            </a:r>
            <a:r>
              <a:rPr lang="en-US" sz="2600" i="1" dirty="0"/>
              <a:t> 2.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hai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dương</a:t>
            </a:r>
            <a:r>
              <a:rPr lang="en-US" sz="2600" dirty="0"/>
              <a:t> </a:t>
            </a:r>
            <a:r>
              <a:rPr lang="en-US" sz="2600" dirty="0" err="1"/>
              <a:t>nhận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ở </a:t>
            </a:r>
            <a:r>
              <a:rPr lang="en-US" sz="2600" i="1" dirty="0" err="1"/>
              <a:t>Bước</a:t>
            </a:r>
            <a:r>
              <a:rPr lang="en-US" sz="2600" i="1" dirty="0"/>
              <a:t> 1</a:t>
            </a:r>
            <a:r>
              <a:rPr lang="en-US" sz="2600" dirty="0"/>
              <a:t>, ta </a:t>
            </a:r>
            <a:r>
              <a:rPr lang="en-US" sz="2600" dirty="0" err="1"/>
              <a:t>lấy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lơn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</a:t>
            </a:r>
            <a:r>
              <a:rPr lang="en-US" sz="2600" dirty="0" err="1"/>
              <a:t>trừ</a:t>
            </a:r>
            <a:r>
              <a:rPr lang="en-US" sz="2600" dirty="0"/>
              <a:t> </a:t>
            </a:r>
            <a:r>
              <a:rPr lang="en-US" sz="2600" dirty="0" err="1"/>
              <a:t>đi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nhỏ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E47AA8-8CA5-4B2E-9311-5A45567342F8}"/>
              </a:ext>
            </a:extLst>
          </p:cNvPr>
          <p:cNvSpPr txBox="1"/>
          <p:nvPr/>
        </p:nvSpPr>
        <p:spPr>
          <a:xfrm>
            <a:off x="958082" y="4819191"/>
            <a:ext cx="104560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/>
              <a:t>Bước 3. </a:t>
            </a:r>
            <a:r>
              <a:rPr lang="en-US" sz="2600"/>
              <a:t> Cho hiệu vừa nhận được dấu ban đầu của số lớn hơn ở </a:t>
            </a:r>
            <a:r>
              <a:rPr lang="en-US" sz="2600" i="1"/>
              <a:t>Bước 2</a:t>
            </a:r>
            <a:r>
              <a:rPr lang="en-US" sz="2600"/>
              <a:t>, ta có tổng cần tìm. 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uiExpand="1" build="p" animBg="1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2">
            <a:extLst>
              <a:ext uri="{FF2B5EF4-FFF2-40B4-BE49-F238E27FC236}">
                <a16:creationId xmlns:a16="http://schemas.microsoft.com/office/drawing/2014/main" id="{0F91D4A7-EBD7-4A9C-8CA4-C37F173907EA}"/>
              </a:ext>
            </a:extLst>
          </p:cNvPr>
          <p:cNvSpPr txBox="1">
            <a:spLocks/>
          </p:cNvSpPr>
          <p:nvPr/>
        </p:nvSpPr>
        <p:spPr>
          <a:xfrm>
            <a:off x="501856" y="385791"/>
            <a:ext cx="10766076" cy="1000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n-US" sz="3200" b="1" dirty="0"/>
              <a:t>. TÍNH CHẤT CỦA PHÉP CỘNG CÁC SỐ NGUYÊN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42D6D6D4-25EC-42F9-8D7B-1C17345D0B2D}"/>
              </a:ext>
            </a:extLst>
          </p:cNvPr>
          <p:cNvSpPr txBox="1"/>
          <p:nvPr/>
        </p:nvSpPr>
        <p:spPr>
          <a:xfrm>
            <a:off x="1656122" y="1185868"/>
            <a:ext cx="373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và</a:t>
            </a:r>
            <a:r>
              <a:rPr lang="en-US" sz="2800" b="1" dirty="0">
                <a:solidFill>
                  <a:srgbClr val="0070C0"/>
                </a:solidFill>
              </a:rPr>
              <a:t> so </a:t>
            </a:r>
            <a:r>
              <a:rPr lang="en-US" sz="2800" b="1" dirty="0" err="1">
                <a:solidFill>
                  <a:srgbClr val="0070C0"/>
                </a:solidFill>
              </a:rPr>
              <a:t>sánh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kết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quả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2206A692-0300-4BBF-8171-505DE2EF8BCE}"/>
              </a:ext>
            </a:extLst>
          </p:cNvPr>
          <p:cNvSpPr txBox="1"/>
          <p:nvPr/>
        </p:nvSpPr>
        <p:spPr>
          <a:xfrm>
            <a:off x="2348911" y="2135164"/>
            <a:ext cx="4741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a)          (–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25) + 19</a:t>
            </a:r>
            <a:endParaRPr lang="en-US" sz="2800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23F95BC9-5E60-43B0-BAAF-8E8D3224393F}"/>
              </a:ext>
            </a:extLst>
          </p:cNvPr>
          <p:cNvSpPr txBox="1"/>
          <p:nvPr/>
        </p:nvSpPr>
        <p:spPr>
          <a:xfrm>
            <a:off x="6507645" y="2120623"/>
            <a:ext cx="2622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19 + (–25)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8BC8660E-6A1B-4A93-931C-8EED22B2100B}"/>
              </a:ext>
            </a:extLst>
          </p:cNvPr>
          <p:cNvSpPr txBox="1"/>
          <p:nvPr/>
        </p:nvSpPr>
        <p:spPr>
          <a:xfrm>
            <a:off x="3355034" y="2804172"/>
            <a:ext cx="279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(25 -19)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7A86E3F2-2BDE-45A6-B286-C6EB97FA86EC}"/>
              </a:ext>
            </a:extLst>
          </p:cNvPr>
          <p:cNvSpPr txBox="1"/>
          <p:nvPr/>
        </p:nvSpPr>
        <p:spPr>
          <a:xfrm>
            <a:off x="3355034" y="3385703"/>
            <a:ext cx="203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–6</a:t>
            </a:r>
          </a:p>
        </p:txBody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F772E22C-3E47-476C-8DA3-74753E8F7B6B}"/>
              </a:ext>
            </a:extLst>
          </p:cNvPr>
          <p:cNvCxnSpPr/>
          <p:nvPr/>
        </p:nvCxnSpPr>
        <p:spPr>
          <a:xfrm>
            <a:off x="5924809" y="2874003"/>
            <a:ext cx="0" cy="96181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8" name="Round Same Side Corner Rectangle 22">
            <a:extLst>
              <a:ext uri="{FF2B5EF4-FFF2-40B4-BE49-F238E27FC236}">
                <a16:creationId xmlns:a16="http://schemas.microsoft.com/office/drawing/2014/main" id="{D3394731-01BE-4458-A1B7-ABF4FD088B4C}"/>
              </a:ext>
            </a:extLst>
          </p:cNvPr>
          <p:cNvSpPr/>
          <p:nvPr/>
        </p:nvSpPr>
        <p:spPr>
          <a:xfrm rot="5400000">
            <a:off x="1057554" y="1284872"/>
            <a:ext cx="358479" cy="384550"/>
          </a:xfrm>
          <a:custGeom>
            <a:avLst/>
            <a:gdLst>
              <a:gd name="connsiteX0" fmla="*/ 75237 w 451415"/>
              <a:gd name="connsiteY0" fmla="*/ 0 h 489419"/>
              <a:gd name="connsiteX1" fmla="*/ 376178 w 451415"/>
              <a:gd name="connsiteY1" fmla="*/ 0 h 489419"/>
              <a:gd name="connsiteX2" fmla="*/ 451415 w 451415"/>
              <a:gd name="connsiteY2" fmla="*/ 75237 h 489419"/>
              <a:gd name="connsiteX3" fmla="*/ 451415 w 451415"/>
              <a:gd name="connsiteY3" fmla="*/ 489419 h 489419"/>
              <a:gd name="connsiteX4" fmla="*/ 451415 w 451415"/>
              <a:gd name="connsiteY4" fmla="*/ 489419 h 489419"/>
              <a:gd name="connsiteX5" fmla="*/ 0 w 451415"/>
              <a:gd name="connsiteY5" fmla="*/ 489419 h 489419"/>
              <a:gd name="connsiteX6" fmla="*/ 0 w 451415"/>
              <a:gd name="connsiteY6" fmla="*/ 489419 h 489419"/>
              <a:gd name="connsiteX7" fmla="*/ 0 w 451415"/>
              <a:gd name="connsiteY7" fmla="*/ 75237 h 489419"/>
              <a:gd name="connsiteX8" fmla="*/ 75237 w 451415"/>
              <a:gd name="connsiteY8" fmla="*/ 0 h 489419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1415" h="489421">
                <a:moveTo>
                  <a:pt x="75237" y="0"/>
                </a:moveTo>
                <a:lnTo>
                  <a:pt x="376178" y="0"/>
                </a:lnTo>
                <a:cubicBezTo>
                  <a:pt x="417730" y="0"/>
                  <a:pt x="451415" y="33685"/>
                  <a:pt x="451415" y="75237"/>
                </a:cubicBezTo>
                <a:lnTo>
                  <a:pt x="451415" y="489419"/>
                </a:lnTo>
                <a:lnTo>
                  <a:pt x="451415" y="489419"/>
                </a:lnTo>
                <a:cubicBezTo>
                  <a:pt x="386878" y="489904"/>
                  <a:pt x="332502" y="409108"/>
                  <a:pt x="267965" y="409593"/>
                </a:cubicBezTo>
                <a:cubicBezTo>
                  <a:pt x="141390" y="405722"/>
                  <a:pt x="89322" y="462810"/>
                  <a:pt x="0" y="489419"/>
                </a:cubicBezTo>
                <a:lnTo>
                  <a:pt x="0" y="489419"/>
                </a:lnTo>
                <a:lnTo>
                  <a:pt x="0" y="75237"/>
                </a:lnTo>
                <a:cubicBezTo>
                  <a:pt x="0" y="33685"/>
                  <a:pt x="33685" y="0"/>
                  <a:pt x="7523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6C6798CA-7F43-4FDB-A5D3-7C08CF72EEDC}"/>
              </a:ext>
            </a:extLst>
          </p:cNvPr>
          <p:cNvSpPr txBox="1"/>
          <p:nvPr/>
        </p:nvSpPr>
        <p:spPr>
          <a:xfrm>
            <a:off x="1044519" y="1185868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B92CA428-F960-4960-B2C9-5DDC5D8FDB59}"/>
              </a:ext>
            </a:extLst>
          </p:cNvPr>
          <p:cNvSpPr/>
          <p:nvPr/>
        </p:nvSpPr>
        <p:spPr>
          <a:xfrm>
            <a:off x="575475" y="1230619"/>
            <a:ext cx="504402" cy="493047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C3A0D6B6-4B45-4ED0-952B-5A4DE81614B9}"/>
              </a:ext>
            </a:extLst>
          </p:cNvPr>
          <p:cNvSpPr txBox="1"/>
          <p:nvPr/>
        </p:nvSpPr>
        <p:spPr>
          <a:xfrm>
            <a:off x="621816" y="1198891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E2544B99-C234-4325-B048-7D19E0020841}"/>
              </a:ext>
            </a:extLst>
          </p:cNvPr>
          <p:cNvSpPr txBox="1"/>
          <p:nvPr/>
        </p:nvSpPr>
        <p:spPr>
          <a:xfrm>
            <a:off x="6256401" y="2801113"/>
            <a:ext cx="279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(25 -19)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B6D43A72-B8AD-40CA-94F9-5EA5BF7EA648}"/>
              </a:ext>
            </a:extLst>
          </p:cNvPr>
          <p:cNvSpPr txBox="1"/>
          <p:nvPr/>
        </p:nvSpPr>
        <p:spPr>
          <a:xfrm>
            <a:off x="6289439" y="3338874"/>
            <a:ext cx="203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–6</a:t>
            </a:r>
          </a:p>
        </p:txBody>
      </p:sp>
      <p:sp>
        <p:nvSpPr>
          <p:cNvPr id="264" name="Equal 2">
            <a:extLst>
              <a:ext uri="{FF2B5EF4-FFF2-40B4-BE49-F238E27FC236}">
                <a16:creationId xmlns:a16="http://schemas.microsoft.com/office/drawing/2014/main" id="{53D86DE7-3C85-4548-B584-65F4ED0ECF56}"/>
              </a:ext>
            </a:extLst>
          </p:cNvPr>
          <p:cNvSpPr/>
          <p:nvPr/>
        </p:nvSpPr>
        <p:spPr>
          <a:xfrm>
            <a:off x="5536503" y="2159978"/>
            <a:ext cx="776613" cy="49555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8840C8CB-8AE9-4810-8F49-7302C00DDD87}"/>
              </a:ext>
            </a:extLst>
          </p:cNvPr>
          <p:cNvSpPr txBox="1"/>
          <p:nvPr/>
        </p:nvSpPr>
        <p:spPr>
          <a:xfrm>
            <a:off x="2348911" y="4106814"/>
            <a:ext cx="4741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b)      [(–1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2) </a:t>
            </a:r>
            <a:r>
              <a:rPr lang="en-US" sz="280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+ 5]+ 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(-1)</a:t>
            </a:r>
            <a:endParaRPr lang="en-US" sz="2800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9615F84F-AB9D-494A-AD11-63580BEA2844}"/>
              </a:ext>
            </a:extLst>
          </p:cNvPr>
          <p:cNvSpPr txBox="1"/>
          <p:nvPr/>
        </p:nvSpPr>
        <p:spPr>
          <a:xfrm>
            <a:off x="6507645" y="4092273"/>
            <a:ext cx="3436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(–12) + [5 + (–1)]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2087912C-5467-4EBB-8353-9787520A5F8B}"/>
              </a:ext>
            </a:extLst>
          </p:cNvPr>
          <p:cNvSpPr txBox="1"/>
          <p:nvPr/>
        </p:nvSpPr>
        <p:spPr>
          <a:xfrm>
            <a:off x="3082463" y="4765004"/>
            <a:ext cx="3206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(12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 5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)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–1)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2943C1A9-5E17-494F-A9FE-83EC43A0751B}"/>
              </a:ext>
            </a:extLst>
          </p:cNvPr>
          <p:cNvSpPr txBox="1"/>
          <p:nvPr/>
        </p:nvSpPr>
        <p:spPr>
          <a:xfrm>
            <a:off x="3082463" y="5340046"/>
            <a:ext cx="2829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–7) + (–1)</a:t>
            </a:r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3A5182E6-D025-4066-ABA8-62497B666B53}"/>
              </a:ext>
            </a:extLst>
          </p:cNvPr>
          <p:cNvCxnSpPr/>
          <p:nvPr/>
        </p:nvCxnSpPr>
        <p:spPr>
          <a:xfrm>
            <a:off x="6336946" y="4839902"/>
            <a:ext cx="0" cy="1529039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0" name="TextBox 269">
            <a:extLst>
              <a:ext uri="{FF2B5EF4-FFF2-40B4-BE49-F238E27FC236}">
                <a16:creationId xmlns:a16="http://schemas.microsoft.com/office/drawing/2014/main" id="{374A2410-5CCB-46E9-AD02-44E78394EB39}"/>
              </a:ext>
            </a:extLst>
          </p:cNvPr>
          <p:cNvSpPr txBox="1"/>
          <p:nvPr/>
        </p:nvSpPr>
        <p:spPr>
          <a:xfrm>
            <a:off x="6402548" y="5280423"/>
            <a:ext cx="203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–12) + 4</a:t>
            </a:r>
          </a:p>
        </p:txBody>
      </p:sp>
      <p:sp>
        <p:nvSpPr>
          <p:cNvPr id="271" name="Equal 29">
            <a:extLst>
              <a:ext uri="{FF2B5EF4-FFF2-40B4-BE49-F238E27FC236}">
                <a16:creationId xmlns:a16="http://schemas.microsoft.com/office/drawing/2014/main" id="{42876728-4170-4B29-B74A-ED9AFB8511AB}"/>
              </a:ext>
            </a:extLst>
          </p:cNvPr>
          <p:cNvSpPr/>
          <p:nvPr/>
        </p:nvSpPr>
        <p:spPr>
          <a:xfrm>
            <a:off x="5948640" y="4134478"/>
            <a:ext cx="776613" cy="49555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9769F03D-8F59-4E98-84F6-762BAF92D68A}"/>
              </a:ext>
            </a:extLst>
          </p:cNvPr>
          <p:cNvSpPr txBox="1"/>
          <p:nvPr/>
        </p:nvSpPr>
        <p:spPr>
          <a:xfrm>
            <a:off x="3082463" y="5867235"/>
            <a:ext cx="203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–8)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C20CA902-43E9-4B14-BF14-DFBB44D8B5C1}"/>
              </a:ext>
            </a:extLst>
          </p:cNvPr>
          <p:cNvSpPr txBox="1"/>
          <p:nvPr/>
        </p:nvSpPr>
        <p:spPr>
          <a:xfrm>
            <a:off x="6347798" y="4746768"/>
            <a:ext cx="3383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12) + (5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–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6D1F541A-B3B4-4102-A6BD-B7DE66841C3E}"/>
              </a:ext>
            </a:extLst>
          </p:cNvPr>
          <p:cNvSpPr txBox="1"/>
          <p:nvPr/>
        </p:nvSpPr>
        <p:spPr>
          <a:xfrm>
            <a:off x="6413068" y="5873209"/>
            <a:ext cx="2997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–(12 – 4) = –8</a:t>
            </a:r>
          </a:p>
        </p:txBody>
      </p:sp>
      <p:sp>
        <p:nvSpPr>
          <p:cNvPr id="275" name="Rounded Rectangle 20">
            <a:extLst>
              <a:ext uri="{FF2B5EF4-FFF2-40B4-BE49-F238E27FC236}">
                <a16:creationId xmlns:a16="http://schemas.microsoft.com/office/drawing/2014/main" id="{4B2CD761-2273-4D3C-8926-41ABA9615D93}"/>
              </a:ext>
            </a:extLst>
          </p:cNvPr>
          <p:cNvSpPr/>
          <p:nvPr/>
        </p:nvSpPr>
        <p:spPr>
          <a:xfrm>
            <a:off x="3078273" y="2033382"/>
            <a:ext cx="6051573" cy="76794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Rounded Rectangle 36">
            <a:extLst>
              <a:ext uri="{FF2B5EF4-FFF2-40B4-BE49-F238E27FC236}">
                <a16:creationId xmlns:a16="http://schemas.microsoft.com/office/drawing/2014/main" id="{0AAB7EBA-703E-4191-8BBE-27C3E22B6253}"/>
              </a:ext>
            </a:extLst>
          </p:cNvPr>
          <p:cNvSpPr/>
          <p:nvPr/>
        </p:nvSpPr>
        <p:spPr>
          <a:xfrm>
            <a:off x="3120548" y="3981604"/>
            <a:ext cx="6686057" cy="76794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0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/>
      <p:bldP spid="250" grpId="0"/>
      <p:bldP spid="251" grpId="0"/>
      <p:bldP spid="252" grpId="0"/>
      <p:bldP spid="253" grpId="0"/>
      <p:bldP spid="254" grpId="0"/>
      <p:bldP spid="258" grpId="0" animBg="1"/>
      <p:bldP spid="259" grpId="0"/>
      <p:bldP spid="260" grpId="0" animBg="1"/>
      <p:bldP spid="261" grpId="0"/>
      <p:bldP spid="262" grpId="0"/>
      <p:bldP spid="263" grpId="0"/>
      <p:bldP spid="264" grpId="0" animBg="1"/>
      <p:bldP spid="265" grpId="0"/>
      <p:bldP spid="266" grpId="0"/>
      <p:bldP spid="267" grpId="0"/>
      <p:bldP spid="268" grpId="0"/>
      <p:bldP spid="270" grpId="0"/>
      <p:bldP spid="271" grpId="0" animBg="1"/>
      <p:bldP spid="272" grpId="0"/>
      <p:bldP spid="273" grpId="0"/>
      <p:bldP spid="274" grpId="0"/>
      <p:bldP spid="275" grpId="0" animBg="1"/>
      <p:bldP spid="2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D59011EC-8005-41FE-8F1A-16421889C4F6}"/>
              </a:ext>
            </a:extLst>
          </p:cNvPr>
          <p:cNvSpPr txBox="1"/>
          <p:nvPr/>
        </p:nvSpPr>
        <p:spPr>
          <a:xfrm>
            <a:off x="569212" y="3183657"/>
            <a:ext cx="3987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c)   (–1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8) + 0           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–18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DA527C-6FAE-4DE9-9485-DB8EF7879FD4}"/>
              </a:ext>
            </a:extLst>
          </p:cNvPr>
          <p:cNvSpPr txBox="1"/>
          <p:nvPr/>
        </p:nvSpPr>
        <p:spPr>
          <a:xfrm>
            <a:off x="5723249" y="3131431"/>
            <a:ext cx="3987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d)    (–12) + 12            0</a:t>
            </a: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5643ACB2-4AE7-4E5B-AF48-6F7F634F9D57}"/>
              </a:ext>
            </a:extLst>
          </p:cNvPr>
          <p:cNvSpPr/>
          <p:nvPr/>
        </p:nvSpPr>
        <p:spPr>
          <a:xfrm>
            <a:off x="1216676" y="3137253"/>
            <a:ext cx="1709123" cy="63226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C41D11-C4B4-4F0B-A41D-8302A76477DB}"/>
              </a:ext>
            </a:extLst>
          </p:cNvPr>
          <p:cNvSpPr txBox="1"/>
          <p:nvPr/>
        </p:nvSpPr>
        <p:spPr>
          <a:xfrm>
            <a:off x="8333558" y="2523918"/>
            <a:ext cx="1373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Kết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hợp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Round Same Side Corner Rectangle 22">
            <a:extLst>
              <a:ext uri="{FF2B5EF4-FFF2-40B4-BE49-F238E27FC236}">
                <a16:creationId xmlns:a16="http://schemas.microsoft.com/office/drawing/2014/main" id="{9E6DF998-82D7-44DC-B141-77CC9F799439}"/>
              </a:ext>
            </a:extLst>
          </p:cNvPr>
          <p:cNvSpPr/>
          <p:nvPr/>
        </p:nvSpPr>
        <p:spPr>
          <a:xfrm rot="5400000">
            <a:off x="993116" y="1084818"/>
            <a:ext cx="358479" cy="384550"/>
          </a:xfrm>
          <a:custGeom>
            <a:avLst/>
            <a:gdLst>
              <a:gd name="connsiteX0" fmla="*/ 75237 w 451415"/>
              <a:gd name="connsiteY0" fmla="*/ 0 h 489419"/>
              <a:gd name="connsiteX1" fmla="*/ 376178 w 451415"/>
              <a:gd name="connsiteY1" fmla="*/ 0 h 489419"/>
              <a:gd name="connsiteX2" fmla="*/ 451415 w 451415"/>
              <a:gd name="connsiteY2" fmla="*/ 75237 h 489419"/>
              <a:gd name="connsiteX3" fmla="*/ 451415 w 451415"/>
              <a:gd name="connsiteY3" fmla="*/ 489419 h 489419"/>
              <a:gd name="connsiteX4" fmla="*/ 451415 w 451415"/>
              <a:gd name="connsiteY4" fmla="*/ 489419 h 489419"/>
              <a:gd name="connsiteX5" fmla="*/ 0 w 451415"/>
              <a:gd name="connsiteY5" fmla="*/ 489419 h 489419"/>
              <a:gd name="connsiteX6" fmla="*/ 0 w 451415"/>
              <a:gd name="connsiteY6" fmla="*/ 489419 h 489419"/>
              <a:gd name="connsiteX7" fmla="*/ 0 w 451415"/>
              <a:gd name="connsiteY7" fmla="*/ 75237 h 489419"/>
              <a:gd name="connsiteX8" fmla="*/ 75237 w 451415"/>
              <a:gd name="connsiteY8" fmla="*/ 0 h 489419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1415" h="489421">
                <a:moveTo>
                  <a:pt x="75237" y="0"/>
                </a:moveTo>
                <a:lnTo>
                  <a:pt x="376178" y="0"/>
                </a:lnTo>
                <a:cubicBezTo>
                  <a:pt x="417730" y="0"/>
                  <a:pt x="451415" y="33685"/>
                  <a:pt x="451415" y="75237"/>
                </a:cubicBezTo>
                <a:lnTo>
                  <a:pt x="451415" y="489419"/>
                </a:lnTo>
                <a:lnTo>
                  <a:pt x="451415" y="489419"/>
                </a:lnTo>
                <a:cubicBezTo>
                  <a:pt x="386878" y="489904"/>
                  <a:pt x="332502" y="409108"/>
                  <a:pt x="267965" y="409593"/>
                </a:cubicBezTo>
                <a:cubicBezTo>
                  <a:pt x="141390" y="405722"/>
                  <a:pt x="89322" y="462810"/>
                  <a:pt x="0" y="489419"/>
                </a:cubicBezTo>
                <a:lnTo>
                  <a:pt x="0" y="489419"/>
                </a:lnTo>
                <a:lnTo>
                  <a:pt x="0" y="75237"/>
                </a:lnTo>
                <a:cubicBezTo>
                  <a:pt x="0" y="33685"/>
                  <a:pt x="33685" y="0"/>
                  <a:pt x="7523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9D1FCF-58E4-434A-B26E-6253707A78C5}"/>
              </a:ext>
            </a:extLst>
          </p:cNvPr>
          <p:cNvSpPr txBox="1"/>
          <p:nvPr/>
        </p:nvSpPr>
        <p:spPr>
          <a:xfrm>
            <a:off x="939060" y="1000643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EEF698-02A4-4549-9E99-F3B5817BC57A}"/>
              </a:ext>
            </a:extLst>
          </p:cNvPr>
          <p:cNvSpPr/>
          <p:nvPr/>
        </p:nvSpPr>
        <p:spPr>
          <a:xfrm>
            <a:off x="511037" y="1030565"/>
            <a:ext cx="504402" cy="493047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3BB53A7-E40A-43A5-85E4-9E029F4EF3C1}"/>
              </a:ext>
            </a:extLst>
          </p:cNvPr>
          <p:cNvSpPr txBox="1"/>
          <p:nvPr/>
        </p:nvSpPr>
        <p:spPr>
          <a:xfrm>
            <a:off x="516357" y="1013666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3" name="Rounded Rectangle 19">
            <a:extLst>
              <a:ext uri="{FF2B5EF4-FFF2-40B4-BE49-F238E27FC236}">
                <a16:creationId xmlns:a16="http://schemas.microsoft.com/office/drawing/2014/main" id="{C470500F-CE13-4C71-A2C7-F0AEDFCCBD59}"/>
              </a:ext>
            </a:extLst>
          </p:cNvPr>
          <p:cNvSpPr/>
          <p:nvPr/>
        </p:nvSpPr>
        <p:spPr>
          <a:xfrm>
            <a:off x="6343146" y="3151177"/>
            <a:ext cx="1990412" cy="52322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20">
            <a:extLst>
              <a:ext uri="{FF2B5EF4-FFF2-40B4-BE49-F238E27FC236}">
                <a16:creationId xmlns:a16="http://schemas.microsoft.com/office/drawing/2014/main" id="{14D76D50-5319-4438-8470-3FD1FEC15E07}"/>
              </a:ext>
            </a:extLst>
          </p:cNvPr>
          <p:cNvSpPr/>
          <p:nvPr/>
        </p:nvSpPr>
        <p:spPr>
          <a:xfrm>
            <a:off x="678094" y="4313444"/>
            <a:ext cx="10727264" cy="2318305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solidFill>
                  <a:schemeClr val="tx1"/>
                </a:solidFill>
              </a:rPr>
              <a:t>Tính</a:t>
            </a:r>
            <a:r>
              <a:rPr lang="en-US" sz="2800" dirty="0">
                <a:solidFill>
                  <a:schemeClr val="tx1"/>
                </a:solidFill>
              </a:rPr>
              <a:t> chất </a:t>
            </a:r>
            <a:r>
              <a:rPr lang="en-US" sz="2800" dirty="0" err="1">
                <a:solidFill>
                  <a:schemeClr val="tx1"/>
                </a:solidFill>
              </a:rPr>
              <a:t>của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phép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các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số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nguyên</a:t>
            </a:r>
            <a:r>
              <a:rPr lang="en-US" sz="2800" dirty="0">
                <a:solidFill>
                  <a:schemeClr val="tx1"/>
                </a:solidFill>
              </a:rPr>
              <a:t>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Giao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hoán</a:t>
            </a:r>
            <a:r>
              <a:rPr lang="en-US" sz="2800" dirty="0">
                <a:solidFill>
                  <a:schemeClr val="tx1"/>
                </a:solidFill>
              </a:rPr>
              <a:t>:               a + b = b + a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Kết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hợp</a:t>
            </a:r>
            <a:r>
              <a:rPr lang="en-US" sz="2800" dirty="0">
                <a:solidFill>
                  <a:schemeClr val="tx1"/>
                </a:solidFill>
              </a:rPr>
              <a:t>:           (a + b) + c = a + (b+ c)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Cộng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với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số</a:t>
            </a:r>
            <a:r>
              <a:rPr lang="en-US" sz="2800" dirty="0">
                <a:solidFill>
                  <a:schemeClr val="tx1"/>
                </a:solidFill>
              </a:rPr>
              <a:t> 0:          a + 0 = 0 + a = a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Cộng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với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số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đối</a:t>
            </a:r>
            <a:r>
              <a:rPr lang="en-US" sz="2800" dirty="0">
                <a:solidFill>
                  <a:schemeClr val="tx1"/>
                </a:solidFill>
              </a:rPr>
              <a:t>: a + (– a) = 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F4135A-5C09-4528-BE47-ABCE5D309D57}"/>
              </a:ext>
            </a:extLst>
          </p:cNvPr>
          <p:cNvSpPr txBox="1"/>
          <p:nvPr/>
        </p:nvSpPr>
        <p:spPr>
          <a:xfrm>
            <a:off x="595546" y="1715542"/>
            <a:ext cx="5002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a)     (–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25) + 19 </a:t>
            </a:r>
            <a:r>
              <a:rPr lang="en-US" sz="32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  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    19 + (-25)</a:t>
            </a:r>
            <a:endParaRPr lang="en-US" sz="2800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3" name="Rounded Rectangle 23">
            <a:extLst>
              <a:ext uri="{FF2B5EF4-FFF2-40B4-BE49-F238E27FC236}">
                <a16:creationId xmlns:a16="http://schemas.microsoft.com/office/drawing/2014/main" id="{AC1921E1-BB22-40D4-944A-67443297FD3C}"/>
              </a:ext>
            </a:extLst>
          </p:cNvPr>
          <p:cNvSpPr/>
          <p:nvPr/>
        </p:nvSpPr>
        <p:spPr>
          <a:xfrm>
            <a:off x="1304551" y="1748584"/>
            <a:ext cx="1826710" cy="63941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24">
            <a:extLst>
              <a:ext uri="{FF2B5EF4-FFF2-40B4-BE49-F238E27FC236}">
                <a16:creationId xmlns:a16="http://schemas.microsoft.com/office/drawing/2014/main" id="{58B37B1E-212C-4F55-B7B3-DBCDD23C9619}"/>
              </a:ext>
            </a:extLst>
          </p:cNvPr>
          <p:cNvSpPr/>
          <p:nvPr/>
        </p:nvSpPr>
        <p:spPr>
          <a:xfrm>
            <a:off x="6163533" y="1813223"/>
            <a:ext cx="2693877" cy="63941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49B95A-BB24-4D36-A97F-20317B4AD455}"/>
              </a:ext>
            </a:extLst>
          </p:cNvPr>
          <p:cNvSpPr txBox="1"/>
          <p:nvPr/>
        </p:nvSpPr>
        <p:spPr>
          <a:xfrm>
            <a:off x="5686206" y="1751680"/>
            <a:ext cx="6559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b) (–1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 + 5 )  + (-1)  </a:t>
            </a:r>
            <a:r>
              <a:rPr lang="en-US" sz="32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 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(–1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2) + ( 5+ (-1))</a:t>
            </a:r>
            <a:endParaRPr lang="en-US" sz="2800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01D4D79A-551F-4849-AF5E-34068169365B}"/>
              </a:ext>
            </a:extLst>
          </p:cNvPr>
          <p:cNvSpPr txBox="1">
            <a:spLocks/>
          </p:cNvSpPr>
          <p:nvPr/>
        </p:nvSpPr>
        <p:spPr>
          <a:xfrm>
            <a:off x="678094" y="306653"/>
            <a:ext cx="10549431" cy="1000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n-US" sz="3200" b="1" dirty="0"/>
              <a:t>. TÍNH CHẤT CỦA PHÉP CỘNG CÁC SỐ NGUYÊN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2825FD-4B3A-4B30-8A86-6995BDF8B550}"/>
              </a:ext>
            </a:extLst>
          </p:cNvPr>
          <p:cNvSpPr txBox="1"/>
          <p:nvPr/>
        </p:nvSpPr>
        <p:spPr>
          <a:xfrm>
            <a:off x="1694298" y="1033685"/>
            <a:ext cx="3738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và</a:t>
            </a:r>
            <a:r>
              <a:rPr lang="en-US" sz="2800" b="1" dirty="0">
                <a:solidFill>
                  <a:srgbClr val="0070C0"/>
                </a:solidFill>
              </a:rPr>
              <a:t> so </a:t>
            </a:r>
            <a:r>
              <a:rPr lang="en-US" sz="2800" b="1" dirty="0" err="1">
                <a:solidFill>
                  <a:srgbClr val="0070C0"/>
                </a:solidFill>
              </a:rPr>
              <a:t>sánh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kết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quả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09DF8D2-0F64-4E12-B41E-B77ABC93D56A}"/>
              </a:ext>
            </a:extLst>
          </p:cNvPr>
          <p:cNvSpPr txBox="1"/>
          <p:nvPr/>
        </p:nvSpPr>
        <p:spPr>
          <a:xfrm>
            <a:off x="2346517" y="2461283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Giao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hoán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629E5F0-71E5-4BA5-87A1-1916A9A9D7CA}"/>
              </a:ext>
            </a:extLst>
          </p:cNvPr>
          <p:cNvSpPr txBox="1"/>
          <p:nvPr/>
        </p:nvSpPr>
        <p:spPr>
          <a:xfrm>
            <a:off x="1479509" y="3716203"/>
            <a:ext cx="2175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Cộng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với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số</a:t>
            </a:r>
            <a:r>
              <a:rPr lang="en-US" sz="2800" b="1" dirty="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B4A5915-F0E8-47C2-B020-31F5BEFDD48E}"/>
              </a:ext>
            </a:extLst>
          </p:cNvPr>
          <p:cNvSpPr txBox="1"/>
          <p:nvPr/>
        </p:nvSpPr>
        <p:spPr>
          <a:xfrm>
            <a:off x="6489308" y="3702740"/>
            <a:ext cx="2476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Cộng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với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số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đối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DE7193E-8963-4471-97E7-16D11DDBB3B1}"/>
              </a:ext>
            </a:extLst>
          </p:cNvPr>
          <p:cNvSpPr txBox="1"/>
          <p:nvPr/>
        </p:nvSpPr>
        <p:spPr>
          <a:xfrm>
            <a:off x="3013081" y="3131428"/>
            <a:ext cx="550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AD6F17D-290B-4B98-A02E-166712E45806}"/>
              </a:ext>
            </a:extLst>
          </p:cNvPr>
          <p:cNvSpPr txBox="1"/>
          <p:nvPr/>
        </p:nvSpPr>
        <p:spPr>
          <a:xfrm>
            <a:off x="8410760" y="3100653"/>
            <a:ext cx="547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72" name="Rounded Rectangle 23">
            <a:extLst>
              <a:ext uri="{FF2B5EF4-FFF2-40B4-BE49-F238E27FC236}">
                <a16:creationId xmlns:a16="http://schemas.microsoft.com/office/drawing/2014/main" id="{C85CB5F7-AC0F-442A-8767-B9E35418627D}"/>
              </a:ext>
            </a:extLst>
          </p:cNvPr>
          <p:cNvSpPr/>
          <p:nvPr/>
        </p:nvSpPr>
        <p:spPr>
          <a:xfrm>
            <a:off x="3643745" y="1759618"/>
            <a:ext cx="1826710" cy="63941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F9862C-4CB8-4BAF-8E2B-C657DE757481}"/>
              </a:ext>
            </a:extLst>
          </p:cNvPr>
          <p:cNvSpPr txBox="1"/>
          <p:nvPr/>
        </p:nvSpPr>
        <p:spPr>
          <a:xfrm>
            <a:off x="3205322" y="1759618"/>
            <a:ext cx="68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=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21C1F6-6171-4EB0-A6D9-02E192788962}"/>
              </a:ext>
            </a:extLst>
          </p:cNvPr>
          <p:cNvSpPr txBox="1"/>
          <p:nvPr/>
        </p:nvSpPr>
        <p:spPr>
          <a:xfrm>
            <a:off x="8798603" y="1836306"/>
            <a:ext cx="683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=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6" name="Rounded Rectangle 23">
            <a:extLst>
              <a:ext uri="{FF2B5EF4-FFF2-40B4-BE49-F238E27FC236}">
                <a16:creationId xmlns:a16="http://schemas.microsoft.com/office/drawing/2014/main" id="{289469FE-889E-4EDD-9CF7-079019A60F8D}"/>
              </a:ext>
            </a:extLst>
          </p:cNvPr>
          <p:cNvSpPr/>
          <p:nvPr/>
        </p:nvSpPr>
        <p:spPr>
          <a:xfrm>
            <a:off x="9169663" y="1796600"/>
            <a:ext cx="2848166" cy="63941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0ECB0D-64D3-47F3-9829-526B5E710617}"/>
              </a:ext>
            </a:extLst>
          </p:cNvPr>
          <p:cNvSpPr txBox="1"/>
          <p:nvPr/>
        </p:nvSpPr>
        <p:spPr>
          <a:xfrm>
            <a:off x="1814187" y="2446883"/>
            <a:ext cx="671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-6</a:t>
            </a:r>
            <a:endParaRPr lang="vi-VN" sz="28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06D540-5712-4426-991C-99921A7C39F4}"/>
              </a:ext>
            </a:extLst>
          </p:cNvPr>
          <p:cNvSpPr txBox="1"/>
          <p:nvPr/>
        </p:nvSpPr>
        <p:spPr>
          <a:xfrm>
            <a:off x="4557100" y="2506531"/>
            <a:ext cx="671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-6</a:t>
            </a:r>
            <a:endParaRPr lang="vi-VN" sz="28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33864A-F9F4-421F-8163-88A1EED9D6FD}"/>
              </a:ext>
            </a:extLst>
          </p:cNvPr>
          <p:cNvSpPr txBox="1"/>
          <p:nvPr/>
        </p:nvSpPr>
        <p:spPr>
          <a:xfrm>
            <a:off x="7099540" y="2512665"/>
            <a:ext cx="671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-8</a:t>
            </a:r>
            <a:endParaRPr lang="vi-VN" sz="28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FEE64C-68D9-4E33-AB80-CAAC144635BB}"/>
              </a:ext>
            </a:extLst>
          </p:cNvPr>
          <p:cNvSpPr txBox="1"/>
          <p:nvPr/>
        </p:nvSpPr>
        <p:spPr>
          <a:xfrm>
            <a:off x="10486285" y="2540119"/>
            <a:ext cx="671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-8</a:t>
            </a:r>
            <a:endParaRPr lang="vi-VN" sz="28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0" name="Rounded Rectangle 13">
            <a:extLst>
              <a:ext uri="{FF2B5EF4-FFF2-40B4-BE49-F238E27FC236}">
                <a16:creationId xmlns:a16="http://schemas.microsoft.com/office/drawing/2014/main" id="{916D4100-B753-496C-AF2A-1577D75A9D7F}"/>
              </a:ext>
            </a:extLst>
          </p:cNvPr>
          <p:cNvSpPr/>
          <p:nvPr/>
        </p:nvSpPr>
        <p:spPr>
          <a:xfrm>
            <a:off x="3495442" y="3137253"/>
            <a:ext cx="902388" cy="63226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13">
            <a:extLst>
              <a:ext uri="{FF2B5EF4-FFF2-40B4-BE49-F238E27FC236}">
                <a16:creationId xmlns:a16="http://schemas.microsoft.com/office/drawing/2014/main" id="{C89D76AC-1B02-4006-B5E2-CAA9373A17C5}"/>
              </a:ext>
            </a:extLst>
          </p:cNvPr>
          <p:cNvSpPr/>
          <p:nvPr/>
        </p:nvSpPr>
        <p:spPr>
          <a:xfrm>
            <a:off x="8857409" y="3154502"/>
            <a:ext cx="625135" cy="55735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4014478-7AB8-483D-8DD3-46C304DC7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52" y="4214850"/>
            <a:ext cx="676369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8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  <p:bldP spid="28" grpId="0"/>
      <p:bldP spid="33" grpId="0" animBg="1"/>
      <p:bldP spid="34" grpId="0" animBg="1"/>
      <p:bldP spid="61" grpId="0"/>
      <p:bldP spid="62" grpId="0"/>
      <p:bldP spid="63" grpId="0"/>
      <p:bldP spid="64" grpId="0"/>
      <p:bldP spid="65" grpId="0"/>
      <p:bldP spid="2" grpId="0"/>
      <p:bldP spid="35" grpId="0"/>
      <p:bldP spid="3" grpId="0"/>
      <p:bldP spid="3" grpId="1"/>
      <p:bldP spid="37" grpId="0"/>
      <p:bldP spid="37" grpId="1"/>
      <p:bldP spid="38" grpId="0"/>
      <p:bldP spid="38" grpId="1"/>
      <p:bldP spid="39" grpId="0"/>
      <p:bldP spid="39" grpId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AB36358-4B11-4093-B46E-054BD0FCB0C4}"/>
              </a:ext>
            </a:extLst>
          </p:cNvPr>
          <p:cNvSpPr txBox="1"/>
          <p:nvPr/>
        </p:nvSpPr>
        <p:spPr>
          <a:xfrm>
            <a:off x="-741395" y="1638700"/>
            <a:ext cx="4938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a)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(–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17)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–23) + 44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58526200-5C82-4EF1-864F-494BEB13960A}"/>
              </a:ext>
            </a:extLst>
          </p:cNvPr>
          <p:cNvSpPr txBox="1">
            <a:spLocks/>
          </p:cNvSpPr>
          <p:nvPr/>
        </p:nvSpPr>
        <p:spPr>
          <a:xfrm>
            <a:off x="357842" y="340483"/>
            <a:ext cx="10698686" cy="1000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3200" b="1" dirty="0"/>
              <a:t>. PHÉP CỘNG HAI SỐ NGUYÊN KHÁC DẤU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A8B580-8A4E-49CD-BC1D-5955DEEAEC1C}"/>
              </a:ext>
            </a:extLst>
          </p:cNvPr>
          <p:cNvSpPr txBox="1"/>
          <p:nvPr/>
        </p:nvSpPr>
        <p:spPr>
          <a:xfrm>
            <a:off x="14078" y="2682500"/>
            <a:ext cx="3008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 40) + 44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DD855D-CCF3-40D1-B61E-A76880AB3948}"/>
              </a:ext>
            </a:extLst>
          </p:cNvPr>
          <p:cNvSpPr txBox="1"/>
          <p:nvPr/>
        </p:nvSpPr>
        <p:spPr>
          <a:xfrm>
            <a:off x="14078" y="3118029"/>
            <a:ext cx="81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4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F91001-B818-49EB-AE09-417CAB8AE7B6}"/>
              </a:ext>
            </a:extLst>
          </p:cNvPr>
          <p:cNvSpPr txBox="1"/>
          <p:nvPr/>
        </p:nvSpPr>
        <p:spPr>
          <a:xfrm>
            <a:off x="0" y="2203329"/>
            <a:ext cx="390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[(–17) + (–23)] + 44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77CBFFE-AAD3-4512-8A5C-CCD998044B29}"/>
              </a:ext>
            </a:extLst>
          </p:cNvPr>
          <p:cNvSpPr txBox="1"/>
          <p:nvPr/>
        </p:nvSpPr>
        <p:spPr>
          <a:xfrm>
            <a:off x="273217" y="1093054"/>
            <a:ext cx="5822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Ví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dụ</a:t>
            </a:r>
            <a:r>
              <a:rPr lang="en-US" sz="2800" b="1" dirty="0">
                <a:solidFill>
                  <a:srgbClr val="0070C0"/>
                </a:solidFill>
              </a:rPr>
              <a:t>: </a:t>
            </a:r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một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cách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hợp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lí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9" name="Google Shape;12325;p85">
            <a:extLst>
              <a:ext uri="{FF2B5EF4-FFF2-40B4-BE49-F238E27FC236}">
                <a16:creationId xmlns:a16="http://schemas.microsoft.com/office/drawing/2014/main" id="{E1BC2ACB-47A8-4D4B-BEB7-F373DF334464}"/>
              </a:ext>
            </a:extLst>
          </p:cNvPr>
          <p:cNvSpPr/>
          <p:nvPr/>
        </p:nvSpPr>
        <p:spPr>
          <a:xfrm>
            <a:off x="301060" y="3790219"/>
            <a:ext cx="484508" cy="475989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E4485D-6EF5-4BDD-B856-71B677E7AEB6}"/>
              </a:ext>
            </a:extLst>
          </p:cNvPr>
          <p:cNvSpPr txBox="1"/>
          <p:nvPr/>
        </p:nvSpPr>
        <p:spPr>
          <a:xfrm>
            <a:off x="1380261" y="3723108"/>
            <a:ext cx="3311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một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cách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hợp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2712D23-827F-48BE-9C3F-47C9ECD9C5D7}"/>
              </a:ext>
            </a:extLst>
          </p:cNvPr>
          <p:cNvSpPr/>
          <p:nvPr/>
        </p:nvSpPr>
        <p:spPr>
          <a:xfrm>
            <a:off x="985680" y="3840888"/>
            <a:ext cx="360145" cy="329086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C969C6D-30F9-4867-B6C2-0475F1047718}"/>
              </a:ext>
            </a:extLst>
          </p:cNvPr>
          <p:cNvSpPr txBox="1"/>
          <p:nvPr/>
        </p:nvSpPr>
        <p:spPr>
          <a:xfrm>
            <a:off x="305522" y="4539625"/>
            <a:ext cx="3944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a)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51 + (–97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) + 49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42B83C-F717-489B-B91C-C19BBCEECCB2}"/>
              </a:ext>
            </a:extLst>
          </p:cNvPr>
          <p:cNvSpPr txBox="1"/>
          <p:nvPr/>
        </p:nvSpPr>
        <p:spPr>
          <a:xfrm>
            <a:off x="301060" y="5087369"/>
            <a:ext cx="3650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 [51 + 49]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–97)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5E69707-BF86-4C01-B6F9-82F96451F9DD}"/>
              </a:ext>
            </a:extLst>
          </p:cNvPr>
          <p:cNvSpPr/>
          <p:nvPr/>
        </p:nvSpPr>
        <p:spPr>
          <a:xfrm>
            <a:off x="301060" y="5693407"/>
            <a:ext cx="2427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100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–97)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6BAD79-9AFA-473B-8C11-5E887F36E6AC}"/>
              </a:ext>
            </a:extLst>
          </p:cNvPr>
          <p:cNvSpPr txBox="1"/>
          <p:nvPr/>
        </p:nvSpPr>
        <p:spPr>
          <a:xfrm>
            <a:off x="6235693" y="4591695"/>
            <a:ext cx="433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b) 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65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+ (–42) + (– 65)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C076154-9C0C-4E7F-BE9C-7D41169996F1}"/>
              </a:ext>
            </a:extLst>
          </p:cNvPr>
          <p:cNvSpPr txBox="1"/>
          <p:nvPr/>
        </p:nvSpPr>
        <p:spPr>
          <a:xfrm>
            <a:off x="6235693" y="5114915"/>
            <a:ext cx="381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[65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–65)] + (–42)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6C8194C-4E5A-488C-B8CB-8FB71FE04423}"/>
              </a:ext>
            </a:extLst>
          </p:cNvPr>
          <p:cNvSpPr/>
          <p:nvPr/>
        </p:nvSpPr>
        <p:spPr>
          <a:xfrm>
            <a:off x="6235693" y="5638135"/>
            <a:ext cx="2186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0 + (– 42)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8D72881-00A0-4323-8BDC-3BE9C27CF609}"/>
              </a:ext>
            </a:extLst>
          </p:cNvPr>
          <p:cNvSpPr txBox="1"/>
          <p:nvPr/>
        </p:nvSpPr>
        <p:spPr>
          <a:xfrm>
            <a:off x="4967295" y="1503008"/>
            <a:ext cx="5221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b)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(–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39)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16)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+ 39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09A3E43-B63F-4D55-A2FF-548E32C18F77}"/>
              </a:ext>
            </a:extLst>
          </p:cNvPr>
          <p:cNvSpPr txBox="1"/>
          <p:nvPr/>
        </p:nvSpPr>
        <p:spPr>
          <a:xfrm>
            <a:off x="5849573" y="2680352"/>
            <a:ext cx="428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+ [(–39) + 39]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6E45394-47F4-4CFA-8F46-937114715057}"/>
              </a:ext>
            </a:extLst>
          </p:cNvPr>
          <p:cNvSpPr txBox="1"/>
          <p:nvPr/>
        </p:nvSpPr>
        <p:spPr>
          <a:xfrm>
            <a:off x="9615600" y="2688831"/>
            <a:ext cx="235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tc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kết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hợp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6207938-12B7-42F3-98D0-9AC8793E072B}"/>
              </a:ext>
            </a:extLst>
          </p:cNvPr>
          <p:cNvSpPr txBox="1"/>
          <p:nvPr/>
        </p:nvSpPr>
        <p:spPr>
          <a:xfrm>
            <a:off x="5780242" y="2073803"/>
            <a:ext cx="3726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+ (–39) + 39] 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D241FE-E0AC-4975-836E-B3BD2864BE56}"/>
              </a:ext>
            </a:extLst>
          </p:cNvPr>
          <p:cNvSpPr txBox="1"/>
          <p:nvPr/>
        </p:nvSpPr>
        <p:spPr>
          <a:xfrm>
            <a:off x="5832437" y="3222168"/>
            <a:ext cx="2672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+ 0 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F5BC68E-5475-40C1-A4DC-4AB473CC8C36}"/>
              </a:ext>
            </a:extLst>
          </p:cNvPr>
          <p:cNvSpPr txBox="1"/>
          <p:nvPr/>
        </p:nvSpPr>
        <p:spPr>
          <a:xfrm>
            <a:off x="5805675" y="3641249"/>
            <a:ext cx="1939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986855B-D70A-41A2-97AA-357F6D39971D}"/>
              </a:ext>
            </a:extLst>
          </p:cNvPr>
          <p:cNvSpPr/>
          <p:nvPr/>
        </p:nvSpPr>
        <p:spPr>
          <a:xfrm>
            <a:off x="290434" y="6254844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3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1117DD5-D346-4069-AD5E-E7AB50B0F88A}"/>
              </a:ext>
            </a:extLst>
          </p:cNvPr>
          <p:cNvSpPr/>
          <p:nvPr/>
        </p:nvSpPr>
        <p:spPr>
          <a:xfrm>
            <a:off x="6238567" y="6161355"/>
            <a:ext cx="1186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42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F6ED76F-3ED2-442F-B84F-64FB0C97C837}"/>
              </a:ext>
            </a:extLst>
          </p:cNvPr>
          <p:cNvCxnSpPr>
            <a:cxnSpLocks/>
          </p:cNvCxnSpPr>
          <p:nvPr/>
        </p:nvCxnSpPr>
        <p:spPr>
          <a:xfrm>
            <a:off x="5824080" y="1612353"/>
            <a:ext cx="16714" cy="239307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378392E-ABD9-4898-BEF8-33D559089711}"/>
              </a:ext>
            </a:extLst>
          </p:cNvPr>
          <p:cNvCxnSpPr/>
          <p:nvPr/>
        </p:nvCxnSpPr>
        <p:spPr>
          <a:xfrm flipH="1">
            <a:off x="6021398" y="4689537"/>
            <a:ext cx="6609" cy="194813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7F32F44E-E1DA-4864-897A-515D748FCDB5}"/>
              </a:ext>
            </a:extLst>
          </p:cNvPr>
          <p:cNvSpPr txBox="1"/>
          <p:nvPr/>
        </p:nvSpPr>
        <p:spPr>
          <a:xfrm>
            <a:off x="9446162" y="2063202"/>
            <a:ext cx="2908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tc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giao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hoán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624C574-F6B8-4A03-8BD1-3AE5228AD540}"/>
              </a:ext>
            </a:extLst>
          </p:cNvPr>
          <p:cNvSpPr txBox="1"/>
          <p:nvPr/>
        </p:nvSpPr>
        <p:spPr>
          <a:xfrm>
            <a:off x="8086536" y="3180369"/>
            <a:ext cx="3186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cộng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với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số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đối</a:t>
            </a:r>
            <a:r>
              <a:rPr lang="en-US" sz="2800" dirty="0">
                <a:solidFill>
                  <a:srgbClr val="7030A0"/>
                </a:solidFill>
              </a:rPr>
              <a:t>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69F5516-3C55-472E-BB48-CF68F4E67EEB}"/>
              </a:ext>
            </a:extLst>
          </p:cNvPr>
          <p:cNvSpPr txBox="1"/>
          <p:nvPr/>
        </p:nvSpPr>
        <p:spPr>
          <a:xfrm>
            <a:off x="8077757" y="3588819"/>
            <a:ext cx="290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cộng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với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số</a:t>
            </a:r>
            <a:r>
              <a:rPr lang="en-US" sz="2800" dirty="0">
                <a:solidFill>
                  <a:srgbClr val="7030A0"/>
                </a:solidFill>
              </a:rPr>
              <a:t> 0)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CCD7AB3-6C07-48FA-92FE-0CCF0F9B31F2}"/>
              </a:ext>
            </a:extLst>
          </p:cNvPr>
          <p:cNvSpPr txBox="1"/>
          <p:nvPr/>
        </p:nvSpPr>
        <p:spPr>
          <a:xfrm>
            <a:off x="3613939" y="2175728"/>
            <a:ext cx="235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tc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kết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hợp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473371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3" grpId="0"/>
      <p:bldP spid="34" grpId="0"/>
      <p:bldP spid="58" grpId="0"/>
      <p:bldP spid="59" grpId="0" animBg="1"/>
      <p:bldP spid="60" grpId="0"/>
      <p:bldP spid="61" grpId="0" animBg="1"/>
      <p:bldP spid="62" grpId="0"/>
      <p:bldP spid="63" grpId="0"/>
      <p:bldP spid="64" grpId="0"/>
      <p:bldP spid="65" grpId="0"/>
      <p:bldP spid="66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8" grpId="0"/>
      <p:bldP spid="79" grpId="0"/>
      <p:bldP spid="80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D4F1A5E3-E596-44F6-A251-296995FDFE53}"/>
              </a:ext>
            </a:extLst>
          </p:cNvPr>
          <p:cNvSpPr txBox="1"/>
          <p:nvPr/>
        </p:nvSpPr>
        <p:spPr>
          <a:xfrm>
            <a:off x="-812408" y="1651198"/>
            <a:ext cx="5241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a)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(–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17)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–23) + 44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53" name="Title 2">
            <a:extLst>
              <a:ext uri="{FF2B5EF4-FFF2-40B4-BE49-F238E27FC236}">
                <a16:creationId xmlns:a16="http://schemas.microsoft.com/office/drawing/2014/main" id="{32DBB0C3-A935-45B8-AF64-D0A64C496F23}"/>
              </a:ext>
            </a:extLst>
          </p:cNvPr>
          <p:cNvSpPr txBox="1">
            <a:spLocks/>
          </p:cNvSpPr>
          <p:nvPr/>
        </p:nvSpPr>
        <p:spPr>
          <a:xfrm>
            <a:off x="352807" y="289207"/>
            <a:ext cx="9734612" cy="1000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3200" b="1" dirty="0"/>
              <a:t>. PHÉP CỘNG HAI SỐ NGUYÊN KHÁC DẤU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684012-5624-421B-AE9A-3EB473E20D76}"/>
              </a:ext>
            </a:extLst>
          </p:cNvPr>
          <p:cNvSpPr txBox="1"/>
          <p:nvPr/>
        </p:nvSpPr>
        <p:spPr>
          <a:xfrm>
            <a:off x="-10510" y="2618799"/>
            <a:ext cx="3008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 40) + 44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2EB7F5D-CA1B-435B-8A2C-DB362CAC78C8}"/>
              </a:ext>
            </a:extLst>
          </p:cNvPr>
          <p:cNvSpPr txBox="1"/>
          <p:nvPr/>
        </p:nvSpPr>
        <p:spPr>
          <a:xfrm>
            <a:off x="-10510" y="3073055"/>
            <a:ext cx="81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4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1B5536-91C7-46B4-9518-99274DDC501B}"/>
              </a:ext>
            </a:extLst>
          </p:cNvPr>
          <p:cNvSpPr txBox="1"/>
          <p:nvPr/>
        </p:nvSpPr>
        <p:spPr>
          <a:xfrm>
            <a:off x="-3550" y="2138012"/>
            <a:ext cx="3779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[(–17) + (–23)] + 44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2DC8D1A-D660-40D5-A2A9-73CE67785832}"/>
              </a:ext>
            </a:extLst>
          </p:cNvPr>
          <p:cNvSpPr txBox="1"/>
          <p:nvPr/>
        </p:nvSpPr>
        <p:spPr>
          <a:xfrm>
            <a:off x="251205" y="1063653"/>
            <a:ext cx="5822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Ví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dụ</a:t>
            </a:r>
            <a:r>
              <a:rPr lang="en-US" sz="2800" b="1" dirty="0">
                <a:solidFill>
                  <a:srgbClr val="0070C0"/>
                </a:solidFill>
              </a:rPr>
              <a:t>: </a:t>
            </a:r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một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cách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hợp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lí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5" name="Google Shape;12325;p85">
            <a:extLst>
              <a:ext uri="{FF2B5EF4-FFF2-40B4-BE49-F238E27FC236}">
                <a16:creationId xmlns:a16="http://schemas.microsoft.com/office/drawing/2014/main" id="{58DD42FC-086B-4BA2-8004-585E5A8623D3}"/>
              </a:ext>
            </a:extLst>
          </p:cNvPr>
          <p:cNvSpPr/>
          <p:nvPr/>
        </p:nvSpPr>
        <p:spPr>
          <a:xfrm>
            <a:off x="466737" y="3777502"/>
            <a:ext cx="484508" cy="475989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49E5676-4985-49FB-B4A8-E7AC628A73EA}"/>
              </a:ext>
            </a:extLst>
          </p:cNvPr>
          <p:cNvSpPr txBox="1"/>
          <p:nvPr/>
        </p:nvSpPr>
        <p:spPr>
          <a:xfrm>
            <a:off x="1380261" y="3723108"/>
            <a:ext cx="3311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một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cách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hợp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A67FCE6-193D-415B-BE8F-32B64891B4D3}"/>
              </a:ext>
            </a:extLst>
          </p:cNvPr>
          <p:cNvSpPr/>
          <p:nvPr/>
        </p:nvSpPr>
        <p:spPr>
          <a:xfrm>
            <a:off x="985680" y="3840888"/>
            <a:ext cx="360145" cy="329086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B8071B2-B974-4291-87C5-D3CD93CC56BB}"/>
              </a:ext>
            </a:extLst>
          </p:cNvPr>
          <p:cNvSpPr txBox="1"/>
          <p:nvPr/>
        </p:nvSpPr>
        <p:spPr>
          <a:xfrm>
            <a:off x="167624" y="4546375"/>
            <a:ext cx="3600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a)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51 + (–97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) + 49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CACE57A-283B-4B24-BA12-990C49A9A713}"/>
              </a:ext>
            </a:extLst>
          </p:cNvPr>
          <p:cNvSpPr txBox="1"/>
          <p:nvPr/>
        </p:nvSpPr>
        <p:spPr>
          <a:xfrm>
            <a:off x="108629" y="5111565"/>
            <a:ext cx="3652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 [51 + 49]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–97)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9A455FB-1FE2-4BBD-A360-1E004FE52F0C}"/>
              </a:ext>
            </a:extLst>
          </p:cNvPr>
          <p:cNvSpPr/>
          <p:nvPr/>
        </p:nvSpPr>
        <p:spPr>
          <a:xfrm>
            <a:off x="108629" y="5743873"/>
            <a:ext cx="2427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100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–97)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CC63A22-6307-4501-85F0-472238F74E6A}"/>
              </a:ext>
            </a:extLst>
          </p:cNvPr>
          <p:cNvSpPr txBox="1"/>
          <p:nvPr/>
        </p:nvSpPr>
        <p:spPr>
          <a:xfrm>
            <a:off x="6441366" y="4509760"/>
            <a:ext cx="4511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b) 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65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+ (–42) + (– 65)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B478A8F-834F-45E6-A1F1-C45752F3A2C1}"/>
              </a:ext>
            </a:extLst>
          </p:cNvPr>
          <p:cNvSpPr txBox="1"/>
          <p:nvPr/>
        </p:nvSpPr>
        <p:spPr>
          <a:xfrm>
            <a:off x="6393483" y="5058023"/>
            <a:ext cx="381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[65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–65)] + (–42)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947FEB6-C0BC-43F7-8350-3D6045397DF9}"/>
              </a:ext>
            </a:extLst>
          </p:cNvPr>
          <p:cNvSpPr/>
          <p:nvPr/>
        </p:nvSpPr>
        <p:spPr>
          <a:xfrm>
            <a:off x="6384621" y="5636518"/>
            <a:ext cx="2186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0 + (– 42)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C903939-E7BA-4C95-B146-BFDD77B8C245}"/>
              </a:ext>
            </a:extLst>
          </p:cNvPr>
          <p:cNvSpPr txBox="1"/>
          <p:nvPr/>
        </p:nvSpPr>
        <p:spPr>
          <a:xfrm>
            <a:off x="5241710" y="1582216"/>
            <a:ext cx="5169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b)</a:t>
            </a:r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(–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39)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16)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+ 39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F632F28-51B0-48D5-9FA7-AD46360E34A5}"/>
              </a:ext>
            </a:extLst>
          </p:cNvPr>
          <p:cNvSpPr txBox="1"/>
          <p:nvPr/>
        </p:nvSpPr>
        <p:spPr>
          <a:xfrm>
            <a:off x="6073988" y="2527915"/>
            <a:ext cx="428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+ [(–39) + 39]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15F6B24-7CDB-4675-84BA-7B714010266E}"/>
              </a:ext>
            </a:extLst>
          </p:cNvPr>
          <p:cNvSpPr txBox="1"/>
          <p:nvPr/>
        </p:nvSpPr>
        <p:spPr>
          <a:xfrm>
            <a:off x="9727904" y="2512669"/>
            <a:ext cx="2305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tc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kết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hợp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6109463-F0BB-40F1-AF07-227D40747308}"/>
              </a:ext>
            </a:extLst>
          </p:cNvPr>
          <p:cNvSpPr txBox="1"/>
          <p:nvPr/>
        </p:nvSpPr>
        <p:spPr>
          <a:xfrm>
            <a:off x="6049718" y="2044787"/>
            <a:ext cx="381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+ (–39) + 39] 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F040279-AA74-4C16-8C8F-9DE1E5542BC1}"/>
              </a:ext>
            </a:extLst>
          </p:cNvPr>
          <p:cNvSpPr txBox="1"/>
          <p:nvPr/>
        </p:nvSpPr>
        <p:spPr>
          <a:xfrm>
            <a:off x="6073988" y="3033178"/>
            <a:ext cx="2285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+ 0 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C5FB17A-64EB-4B8E-8836-AEA58813AC4D}"/>
              </a:ext>
            </a:extLst>
          </p:cNvPr>
          <p:cNvSpPr txBox="1"/>
          <p:nvPr/>
        </p:nvSpPr>
        <p:spPr>
          <a:xfrm>
            <a:off x="6092220" y="3528619"/>
            <a:ext cx="1939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(–16)  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41C5D00-968C-4BC2-9F1A-ABF0C27196E9}"/>
              </a:ext>
            </a:extLst>
          </p:cNvPr>
          <p:cNvSpPr/>
          <p:nvPr/>
        </p:nvSpPr>
        <p:spPr>
          <a:xfrm>
            <a:off x="108629" y="6198129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3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06C0885-4695-42B3-A891-2872A568001A}"/>
              </a:ext>
            </a:extLst>
          </p:cNvPr>
          <p:cNvSpPr/>
          <p:nvPr/>
        </p:nvSpPr>
        <p:spPr>
          <a:xfrm>
            <a:off x="6384621" y="6198129"/>
            <a:ext cx="1186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42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A7C4B152-84DC-4B89-9596-CA7C17401CD2}"/>
              </a:ext>
            </a:extLst>
          </p:cNvPr>
          <p:cNvCxnSpPr>
            <a:cxnSpLocks/>
          </p:cNvCxnSpPr>
          <p:nvPr/>
        </p:nvCxnSpPr>
        <p:spPr>
          <a:xfrm flipH="1">
            <a:off x="5902863" y="1694514"/>
            <a:ext cx="3305" cy="232098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E90E847-C0AB-4177-808B-3C43A1482BC7}"/>
              </a:ext>
            </a:extLst>
          </p:cNvPr>
          <p:cNvCxnSpPr>
            <a:cxnSpLocks/>
          </p:cNvCxnSpPr>
          <p:nvPr/>
        </p:nvCxnSpPr>
        <p:spPr>
          <a:xfrm>
            <a:off x="6248857" y="4491455"/>
            <a:ext cx="3597" cy="207724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49891A12-B75F-4C91-8BE2-8118EA78B6D5}"/>
              </a:ext>
            </a:extLst>
          </p:cNvPr>
          <p:cNvSpPr txBox="1"/>
          <p:nvPr/>
        </p:nvSpPr>
        <p:spPr>
          <a:xfrm>
            <a:off x="9487038" y="2033117"/>
            <a:ext cx="2759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tc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giao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hoán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66E19C7-2C57-4EE2-A3DC-0C535F1E16BC}"/>
              </a:ext>
            </a:extLst>
          </p:cNvPr>
          <p:cNvSpPr txBox="1"/>
          <p:nvPr/>
        </p:nvSpPr>
        <p:spPr>
          <a:xfrm>
            <a:off x="8049748" y="2998149"/>
            <a:ext cx="3188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cộng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với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số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đối</a:t>
            </a:r>
            <a:r>
              <a:rPr lang="en-US" sz="2800" dirty="0">
                <a:solidFill>
                  <a:srgbClr val="7030A0"/>
                </a:solidFill>
              </a:rPr>
              <a:t>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15919DC-2A1C-4677-9744-9D5974ABA00D}"/>
              </a:ext>
            </a:extLst>
          </p:cNvPr>
          <p:cNvSpPr txBox="1"/>
          <p:nvPr/>
        </p:nvSpPr>
        <p:spPr>
          <a:xfrm>
            <a:off x="7421099" y="3517474"/>
            <a:ext cx="3080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cộng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với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số</a:t>
            </a:r>
            <a:r>
              <a:rPr lang="en-US" sz="2800" dirty="0">
                <a:solidFill>
                  <a:srgbClr val="7030A0"/>
                </a:solidFill>
              </a:rPr>
              <a:t> 0)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1CA9E75-EB2C-4053-B581-BC58E740D4DA}"/>
              </a:ext>
            </a:extLst>
          </p:cNvPr>
          <p:cNvSpPr txBox="1"/>
          <p:nvPr/>
        </p:nvSpPr>
        <p:spPr>
          <a:xfrm>
            <a:off x="3583634" y="2112983"/>
            <a:ext cx="2292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(</a:t>
            </a:r>
            <a:r>
              <a:rPr lang="en-US" sz="2800" dirty="0" err="1">
                <a:solidFill>
                  <a:srgbClr val="7030A0"/>
                </a:solidFill>
              </a:rPr>
              <a:t>tc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kết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hợp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48211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  <p:bldP spid="55" grpId="0"/>
      <p:bldP spid="56" grpId="0"/>
      <p:bldP spid="57" grpId="0"/>
      <p:bldP spid="65" grpId="0" animBg="1"/>
      <p:bldP spid="93" grpId="0"/>
      <p:bldP spid="94" grpId="0" animBg="1"/>
      <p:bldP spid="96" grpId="0"/>
      <p:bldP spid="97" grpId="0"/>
      <p:bldP spid="98" grpId="0"/>
      <p:bldP spid="99" grpId="0"/>
      <p:bldP spid="100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2" grpId="0"/>
      <p:bldP spid="113" grpId="0"/>
      <p:bldP spid="114" grpId="0"/>
      <p:bldP spid="1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8768F59F-6EB5-4719-B5B2-35CDA4267B5B}"/>
              </a:ext>
            </a:extLst>
          </p:cNvPr>
          <p:cNvSpPr txBox="1"/>
          <p:nvPr/>
        </p:nvSpPr>
        <p:spPr>
          <a:xfrm>
            <a:off x="1204127" y="1219279"/>
            <a:ext cx="453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một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cách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hợp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4CC2BE8-7B1F-463F-B640-E5E0D2264FB3}"/>
              </a:ext>
            </a:extLst>
          </p:cNvPr>
          <p:cNvSpPr/>
          <p:nvPr/>
        </p:nvSpPr>
        <p:spPr>
          <a:xfrm>
            <a:off x="775111" y="1328875"/>
            <a:ext cx="436962" cy="319414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48E7CF-18AB-45AD-942B-658DAD4A736F}"/>
              </a:ext>
            </a:extLst>
          </p:cNvPr>
          <p:cNvSpPr txBox="1"/>
          <p:nvPr/>
        </p:nvSpPr>
        <p:spPr>
          <a:xfrm>
            <a:off x="775111" y="2064676"/>
            <a:ext cx="6486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a) 48 + (– 66) + (– 34)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C3C040-3FB4-433C-9EC2-BF3DA775CA27}"/>
              </a:ext>
            </a:extLst>
          </p:cNvPr>
          <p:cNvSpPr txBox="1"/>
          <p:nvPr/>
        </p:nvSpPr>
        <p:spPr>
          <a:xfrm>
            <a:off x="6554104" y="1993413"/>
            <a:ext cx="618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b) 2896 + (–2021) + (–2896)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EC2647-A089-478E-92C0-93201C36F086}"/>
              </a:ext>
            </a:extLst>
          </p:cNvPr>
          <p:cNvSpPr txBox="1"/>
          <p:nvPr/>
        </p:nvSpPr>
        <p:spPr>
          <a:xfrm>
            <a:off x="1064931" y="2725283"/>
            <a:ext cx="506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= 48 + [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(– 66) + (– 34)]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E07244-45A7-4664-B9E0-D84FC694553B}"/>
              </a:ext>
            </a:extLst>
          </p:cNvPr>
          <p:cNvSpPr txBox="1"/>
          <p:nvPr/>
        </p:nvSpPr>
        <p:spPr>
          <a:xfrm>
            <a:off x="1064931" y="3232900"/>
            <a:ext cx="3690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48 + (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–10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0)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370070-4633-4066-8D3D-85250E3C4A29}"/>
              </a:ext>
            </a:extLst>
          </p:cNvPr>
          <p:cNvSpPr txBox="1"/>
          <p:nvPr/>
        </p:nvSpPr>
        <p:spPr>
          <a:xfrm>
            <a:off x="6581249" y="2655118"/>
            <a:ext cx="6031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[2896 + (–2896)] + (–2021)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853972-EE9A-4EA9-8049-FDD4F68CA643}"/>
              </a:ext>
            </a:extLst>
          </p:cNvPr>
          <p:cNvSpPr txBox="1"/>
          <p:nvPr/>
        </p:nvSpPr>
        <p:spPr>
          <a:xfrm>
            <a:off x="6605658" y="3232900"/>
            <a:ext cx="4004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0+ (– 2021) </a:t>
            </a:r>
          </a:p>
        </p:txBody>
      </p:sp>
      <p:sp>
        <p:nvSpPr>
          <p:cNvPr id="36" name="Snip Single Corner Rectangle 1">
            <a:extLst>
              <a:ext uri="{FF2B5EF4-FFF2-40B4-BE49-F238E27FC236}">
                <a16:creationId xmlns:a16="http://schemas.microsoft.com/office/drawing/2014/main" id="{C3FFAD92-8E9E-479A-B666-244E468E9808}"/>
              </a:ext>
            </a:extLst>
          </p:cNvPr>
          <p:cNvSpPr/>
          <p:nvPr/>
        </p:nvSpPr>
        <p:spPr>
          <a:xfrm>
            <a:off x="-1" y="472231"/>
            <a:ext cx="2835965" cy="501041"/>
          </a:xfrm>
          <a:prstGeom prst="snip1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BÀI TẬP SGK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CD6822F-077B-4A9C-90CC-803163554EEC}"/>
              </a:ext>
            </a:extLst>
          </p:cNvPr>
          <p:cNvCxnSpPr>
            <a:cxnSpLocks/>
          </p:cNvCxnSpPr>
          <p:nvPr/>
        </p:nvCxnSpPr>
        <p:spPr>
          <a:xfrm>
            <a:off x="5956001" y="2087713"/>
            <a:ext cx="803" cy="208984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B2A4D73F-7A24-4A57-8539-2129576FC04C}"/>
              </a:ext>
            </a:extLst>
          </p:cNvPr>
          <p:cNvSpPr txBox="1"/>
          <p:nvPr/>
        </p:nvSpPr>
        <p:spPr>
          <a:xfrm>
            <a:off x="1064932" y="3789803"/>
            <a:ext cx="2970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= – 52  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9769F6C-78DD-4AB8-B831-6BB20DB6D48B}"/>
              </a:ext>
            </a:extLst>
          </p:cNvPr>
          <p:cNvSpPr txBox="1"/>
          <p:nvPr/>
        </p:nvSpPr>
        <p:spPr>
          <a:xfrm>
            <a:off x="6605658" y="3810682"/>
            <a:ext cx="4004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2021 </a:t>
            </a:r>
          </a:p>
        </p:txBody>
      </p:sp>
    </p:spTree>
    <p:extLst>
      <p:ext uri="{BB962C8B-B14F-4D97-AF65-F5344CB8AC3E}">
        <p14:creationId xmlns:p14="http://schemas.microsoft.com/office/powerpoint/2010/main" val="3306079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649265">
            <a:off x="2063416" y="3098220"/>
            <a:ext cx="6384537" cy="1766459"/>
          </a:xfrm>
        </p:spPr>
        <p:txBody>
          <a:bodyPr>
            <a:prstTxWarp prst="textCurveDown">
              <a:avLst/>
            </a:prstTxWarp>
          </a:bodyPr>
          <a:lstStyle/>
          <a:p>
            <a:r>
              <a:rPr lang="en-US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 </a:t>
            </a:r>
            <a:r>
              <a:rPr lang="en-US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lịch</a:t>
            </a:r>
            <a:r>
              <a:rPr lang="en-US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cùng</a:t>
            </a:r>
            <a:r>
              <a:rPr lang="en-US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Doreamon</a:t>
            </a:r>
            <a:endParaRPr lang="en-US" b="1" dirty="0">
              <a:ln w="18000">
                <a:solidFill>
                  <a:srgbClr val="FFC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D:\background\character\pintuajaib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44958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095C8A-2B79-4A0D-BEFE-96BC96471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5251" cy="59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2572" y="414604"/>
            <a:ext cx="12106856" cy="2025382"/>
          </a:xfrm>
          <a:prstGeom prst="rect">
            <a:avLst/>
          </a:prstGeom>
          <a:solidFill>
            <a:srgbClr val="B7DEE8">
              <a:alpha val="58039"/>
            </a:srgbClr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chọn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cánh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cửa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thần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kì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nó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sẽ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dẫn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đến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địa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điểm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  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Nếu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lời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sẽ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nhận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phần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thưởng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078" name="Picture 6" descr="D:\background\character\owl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986" y="4713540"/>
            <a:ext cx="942271" cy="91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background\character\Monkey-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220" y="3202600"/>
            <a:ext cx="1636839" cy="163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background\character\giraffe-clipart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8445" y="1900996"/>
            <a:ext cx="2995782" cy="299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:\background\character\animal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913" y="4267006"/>
            <a:ext cx="1135708" cy="154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D:\background\character\178186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528" y="4386196"/>
            <a:ext cx="1392038" cy="139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D:\background\character\mouse-clipart-mouse-clipart-free-clip-art-images-image-cliparting-plant-clipart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13" y="4812017"/>
            <a:ext cx="1298968" cy="48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12717782" y="-1685225"/>
            <a:ext cx="5242297" cy="8573380"/>
            <a:chOff x="9562095" y="94189"/>
            <a:chExt cx="4154252" cy="6793964"/>
          </a:xfrm>
        </p:grpSpPr>
        <p:sp>
          <p:nvSpPr>
            <p:cNvPr id="22" name="Rounded Rectangle 21"/>
            <p:cNvSpPr/>
            <p:nvPr/>
          </p:nvSpPr>
          <p:spPr>
            <a:xfrm>
              <a:off x="9562095" y="94189"/>
              <a:ext cx="2964467" cy="417703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Han River bridge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Danang Vietnam</a:t>
              </a:r>
            </a:p>
          </p:txBody>
        </p:sp>
        <p:pic>
          <p:nvPicPr>
            <p:cNvPr id="2050" name="Picture 2" descr="D:\background\character\maxresdefault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0139" b="99583" l="32656" r="64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03" t="56743" r="34793"/>
            <a:stretch/>
          </p:blipFill>
          <p:spPr bwMode="auto">
            <a:xfrm rot="21377882">
              <a:off x="11688520" y="5374775"/>
              <a:ext cx="2027827" cy="1513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oup 41"/>
          <p:cNvGrpSpPr/>
          <p:nvPr/>
        </p:nvGrpSpPr>
        <p:grpSpPr>
          <a:xfrm>
            <a:off x="3501780" y="3652782"/>
            <a:ext cx="2099268" cy="2373313"/>
            <a:chOff x="2334491" y="533400"/>
            <a:chExt cx="3990109" cy="5334000"/>
          </a:xfrm>
        </p:grpSpPr>
        <p:sp>
          <p:nvSpPr>
            <p:cNvPr id="43" name="Snip 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Frame 43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7" name="Rectangle 46">
            <a:hlinkClick r:id="rId11" action="ppaction://hlinksldjump"/>
          </p:cNvPr>
          <p:cNvSpPr/>
          <p:nvPr/>
        </p:nvSpPr>
        <p:spPr>
          <a:xfrm>
            <a:off x="3830283" y="3991297"/>
            <a:ext cx="1454972" cy="17630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Flowchart: Or 47"/>
          <p:cNvSpPr/>
          <p:nvPr/>
        </p:nvSpPr>
        <p:spPr>
          <a:xfrm>
            <a:off x="4987431" y="4727256"/>
            <a:ext cx="200451" cy="169522"/>
          </a:xfrm>
          <a:prstGeom prst="flowChar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13478" y="3593846"/>
            <a:ext cx="2099268" cy="2373313"/>
            <a:chOff x="2334491" y="533400"/>
            <a:chExt cx="3990109" cy="5334000"/>
          </a:xfrm>
        </p:grpSpPr>
        <p:sp>
          <p:nvSpPr>
            <p:cNvPr id="50" name="Snip 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Frame 50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Rectangle 53">
            <a:hlinkClick r:id="rId12" action="ppaction://hlinksldjump"/>
          </p:cNvPr>
          <p:cNvSpPr/>
          <p:nvPr/>
        </p:nvSpPr>
        <p:spPr>
          <a:xfrm>
            <a:off x="941898" y="3906299"/>
            <a:ext cx="1463372" cy="17630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Flowchart: Or 54"/>
          <p:cNvSpPr/>
          <p:nvPr/>
        </p:nvSpPr>
        <p:spPr>
          <a:xfrm>
            <a:off x="2185211" y="4642766"/>
            <a:ext cx="200451" cy="169522"/>
          </a:xfrm>
          <a:prstGeom prst="flowChar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6746398" y="3711129"/>
            <a:ext cx="2099268" cy="2373313"/>
            <a:chOff x="2334491" y="533400"/>
            <a:chExt cx="3990109" cy="5334000"/>
          </a:xfrm>
        </p:grpSpPr>
        <p:sp>
          <p:nvSpPr>
            <p:cNvPr id="57" name="Snip 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Frame 57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1" name="Rectangle 60">
            <a:hlinkClick r:id="rId13" action="ppaction://hlinksldjump"/>
          </p:cNvPr>
          <p:cNvSpPr/>
          <p:nvPr/>
        </p:nvSpPr>
        <p:spPr>
          <a:xfrm>
            <a:off x="7085742" y="3981358"/>
            <a:ext cx="1437779" cy="17630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Flowchart: Or 61"/>
          <p:cNvSpPr/>
          <p:nvPr/>
        </p:nvSpPr>
        <p:spPr>
          <a:xfrm>
            <a:off x="8242890" y="4727256"/>
            <a:ext cx="200451" cy="169522"/>
          </a:xfrm>
          <a:prstGeom prst="flowChar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9807155" y="3739578"/>
            <a:ext cx="2099268" cy="2373313"/>
            <a:chOff x="2334491" y="533400"/>
            <a:chExt cx="3990109" cy="5334000"/>
          </a:xfrm>
        </p:grpSpPr>
        <p:sp>
          <p:nvSpPr>
            <p:cNvPr id="64" name="Snip 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Frame 64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8" name="Rectangle 67">
            <a:hlinkClick r:id="rId14" action="ppaction://hlinksldjump"/>
          </p:cNvPr>
          <p:cNvSpPr/>
          <p:nvPr/>
        </p:nvSpPr>
        <p:spPr>
          <a:xfrm>
            <a:off x="10121592" y="4037256"/>
            <a:ext cx="1467939" cy="17630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Flowchart: Or 68"/>
          <p:cNvSpPr/>
          <p:nvPr/>
        </p:nvSpPr>
        <p:spPr>
          <a:xfrm>
            <a:off x="11308900" y="4783154"/>
            <a:ext cx="200451" cy="169522"/>
          </a:xfrm>
          <a:prstGeom prst="flowChar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B903BD6-6D36-40B8-A0BA-1D42DD7BB1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1883" cy="57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33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4" grpId="0" animBg="1"/>
      <p:bldP spid="55" grpId="0" animBg="1"/>
      <p:bldP spid="61" grpId="0" animBg="1"/>
      <p:bldP spid="62" grpId="0" animBg="1"/>
      <p:bldP spid="68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73865" y="367047"/>
            <a:ext cx="5414136" cy="2820473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6h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Matxcova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– 6 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buổi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trưa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5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8h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giảm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2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8h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?  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40923" y="5492839"/>
            <a:ext cx="6201177" cy="1081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Matxcova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lúc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8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giờ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tối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(– 6) + 5 + (– 2) = – 3 (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C)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093E7-9D35-4991-8016-FA0ABFA10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1883" cy="573206"/>
          </a:xfrm>
          <a:prstGeom prst="rect">
            <a:avLst/>
          </a:prstGeom>
        </p:spPr>
      </p:pic>
      <p:sp>
        <p:nvSpPr>
          <p:cNvPr id="2" name="Arrow: Right 1">
            <a:hlinkClick r:id="rId4" action="ppaction://hlinksldjump"/>
            <a:extLst>
              <a:ext uri="{FF2B5EF4-FFF2-40B4-BE49-F238E27FC236}">
                <a16:creationId xmlns:a16="http://schemas.microsoft.com/office/drawing/2014/main" id="{71281D1C-0A2F-4149-AD3F-822370C3A43C}"/>
              </a:ext>
            </a:extLst>
          </p:cNvPr>
          <p:cNvSpPr/>
          <p:nvPr/>
        </p:nvSpPr>
        <p:spPr>
          <a:xfrm>
            <a:off x="10694504" y="6042991"/>
            <a:ext cx="1378226" cy="815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QUAY VỀ</a:t>
            </a:r>
            <a:endParaRPr lang="vi-VN" dirty="0"/>
          </a:p>
        </p:txBody>
      </p:sp>
      <p:sp>
        <p:nvSpPr>
          <p:cNvPr id="8" name="Star: 12 Points 7">
            <a:extLst>
              <a:ext uri="{FF2B5EF4-FFF2-40B4-BE49-F238E27FC236}">
                <a16:creationId xmlns:a16="http://schemas.microsoft.com/office/drawing/2014/main" id="{76C4B602-04D4-4B6D-A4E4-43A46D8BF381}"/>
              </a:ext>
            </a:extLst>
          </p:cNvPr>
          <p:cNvSpPr/>
          <p:nvPr/>
        </p:nvSpPr>
        <p:spPr>
          <a:xfrm>
            <a:off x="9445347" y="286603"/>
            <a:ext cx="1938270" cy="188320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NGA</a:t>
            </a:r>
            <a:endParaRPr lang="vi-VN" sz="2800" b="1" dirty="0"/>
          </a:p>
        </p:txBody>
      </p:sp>
    </p:spTree>
    <p:extLst>
      <p:ext uri="{BB962C8B-B14F-4D97-AF65-F5344CB8AC3E}">
        <p14:creationId xmlns:p14="http://schemas.microsoft.com/office/powerpoint/2010/main" val="308583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096000" y="0"/>
            <a:ext cx="5415565" cy="3065171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Núi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Phú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3 776 m.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rằng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đỉnh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núi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thấp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núi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22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rằng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núi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8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đỉnh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núi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95411" y="5368669"/>
            <a:ext cx="6201177" cy="1081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đỉnh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núi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8 + (– 22) = – 14 (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C)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BBFF4-68BF-4812-B913-02D122305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1883" cy="573206"/>
          </a:xfrm>
          <a:prstGeom prst="rect">
            <a:avLst/>
          </a:prstGeom>
        </p:spPr>
      </p:pic>
      <p:sp>
        <p:nvSpPr>
          <p:cNvPr id="6" name="Arrow: Right 5">
            <a:hlinkClick r:id="rId4" action="ppaction://hlinksldjump"/>
            <a:extLst>
              <a:ext uri="{FF2B5EF4-FFF2-40B4-BE49-F238E27FC236}">
                <a16:creationId xmlns:a16="http://schemas.microsoft.com/office/drawing/2014/main" id="{8F0295A7-E702-43EC-BFA8-1620D6CB2F8F}"/>
              </a:ext>
            </a:extLst>
          </p:cNvPr>
          <p:cNvSpPr/>
          <p:nvPr/>
        </p:nvSpPr>
        <p:spPr>
          <a:xfrm>
            <a:off x="10694504" y="6042991"/>
            <a:ext cx="1378226" cy="815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QUAY VỀ</a:t>
            </a:r>
            <a:endParaRPr lang="vi-VN" dirty="0"/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0B29DF85-9D3C-4EB1-B98E-5F0C1F8B6461}"/>
              </a:ext>
            </a:extLst>
          </p:cNvPr>
          <p:cNvSpPr/>
          <p:nvPr/>
        </p:nvSpPr>
        <p:spPr>
          <a:xfrm>
            <a:off x="109516" y="573206"/>
            <a:ext cx="2424734" cy="2068443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NHẬT 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BẢN</a:t>
            </a:r>
            <a:endParaRPr lang="vi-VN" sz="2400" b="1" dirty="0"/>
          </a:p>
        </p:txBody>
      </p:sp>
    </p:spTree>
    <p:extLst>
      <p:ext uri="{BB962C8B-B14F-4D97-AF65-F5344CB8AC3E}">
        <p14:creationId xmlns:p14="http://schemas.microsoft.com/office/powerpoint/2010/main" val="18518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37887" y="291549"/>
            <a:ext cx="5415565" cy="3464417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du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235m,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70 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35m.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92062" y="5544355"/>
            <a:ext cx="6761407" cy="1081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Du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khách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235 + 70 + (– 35) = 200 + 70 = 270 (m)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82F20B-B37F-4E9E-8084-10EC1ADD5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1883" cy="573206"/>
          </a:xfrm>
          <a:prstGeom prst="rect">
            <a:avLst/>
          </a:prstGeom>
        </p:spPr>
      </p:pic>
      <p:sp>
        <p:nvSpPr>
          <p:cNvPr id="6" name="Arrow: Right 5">
            <a:hlinkClick r:id="rId4" action="ppaction://hlinksldjump"/>
            <a:extLst>
              <a:ext uri="{FF2B5EF4-FFF2-40B4-BE49-F238E27FC236}">
                <a16:creationId xmlns:a16="http://schemas.microsoft.com/office/drawing/2014/main" id="{CD53FA01-8EDE-4683-9683-B75D72FDD8B7}"/>
              </a:ext>
            </a:extLst>
          </p:cNvPr>
          <p:cNvSpPr/>
          <p:nvPr/>
        </p:nvSpPr>
        <p:spPr>
          <a:xfrm>
            <a:off x="10694504" y="6042991"/>
            <a:ext cx="1378226" cy="815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QUAY VỀ</a:t>
            </a:r>
            <a:endParaRPr lang="vi-VN" dirty="0"/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6710D07F-B596-4A49-AA12-4DD8056050EC}"/>
              </a:ext>
            </a:extLst>
          </p:cNvPr>
          <p:cNvSpPr/>
          <p:nvPr/>
        </p:nvSpPr>
        <p:spPr>
          <a:xfrm>
            <a:off x="9253469" y="140548"/>
            <a:ext cx="2421696" cy="1993052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UTM Avo" panose="02040603050506020204" pitchFamily="18" charset="0"/>
              </a:rPr>
              <a:t>TRUNG QUỐC</a:t>
            </a:r>
            <a:endParaRPr lang="vi-VN" sz="2600" dirty="0"/>
          </a:p>
        </p:txBody>
      </p:sp>
    </p:spTree>
    <p:extLst>
      <p:ext uri="{BB962C8B-B14F-4D97-AF65-F5344CB8AC3E}">
        <p14:creationId xmlns:p14="http://schemas.microsoft.com/office/powerpoint/2010/main" val="102027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447182" y="72793"/>
            <a:ext cx="5415565" cy="3464417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mùa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To-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ron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-to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-2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ban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đêm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thêm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10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ban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đêm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15296" y="5544355"/>
            <a:ext cx="6761407" cy="1081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Nhiệt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độ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ban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đêm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(– 2) + (– 10)  = (–12)  ( 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C 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24ADF-D4CF-4BA6-8B4D-30F36FFD9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1883" cy="573206"/>
          </a:xfrm>
          <a:prstGeom prst="rect">
            <a:avLst/>
          </a:prstGeom>
        </p:spPr>
      </p:pic>
      <p:sp>
        <p:nvSpPr>
          <p:cNvPr id="6" name="Arrow: Right 5">
            <a:hlinkClick r:id="rId4" action="ppaction://hlinksldjump"/>
            <a:extLst>
              <a:ext uri="{FF2B5EF4-FFF2-40B4-BE49-F238E27FC236}">
                <a16:creationId xmlns:a16="http://schemas.microsoft.com/office/drawing/2014/main" id="{9875F3DA-E821-4ED8-918B-0D0BCF5AE59C}"/>
              </a:ext>
            </a:extLst>
          </p:cNvPr>
          <p:cNvSpPr/>
          <p:nvPr/>
        </p:nvSpPr>
        <p:spPr>
          <a:xfrm>
            <a:off x="10694504" y="6042991"/>
            <a:ext cx="1378226" cy="815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QUAY VỀ</a:t>
            </a:r>
            <a:endParaRPr lang="vi-VN" dirty="0"/>
          </a:p>
        </p:txBody>
      </p:sp>
      <p:sp>
        <p:nvSpPr>
          <p:cNvPr id="7" name="Star: 12 Points 6">
            <a:extLst>
              <a:ext uri="{FF2B5EF4-FFF2-40B4-BE49-F238E27FC236}">
                <a16:creationId xmlns:a16="http://schemas.microsoft.com/office/drawing/2014/main" id="{989DE031-5621-450F-8AB2-D35BED25F852}"/>
              </a:ext>
            </a:extLst>
          </p:cNvPr>
          <p:cNvSpPr/>
          <p:nvPr/>
        </p:nvSpPr>
        <p:spPr>
          <a:xfrm>
            <a:off x="102565" y="515434"/>
            <a:ext cx="3466135" cy="1883209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</a:rPr>
              <a:t>CANADA</a:t>
            </a:r>
            <a:endParaRPr lang="vi-VN" sz="2800" dirty="0"/>
          </a:p>
        </p:txBody>
      </p:sp>
    </p:spTree>
    <p:extLst>
      <p:ext uri="{BB962C8B-B14F-4D97-AF65-F5344CB8AC3E}">
        <p14:creationId xmlns:p14="http://schemas.microsoft.com/office/powerpoint/2010/main" val="396958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1100</Words>
  <Application>Microsoft Office PowerPoint</Application>
  <PresentationFormat>Widescreen</PresentationFormat>
  <Paragraphs>141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Wingdings</vt:lpstr>
      <vt:lpstr>UTM Avo</vt:lpstr>
      <vt:lpstr>Calibri</vt:lpstr>
      <vt:lpstr>Cambria Math</vt:lpstr>
      <vt:lpstr>Arial</vt:lpstr>
      <vt:lpstr>Times New Roman</vt:lpstr>
      <vt:lpstr>Office Theme</vt:lpstr>
      <vt:lpstr>1_Office Theme</vt:lpstr>
      <vt:lpstr>Tuần 13</vt:lpstr>
      <vt:lpstr>KIỂM TRA BÀI CŨ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 lịch cùng Doreamon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386</cp:revision>
  <dcterms:created xsi:type="dcterms:W3CDTF">2021-11-01T08:16:43Z</dcterms:created>
  <dcterms:modified xsi:type="dcterms:W3CDTF">2021-12-07T01:07:52Z</dcterms:modified>
</cp:coreProperties>
</file>