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4" r:id="rId1"/>
  </p:sldMasterIdLst>
  <p:notesMasterIdLst>
    <p:notesMasterId r:id="rId15"/>
  </p:notesMasterIdLst>
  <p:sldIdLst>
    <p:sldId id="333" r:id="rId2"/>
    <p:sldId id="291" r:id="rId3"/>
    <p:sldId id="332" r:id="rId4"/>
    <p:sldId id="292" r:id="rId5"/>
    <p:sldId id="279" r:id="rId6"/>
    <p:sldId id="280" r:id="rId7"/>
    <p:sldId id="277" r:id="rId8"/>
    <p:sldId id="281" r:id="rId9"/>
    <p:sldId id="294" r:id="rId10"/>
    <p:sldId id="295" r:id="rId11"/>
    <p:sldId id="296" r:id="rId12"/>
    <p:sldId id="297" r:id="rId13"/>
    <p:sldId id="290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UTM Avo" panose="02040603050506020204" pitchFamily="18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F8119"/>
    <a:srgbClr val="FF7707"/>
    <a:srgbClr val="FFAF6C"/>
    <a:srgbClr val="FFFFFF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>
        <p:scale>
          <a:sx n="75" d="100"/>
          <a:sy n="75" d="100"/>
        </p:scale>
        <p:origin x="1536" y="8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8B27D-DEBB-4E30-8071-9F32B71333DE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5DAA26-E148-46EF-9F03-4E1981EEB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830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AD11223-96EF-4329-A73E-B99823A47DBB}"/>
              </a:ext>
            </a:extLst>
          </p:cNvPr>
          <p:cNvSpPr/>
          <p:nvPr userDrawn="1"/>
        </p:nvSpPr>
        <p:spPr>
          <a:xfrm>
            <a:off x="11020425" y="0"/>
            <a:ext cx="1447800" cy="1409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72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83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0275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200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8899" y="0"/>
            <a:ext cx="12280900" cy="683934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AD11223-96EF-4329-A73E-B99823A47DBB}"/>
              </a:ext>
            </a:extLst>
          </p:cNvPr>
          <p:cNvSpPr/>
          <p:nvPr userDrawn="1"/>
        </p:nvSpPr>
        <p:spPr>
          <a:xfrm>
            <a:off x="10628311" y="98225"/>
            <a:ext cx="1447800" cy="1409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1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262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186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012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25" r:id="rId6"/>
    <p:sldLayoutId id="2147483726" r:id="rId7"/>
    <p:sldLayoutId id="2147483731" r:id="rId8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B2D8-8CEA-4B4A-AE31-C621F555572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828064" y="1997106"/>
            <a:ext cx="9142810" cy="1155849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80316" y="3262637"/>
            <a:ext cx="10167601" cy="1655762"/>
          </a:xfrm>
        </p:spPr>
        <p:txBody>
          <a:bodyPr>
            <a:normAutofit/>
          </a:bodyPr>
          <a:lstStyle/>
          <a:p>
            <a:pPr marL="50800" indent="0" algn="ctr">
              <a:buNone/>
            </a:pP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Bé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628478" y="6350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</a:t>
            </a:r>
            <a:r>
              <a:rPr lang="vi-V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IẾNG VIỆT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1201023" y="593880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74885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3772" y="2440143"/>
            <a:ext cx="8430682" cy="1569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599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KHỞI ĐỘNG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" y="4417857"/>
            <a:ext cx="2973699" cy="26223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46" y="439622"/>
            <a:ext cx="2332439" cy="2721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79" y="4110108"/>
            <a:ext cx="3536539" cy="35365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502" y="4902214"/>
            <a:ext cx="2174517" cy="217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15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áu Lên Ba ★ Cháu Đi Mẫu Giáo ♫ Nhạc Thiếu Nhi Hoạt Hình Vui Nhộn Cho Bé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33264"/>
            <a:ext cx="12197730" cy="64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400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8D89EDA-2E4E-45A5-8153-8DF814F73BCF}"/>
              </a:ext>
            </a:extLst>
          </p:cNvPr>
          <p:cNvSpPr txBox="1"/>
          <p:nvPr/>
        </p:nvSpPr>
        <p:spPr>
          <a:xfrm>
            <a:off x="210843" y="605046"/>
            <a:ext cx="3398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1. Nghe – </a:t>
            </a:r>
            <a:r>
              <a:rPr lang="en-U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viết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3B0774-B544-4286-9F0A-D58B8204A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843" y="1251377"/>
            <a:ext cx="11604523" cy="529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604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矩形 5">
            <a:extLst>
              <a:ext uri="{FF2B5EF4-FFF2-40B4-BE49-F238E27FC236}">
                <a16:creationId xmlns:a16="http://schemas.microsoft.com/office/drawing/2014/main" id="{D0604B9A-8C36-420D-80E4-265865E3101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6609" y="1613525"/>
            <a:ext cx="437006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  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Bây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giờ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Hoa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đã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là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chị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rồi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Mẹ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có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thêm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Nụ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Nụ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môi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đỏ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hồng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trông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yêu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lắm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đã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lớn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lên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nhiều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ngủ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ít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hơn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trước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Có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lúc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mắt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mở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to,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tròn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và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đen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láy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Hoa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yêu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và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rất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thích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đưa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võng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cho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ngủ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.</a:t>
            </a:r>
          </a:p>
          <a:p>
            <a:pPr lvl="0" algn="r">
              <a:defRPr/>
            </a:pPr>
            <a:r>
              <a:rPr 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Theo VIỆT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1360803" y="798696"/>
            <a:ext cx="1596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3200" b="1" kern="0" dirty="0" err="1">
                <a:solidFill>
                  <a:prstClr val="black"/>
                </a:solidFill>
                <a:latin typeface="UTM Avo (Headings)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lang="en-US" sz="3200" b="1" kern="0" dirty="0">
                <a:solidFill>
                  <a:prstClr val="black"/>
                </a:solidFill>
                <a:latin typeface="UTM Avo (Headings)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kern="0" dirty="0" err="1">
                <a:solidFill>
                  <a:prstClr val="black"/>
                </a:solidFill>
                <a:latin typeface="UTM Avo (Headings)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endParaRPr lang="en-US" sz="3200" b="1" kern="0" dirty="0">
              <a:solidFill>
                <a:prstClr val="black"/>
              </a:solidFill>
              <a:latin typeface="UTM Avo (Headings)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59FECF-7CD7-490E-AE14-9161EBD7EED8}"/>
              </a:ext>
            </a:extLst>
          </p:cNvPr>
          <p:cNvCxnSpPr>
            <a:cxnSpLocks/>
          </p:cNvCxnSpPr>
          <p:nvPr/>
        </p:nvCxnSpPr>
        <p:spPr>
          <a:xfrm>
            <a:off x="4672802" y="401782"/>
            <a:ext cx="0" cy="60544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5118E5DB-9B38-4192-A5E0-BCC98AB55A8D}"/>
              </a:ext>
            </a:extLst>
          </p:cNvPr>
          <p:cNvSpPr/>
          <p:nvPr/>
        </p:nvSpPr>
        <p:spPr>
          <a:xfrm>
            <a:off x="5109779" y="239388"/>
            <a:ext cx="5129644" cy="55930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1.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Bài</a:t>
            </a:r>
            <a:r>
              <a:rPr lang="vi-VN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ch</a:t>
            </a:r>
            <a:r>
              <a:rPr lang="vi-VN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ính tả viết về điều gì?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19077" y="846999"/>
            <a:ext cx="5461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- </a:t>
            </a:r>
            <a:r>
              <a:rPr lang="en-US" sz="2400" dirty="0" err="1"/>
              <a:t>Tình</a:t>
            </a:r>
            <a:r>
              <a:rPr lang="en-US" sz="2400" dirty="0"/>
              <a:t> </a:t>
            </a:r>
            <a:r>
              <a:rPr lang="en-US" sz="2400" dirty="0" err="1"/>
              <a:t>yêu</a:t>
            </a:r>
            <a:r>
              <a:rPr lang="en-US" sz="2400" dirty="0"/>
              <a:t> </a:t>
            </a:r>
            <a:r>
              <a:rPr lang="en-US" sz="2400" dirty="0" err="1"/>
              <a:t>của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r>
              <a:rPr lang="en-US" sz="2400" dirty="0"/>
              <a:t> </a:t>
            </a:r>
            <a:r>
              <a:rPr lang="en-US" sz="2400" dirty="0" err="1"/>
              <a:t>đối</a:t>
            </a:r>
            <a:r>
              <a:rPr lang="en-US" sz="2400" dirty="0"/>
              <a:t> </a:t>
            </a:r>
            <a:r>
              <a:rPr lang="en-US" sz="2400" dirty="0" err="1"/>
              <a:t>với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bé</a:t>
            </a:r>
            <a:r>
              <a:rPr lang="en-US" sz="2400" dirty="0"/>
              <a:t>.</a:t>
            </a:r>
          </a:p>
        </p:txBody>
      </p:sp>
      <p:sp>
        <p:nvSpPr>
          <p:cNvPr id="9" name="Rounded Rectangle 1">
            <a:extLst>
              <a:ext uri="{FF2B5EF4-FFF2-40B4-BE49-F238E27FC236}">
                <a16:creationId xmlns:a16="http://schemas.microsoft.com/office/drawing/2014/main" id="{DF472390-350A-4AD0-ADEB-838567ED1B27}"/>
              </a:ext>
            </a:extLst>
          </p:cNvPr>
          <p:cNvSpPr/>
          <p:nvPr/>
        </p:nvSpPr>
        <p:spPr>
          <a:xfrm>
            <a:off x="5158028" y="2643126"/>
            <a:ext cx="6304647" cy="5507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3.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chữ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đầu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đoạn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văn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như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thế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nào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400" b="1" kern="0" dirty="0">
              <a:solidFill>
                <a:prstClr val="black"/>
              </a:solidFill>
              <a:latin typeface="UTM Avo (Headings)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71694" y="3276055"/>
            <a:ext cx="5368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- </a:t>
            </a:r>
            <a:r>
              <a:rPr lang="en-US" sz="2400" dirty="0" err="1"/>
              <a:t>Viết</a:t>
            </a:r>
            <a:r>
              <a:rPr lang="en-US" sz="2400" dirty="0"/>
              <a:t> </a:t>
            </a:r>
            <a:r>
              <a:rPr lang="en-US" sz="2400" dirty="0" err="1"/>
              <a:t>hoa</a:t>
            </a:r>
            <a:r>
              <a:rPr lang="en-US" sz="2400" dirty="0"/>
              <a:t>, </a:t>
            </a:r>
            <a:r>
              <a:rPr lang="en-US" sz="2400" dirty="0" err="1"/>
              <a:t>cách</a:t>
            </a:r>
            <a:r>
              <a:rPr lang="en-US" sz="2400" dirty="0"/>
              <a:t> </a:t>
            </a:r>
            <a:r>
              <a:rPr lang="en-US" sz="2400" dirty="0" err="1"/>
              <a:t>lề</a:t>
            </a:r>
            <a:r>
              <a:rPr lang="en-US" sz="2400" dirty="0"/>
              <a:t> </a:t>
            </a:r>
            <a:r>
              <a:rPr lang="en-US" sz="2400" dirty="0" err="1"/>
              <a:t>vở</a:t>
            </a:r>
            <a:r>
              <a:rPr lang="en-US" sz="2400" dirty="0"/>
              <a:t> 1 ô li.</a:t>
            </a: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748B796C-A799-4FC9-BA99-305566B2B420}"/>
              </a:ext>
            </a:extLst>
          </p:cNvPr>
          <p:cNvSpPr/>
          <p:nvPr/>
        </p:nvSpPr>
        <p:spPr>
          <a:xfrm>
            <a:off x="5184988" y="3901084"/>
            <a:ext cx="5408675" cy="61118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4.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Bài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có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mấy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câu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400" b="1" kern="0" dirty="0">
              <a:solidFill>
                <a:prstClr val="black"/>
              </a:solidFill>
              <a:latin typeface="UTM Avo (Headings)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58028" y="4650557"/>
            <a:ext cx="403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- </a:t>
            </a:r>
            <a:r>
              <a:rPr lang="en-US" sz="2400" dirty="0" err="1"/>
              <a:t>Bài</a:t>
            </a:r>
            <a:r>
              <a:rPr lang="en-US" sz="2400" dirty="0"/>
              <a:t> </a:t>
            </a:r>
            <a:r>
              <a:rPr lang="en-US" sz="2400" dirty="0" err="1"/>
              <a:t>viết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7 </a:t>
            </a:r>
            <a:r>
              <a:rPr lang="en-US" sz="2400" dirty="0" err="1"/>
              <a:t>câu</a:t>
            </a:r>
            <a:r>
              <a:rPr lang="en-US" sz="2400" dirty="0"/>
              <a:t>.</a:t>
            </a:r>
          </a:p>
        </p:txBody>
      </p:sp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748B796C-A799-4FC9-BA99-305566B2B420}"/>
              </a:ext>
            </a:extLst>
          </p:cNvPr>
          <p:cNvSpPr/>
          <p:nvPr/>
        </p:nvSpPr>
        <p:spPr>
          <a:xfrm>
            <a:off x="5184988" y="5194439"/>
            <a:ext cx="6304641" cy="586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5.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Các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tên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riêng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Hoa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,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Nụ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thế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nào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400" b="1" kern="0" dirty="0">
              <a:solidFill>
                <a:prstClr val="black"/>
              </a:solidFill>
              <a:latin typeface="UTM Avo (Headings)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19077" y="5947938"/>
            <a:ext cx="6780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 (Body)"/>
              </a:rPr>
              <a:t>- </a:t>
            </a:r>
            <a:r>
              <a:rPr lang="en-US" sz="2400" dirty="0" err="1">
                <a:latin typeface="UTM Avo (Body)"/>
              </a:rPr>
              <a:t>Viết</a:t>
            </a:r>
            <a:r>
              <a:rPr lang="en-US" sz="2400" dirty="0">
                <a:latin typeface="UTM Avo (Body)"/>
              </a:rPr>
              <a:t> </a:t>
            </a:r>
            <a:r>
              <a:rPr lang="en-US" sz="2400" dirty="0" err="1">
                <a:latin typeface="UTM Avo (Body)"/>
              </a:rPr>
              <a:t>hoa</a:t>
            </a:r>
            <a:r>
              <a:rPr lang="en-US" sz="2400" dirty="0">
                <a:latin typeface="UTM Avo (Body)"/>
              </a:rPr>
              <a:t>.</a:t>
            </a:r>
            <a:endParaRPr lang="en-US" sz="2400" dirty="0">
              <a:latin typeface="UTM Avo (Body)"/>
              <a:cs typeface="Times New Roman" panose="02020603050405020304" pitchFamily="18" charset="0"/>
            </a:endParaRPr>
          </a:p>
        </p:txBody>
      </p:sp>
      <p:sp>
        <p:nvSpPr>
          <p:cNvPr id="17" name="Rounded Rectangle 1">
            <a:extLst>
              <a:ext uri="{FF2B5EF4-FFF2-40B4-BE49-F238E27FC236}">
                <a16:creationId xmlns:a16="http://schemas.microsoft.com/office/drawing/2014/main" id="{5118E5DB-9B38-4192-A5E0-BCC98AB55A8D}"/>
              </a:ext>
            </a:extLst>
          </p:cNvPr>
          <p:cNvSpPr/>
          <p:nvPr/>
        </p:nvSpPr>
        <p:spPr>
          <a:xfrm>
            <a:off x="5158028" y="1423228"/>
            <a:ext cx="5330902" cy="56575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2. </a:t>
            </a:r>
            <a:r>
              <a:rPr lang="vi-VN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T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ên</a:t>
            </a: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bài</a:t>
            </a: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được</a:t>
            </a: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ở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vị</a:t>
            </a: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trí</a:t>
            </a: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nào</a:t>
            </a: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400" b="1" kern="0" dirty="0">
              <a:solidFill>
                <a:prstClr val="black"/>
              </a:solidFill>
              <a:latin typeface="UTM Avo (Body)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64501" y="2050964"/>
            <a:ext cx="5368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- </a:t>
            </a:r>
            <a:r>
              <a:rPr lang="en-US" sz="2400" dirty="0" err="1"/>
              <a:t>Giữa</a:t>
            </a:r>
            <a:r>
              <a:rPr lang="en-US" sz="2400" dirty="0"/>
              <a:t> </a:t>
            </a:r>
            <a:r>
              <a:rPr lang="en-US" sz="2400" dirty="0" err="1"/>
              <a:t>trang</a:t>
            </a:r>
            <a:r>
              <a:rPr lang="en-US" sz="2400" dirty="0"/>
              <a:t> </a:t>
            </a:r>
            <a:r>
              <a:rPr lang="en-US" sz="2400" dirty="0" err="1"/>
              <a:t>vở</a:t>
            </a:r>
            <a:r>
              <a:rPr lang="en-US" sz="2400" dirty="0"/>
              <a:t>, </a:t>
            </a:r>
            <a:r>
              <a:rPr lang="en-US" sz="2400" dirty="0" err="1"/>
              <a:t>cách</a:t>
            </a:r>
            <a:r>
              <a:rPr lang="en-US" sz="2400" dirty="0"/>
              <a:t> </a:t>
            </a:r>
            <a:r>
              <a:rPr lang="en-US" sz="2400" dirty="0" err="1"/>
              <a:t>lề</a:t>
            </a:r>
            <a:r>
              <a:rPr lang="en-US" sz="2400" dirty="0"/>
              <a:t> </a:t>
            </a:r>
            <a:r>
              <a:rPr lang="en-US" sz="2400" dirty="0" err="1"/>
              <a:t>vở</a:t>
            </a:r>
            <a:r>
              <a:rPr lang="en-US" sz="2400" dirty="0"/>
              <a:t> 5 ô li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789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1" grpId="0"/>
      <p:bldP spid="12" grpId="0" animBg="1"/>
      <p:bldP spid="13" grpId="0"/>
      <p:bldP spid="14" grpId="0" animBg="1"/>
      <p:bldP spid="15" grpId="0"/>
      <p:bldP spid="17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59FECF-7CD7-490E-AE14-9161EBD7EED8}"/>
              </a:ext>
            </a:extLst>
          </p:cNvPr>
          <p:cNvCxnSpPr>
            <a:cxnSpLocks/>
          </p:cNvCxnSpPr>
          <p:nvPr/>
        </p:nvCxnSpPr>
        <p:spPr>
          <a:xfrm>
            <a:off x="6284316" y="233539"/>
            <a:ext cx="0" cy="60544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5118E5DB-9B38-4192-A5E0-BCC98AB55A8D}"/>
              </a:ext>
            </a:extLst>
          </p:cNvPr>
          <p:cNvSpPr/>
          <p:nvPr/>
        </p:nvSpPr>
        <p:spPr>
          <a:xfrm>
            <a:off x="6572699" y="233539"/>
            <a:ext cx="4781101" cy="95202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Các</a:t>
            </a:r>
            <a:r>
              <a:rPr lang="en-US" altLang="zh-CN" sz="36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36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từ</a:t>
            </a:r>
            <a:r>
              <a:rPr lang="en-US" altLang="zh-CN" sz="36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36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dễ</a:t>
            </a:r>
            <a:r>
              <a:rPr lang="en-US" altLang="zh-CN" sz="36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36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r>
              <a:rPr lang="en-US" altLang="zh-CN" sz="36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36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sai</a:t>
            </a:r>
            <a:endParaRPr lang="vi-VN" altLang="zh-CN" sz="3600" b="1" kern="0" dirty="0">
              <a:solidFill>
                <a:prstClr val="black"/>
              </a:solidFill>
              <a:latin typeface="UTM Avo (Body)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03128" y="1585718"/>
            <a:ext cx="53683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- </a:t>
            </a:r>
            <a:r>
              <a:rPr lang="en-US" sz="3600" dirty="0" err="1"/>
              <a:t>yêu</a:t>
            </a:r>
            <a:r>
              <a:rPr lang="en-US" sz="3600" dirty="0"/>
              <a:t> </a:t>
            </a:r>
            <a:r>
              <a:rPr lang="en-US" sz="3600" dirty="0" err="1"/>
              <a:t>lắm</a:t>
            </a:r>
            <a:endParaRPr lang="en-US" sz="3600" dirty="0"/>
          </a:p>
          <a:p>
            <a:endParaRPr lang="en-US" sz="3600" dirty="0"/>
          </a:p>
          <a:p>
            <a:r>
              <a:rPr lang="en-US" sz="3600" dirty="0"/>
              <a:t>- </a:t>
            </a:r>
            <a:r>
              <a:rPr lang="en-US" sz="3600" dirty="0" err="1"/>
              <a:t>lớn</a:t>
            </a:r>
            <a:r>
              <a:rPr lang="en-US" sz="3600" dirty="0"/>
              <a:t> </a:t>
            </a:r>
            <a:r>
              <a:rPr lang="en-US" sz="3600" dirty="0" err="1"/>
              <a:t>lên</a:t>
            </a:r>
            <a:endParaRPr lang="en-US" sz="3600" dirty="0"/>
          </a:p>
          <a:p>
            <a:endParaRPr lang="en-US" sz="3600" dirty="0"/>
          </a:p>
          <a:p>
            <a:r>
              <a:rPr lang="en-US" sz="3600" dirty="0"/>
              <a:t>- </a:t>
            </a:r>
            <a:r>
              <a:rPr lang="en-US" sz="3600" dirty="0" err="1"/>
              <a:t>đưa</a:t>
            </a:r>
            <a:r>
              <a:rPr lang="en-US" sz="3600" dirty="0"/>
              <a:t> </a:t>
            </a:r>
            <a:r>
              <a:rPr lang="en-US" sz="3600" dirty="0" err="1"/>
              <a:t>võng</a:t>
            </a:r>
            <a:endParaRPr lang="en-US" sz="3600" dirty="0"/>
          </a:p>
          <a:p>
            <a:endParaRPr lang="en-US" sz="3600" dirty="0"/>
          </a:p>
          <a:p>
            <a:r>
              <a:rPr lang="en-US" sz="3600" dirty="0"/>
              <a:t>- </a:t>
            </a:r>
            <a:r>
              <a:rPr lang="en-US" sz="3600" dirty="0" err="1"/>
              <a:t>đen</a:t>
            </a:r>
            <a:r>
              <a:rPr lang="en-US" sz="3600" dirty="0"/>
              <a:t> </a:t>
            </a:r>
            <a:r>
              <a:rPr lang="en-US" sz="3600" dirty="0" err="1"/>
              <a:t>láy</a:t>
            </a:r>
            <a:endParaRPr lang="en-US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6</a:t>
            </a:fld>
            <a:endParaRPr lang="en-US"/>
          </a:p>
        </p:txBody>
      </p:sp>
      <p:sp>
        <p:nvSpPr>
          <p:cNvPr id="10" name="PA_矩形 5">
            <a:extLst>
              <a:ext uri="{FF2B5EF4-FFF2-40B4-BE49-F238E27FC236}">
                <a16:creationId xmlns:a16="http://schemas.microsoft.com/office/drawing/2014/main" id="{D0604B9A-8C36-420D-80E4-265865E3101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38187" y="1770336"/>
            <a:ext cx="51273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  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Bây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giờ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Hoa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đã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là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chị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rồi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Mẹ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có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thêm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Nụ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Nụ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môi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đỏ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hồng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trông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yêu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lắm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đã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lớn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lên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nhiều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ngủ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ít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hơn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trước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Có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lúc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mắt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mở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to,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tròn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và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đen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láy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Hoa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yêu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và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rất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thích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đưa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võng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cho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cs typeface="HP001 4 hang 1 ô ly" panose="020B0603050302020204" charset="0"/>
              </a:rPr>
              <a:t>ngủ</a:t>
            </a:r>
            <a:r>
              <a:rPr lang="en-US" sz="2800" dirty="0">
                <a:solidFill>
                  <a:srgbClr val="000000"/>
                </a:solidFill>
                <a:cs typeface="HP001 4 hang 1 ô ly" panose="020B0603050302020204" charset="0"/>
              </a:rPr>
              <a:t>.</a:t>
            </a:r>
          </a:p>
          <a:p>
            <a:pPr lvl="0" algn="r">
              <a:defRPr/>
            </a:pPr>
            <a:r>
              <a:rPr 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Theo VIỆT TÂM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5974" y="1185561"/>
            <a:ext cx="1596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3200" b="1" kern="0" dirty="0" err="1">
                <a:solidFill>
                  <a:prstClr val="black"/>
                </a:solidFill>
                <a:latin typeface="UTM Avo (Headings)"/>
                <a:ea typeface="Arial-Rounded" panose="020B0500000000000000" pitchFamily="34" charset="0"/>
                <a:cs typeface="Arial-Rounded" panose="020B0500000000000000" pitchFamily="34" charset="0"/>
              </a:rPr>
              <a:t>Bé</a:t>
            </a:r>
            <a:r>
              <a:rPr lang="en-US" sz="3200" b="1" kern="0" dirty="0">
                <a:solidFill>
                  <a:prstClr val="black"/>
                </a:solidFill>
                <a:latin typeface="UTM Avo (Headings)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kern="0" dirty="0" err="1">
                <a:solidFill>
                  <a:prstClr val="black"/>
                </a:solidFill>
                <a:latin typeface="UTM Avo (Headings)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endParaRPr lang="en-US" sz="3200" b="1" kern="0" dirty="0">
              <a:solidFill>
                <a:prstClr val="black"/>
              </a:solidFill>
              <a:latin typeface="UTM Avo (Headings)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19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4210381" y="806127"/>
            <a:ext cx="3826173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857507" y="1042686"/>
            <a:ext cx="28296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ầ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viết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vi-VN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tay giữ trang vở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6954" y="219605"/>
            <a:ext cx="52036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defTabSz="51215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vi-VN" altLang="zh-CN" sz="3200" b="1" kern="0" dirty="0">
                <a:solidFill>
                  <a:srgbClr val="FF0000"/>
                </a:solidFill>
                <a:latin typeface="+mn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lang="zh-CN" altLang="en-US" sz="3200" b="1" kern="0" dirty="0">
              <a:solidFill>
                <a:srgbClr val="FF0000"/>
              </a:solidFill>
              <a:latin typeface="+mn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3777131" y="3301426"/>
            <a:ext cx="4589103" cy="3294851"/>
            <a:chOff x="7271396" y="3464736"/>
            <a:chExt cx="4920604" cy="329485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9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20369">
            <a:off x="90030" y="2030845"/>
            <a:ext cx="4363596" cy="1765173"/>
            <a:chOff x="2561601" y="3694377"/>
            <a:chExt cx="3629722" cy="884856"/>
          </a:xfrm>
        </p:grpSpPr>
        <p:sp>
          <p:nvSpPr>
            <p:cNvPr id="12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3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r"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Calibri" panose="020F0502020204030204" pitchFamily="34" charset="0"/>
                </a:rPr>
                <a:t>ADD YOUR TITLE</a:t>
              </a:r>
              <a:endParaRPr lang="zh-CN" altLang="en-US" sz="1400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810645" y="2546901"/>
            <a:ext cx="3488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Thẳng lưng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Chân đặt thoải mái, đúng vị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>
            <a:off x="7961308" y="2352676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8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vi-VN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630892" y="2647910"/>
            <a:ext cx="32770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Khoảng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vở</a:t>
            </a:r>
            <a:r>
              <a:rPr lang="vi-VN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 đến 30 cm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049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4" grpId="0"/>
      <p:bldP spid="15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269" y="2397203"/>
            <a:ext cx="2887461" cy="38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1388920" y="704528"/>
            <a:ext cx="9964880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4800" b="1" kern="0" cap="all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vở ô li</a:t>
            </a:r>
            <a:endParaRPr lang="en-US" sz="4800" b="1" kern="0" cap="all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solidFill>
                <a:srgbClr val="FF0000"/>
              </a:solidFill>
              <a:effectLst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193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02407" y="2467923"/>
            <a:ext cx="6283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13054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403" y="557798"/>
            <a:ext cx="10589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2.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Chọn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chữ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phù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hợp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với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ô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trống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rồi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giải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câu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đố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: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A6A6737C-7303-4072-9954-8145B9C76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420" y="1915391"/>
            <a:ext cx="2524125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A261B97F-57F2-4798-B987-145AB3D53B33}"/>
              </a:ext>
            </a:extLst>
          </p:cNvPr>
          <p:cNvSpPr/>
          <p:nvPr/>
        </p:nvSpPr>
        <p:spPr>
          <a:xfrm>
            <a:off x="7328452" y="4687860"/>
            <a:ext cx="4704522" cy="1032387"/>
          </a:xfrm>
          <a:prstGeom prst="ellipse">
            <a:avLst/>
          </a:prstGeom>
          <a:solidFill>
            <a:srgbClr val="FFAB40"/>
          </a:solidFill>
          <a:ln w="25400" cap="flat" cmpd="sng" algn="ctr">
            <a:solidFill>
              <a:srgbClr val="FFAB40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Đáp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án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: con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cò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BAE5E4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0403" y="1375767"/>
            <a:ext cx="6619654" cy="446276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a. </a:t>
            </a:r>
            <a:r>
              <a:rPr lang="en-US" sz="4400" dirty="0" err="1">
                <a:solidFill>
                  <a:schemeClr val="tx1"/>
                </a:solidFill>
              </a:rPr>
              <a:t>chữ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>
                <a:solidFill>
                  <a:srgbClr val="FF0000"/>
                </a:solidFill>
              </a:rPr>
              <a:t>l</a:t>
            </a:r>
            <a:r>
              <a:rPr lang="en-US" sz="4400" dirty="0">
                <a:solidFill>
                  <a:schemeClr val="tx1"/>
                </a:solidFill>
              </a:rPr>
              <a:t> hay </a:t>
            </a:r>
            <a:r>
              <a:rPr lang="en-US" sz="4400" dirty="0">
                <a:solidFill>
                  <a:srgbClr val="FF0000"/>
                </a:solidFill>
              </a:rPr>
              <a:t>n?</a:t>
            </a:r>
          </a:p>
          <a:p>
            <a:pPr algn="just"/>
            <a:endParaRPr lang="en-US" sz="4000" dirty="0">
              <a:solidFill>
                <a:schemeClr val="accent1"/>
              </a:solidFill>
            </a:endParaRPr>
          </a:p>
          <a:p>
            <a:pPr algn="just"/>
            <a:r>
              <a:rPr lang="en-US" sz="4000" dirty="0" err="1">
                <a:solidFill>
                  <a:schemeClr val="accent1"/>
                </a:solidFill>
              </a:rPr>
              <a:t>Chân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đen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mình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trắng</a:t>
            </a:r>
            <a:endParaRPr lang="en-US" sz="4000" dirty="0">
              <a:solidFill>
                <a:schemeClr val="accent1"/>
              </a:solidFill>
            </a:endParaRPr>
          </a:p>
          <a:p>
            <a:pPr algn="just"/>
            <a:r>
              <a:rPr lang="en-US" sz="4000" dirty="0" err="1">
                <a:solidFill>
                  <a:schemeClr val="accent1"/>
                </a:solidFill>
              </a:rPr>
              <a:t>Đứng</a:t>
            </a:r>
            <a:r>
              <a:rPr lang="en-US" sz="4000" dirty="0">
                <a:solidFill>
                  <a:schemeClr val="accent1"/>
                </a:solidFill>
              </a:rPr>
              <a:t> …</a:t>
            </a:r>
            <a:r>
              <a:rPr lang="en-US" sz="4000" dirty="0" err="1">
                <a:solidFill>
                  <a:schemeClr val="accent1"/>
                </a:solidFill>
              </a:rPr>
              <a:t>ắng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giữa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đồng</a:t>
            </a:r>
            <a:endParaRPr lang="en-US" sz="4000" dirty="0">
              <a:solidFill>
                <a:schemeClr val="accent1"/>
              </a:solidFill>
            </a:endParaRPr>
          </a:p>
          <a:p>
            <a:pPr algn="just"/>
            <a:r>
              <a:rPr lang="en-US" sz="4000" dirty="0">
                <a:solidFill>
                  <a:schemeClr val="accent1"/>
                </a:solidFill>
              </a:rPr>
              <a:t>…</a:t>
            </a:r>
            <a:r>
              <a:rPr lang="en-US" sz="4000" dirty="0" err="1">
                <a:solidFill>
                  <a:schemeClr val="accent1"/>
                </a:solidFill>
              </a:rPr>
              <a:t>àm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bạn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nhà</a:t>
            </a:r>
            <a:r>
              <a:rPr lang="en-US" sz="4000" dirty="0">
                <a:solidFill>
                  <a:schemeClr val="accent1"/>
                </a:solidFill>
              </a:rPr>
              <a:t> …</a:t>
            </a:r>
            <a:r>
              <a:rPr lang="en-US" sz="4000" dirty="0" err="1">
                <a:solidFill>
                  <a:schemeClr val="accent1"/>
                </a:solidFill>
              </a:rPr>
              <a:t>ông</a:t>
            </a:r>
            <a:endParaRPr lang="en-US" sz="4000" dirty="0">
              <a:solidFill>
                <a:schemeClr val="accent1"/>
              </a:solidFill>
            </a:endParaRPr>
          </a:p>
          <a:p>
            <a:pPr algn="just"/>
            <a:r>
              <a:rPr lang="en-US" sz="4000" dirty="0" err="1">
                <a:solidFill>
                  <a:schemeClr val="accent1"/>
                </a:solidFill>
              </a:rPr>
              <a:t>Thích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mò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tôm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cá</a:t>
            </a:r>
            <a:r>
              <a:rPr lang="en-US" sz="4000" dirty="0">
                <a:solidFill>
                  <a:schemeClr val="accent1"/>
                </a:solidFill>
              </a:rPr>
              <a:t>.</a:t>
            </a:r>
          </a:p>
          <a:p>
            <a:pPr algn="just"/>
            <a:r>
              <a:rPr lang="en-US" sz="4000" dirty="0">
                <a:solidFill>
                  <a:schemeClr val="accent1"/>
                </a:solidFill>
              </a:rPr>
              <a:t>                       (</a:t>
            </a:r>
            <a:r>
              <a:rPr lang="en-US" sz="4000" dirty="0" err="1">
                <a:solidFill>
                  <a:schemeClr val="accent1"/>
                </a:solidFill>
              </a:rPr>
              <a:t>là</a:t>
            </a:r>
            <a:r>
              <a:rPr lang="en-US" sz="4000" dirty="0">
                <a:solidFill>
                  <a:schemeClr val="accent1"/>
                </a:solidFill>
              </a:rPr>
              <a:t> con </a:t>
            </a:r>
            <a:r>
              <a:rPr lang="en-US" sz="4000" dirty="0" err="1">
                <a:solidFill>
                  <a:schemeClr val="accent1"/>
                </a:solidFill>
              </a:rPr>
              <a:t>gì</a:t>
            </a:r>
            <a:r>
              <a:rPr lang="en-US" sz="4000" dirty="0">
                <a:solidFill>
                  <a:schemeClr val="accent1"/>
                </a:solidFill>
              </a:rPr>
              <a:t>?) </a:t>
            </a:r>
            <a:endParaRPr lang="vi-VN" sz="4000" dirty="0">
              <a:solidFill>
                <a:schemeClr val="accent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7157A4-72E0-4341-AD3A-EE15D1BCFF0F}"/>
              </a:ext>
            </a:extLst>
          </p:cNvPr>
          <p:cNvSpPr txBox="1"/>
          <p:nvPr/>
        </p:nvSpPr>
        <p:spPr>
          <a:xfrm>
            <a:off x="4422756" y="3863062"/>
            <a:ext cx="5370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4C3949-EFF2-4FC1-BB89-063D2F95F199}"/>
              </a:ext>
            </a:extLst>
          </p:cNvPr>
          <p:cNvSpPr txBox="1"/>
          <p:nvPr/>
        </p:nvSpPr>
        <p:spPr>
          <a:xfrm>
            <a:off x="702364" y="3863062"/>
            <a:ext cx="4701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69FCE7-887D-4E12-AFDA-D3A9DD5B488D}"/>
              </a:ext>
            </a:extLst>
          </p:cNvPr>
          <p:cNvSpPr txBox="1"/>
          <p:nvPr/>
        </p:nvSpPr>
        <p:spPr>
          <a:xfrm>
            <a:off x="2172727" y="3250502"/>
            <a:ext cx="5370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n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204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70"/>
          <a:stretch/>
        </p:blipFill>
        <p:spPr bwMode="auto">
          <a:xfrm>
            <a:off x="79287" y="1115865"/>
            <a:ext cx="9354328" cy="2828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3925" y="557798"/>
            <a:ext cx="10589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2.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Chọn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chữ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phù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hợp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với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ô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trống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rồi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giải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câu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đố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87621" y="2913283"/>
            <a:ext cx="1532434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</a:rPr>
              <a:t>ch</a:t>
            </a:r>
            <a:r>
              <a:rPr lang="en-US" sz="3600" dirty="0" err="1">
                <a:solidFill>
                  <a:srgbClr val="FF0000"/>
                </a:solidFill>
              </a:rPr>
              <a:t>ì</a:t>
            </a:r>
            <a:r>
              <a:rPr lang="en-US" sz="3600" dirty="0" err="1">
                <a:solidFill>
                  <a:schemeClr val="tx1"/>
                </a:solidFill>
              </a:rPr>
              <a:t>m</a:t>
            </a:r>
            <a:endParaRPr lang="vi-VN" sz="36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00827" y="2830708"/>
            <a:ext cx="1265714" cy="70788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</a:rPr>
              <a:t>k</a:t>
            </a:r>
            <a:r>
              <a:rPr lang="en-US" sz="3600" dirty="0" err="1">
                <a:solidFill>
                  <a:srgbClr val="FF0000"/>
                </a:solidFill>
              </a:rPr>
              <a:t>iế</a:t>
            </a:r>
            <a:r>
              <a:rPr lang="en-US" sz="3600" dirty="0" err="1">
                <a:solidFill>
                  <a:schemeClr val="tx1"/>
                </a:solidFill>
              </a:rPr>
              <a:t>m</a:t>
            </a:r>
            <a:r>
              <a:rPr lang="en-US" sz="4000" dirty="0"/>
              <a:t> </a:t>
            </a:r>
            <a:endParaRPr lang="vi-VN" sz="40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55A9D7A-E18D-4A54-844D-0D24AB3B8C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1" t="11085" b="11684"/>
          <a:stretch/>
        </p:blipFill>
        <p:spPr bwMode="auto">
          <a:xfrm>
            <a:off x="6900827" y="4016859"/>
            <a:ext cx="5055419" cy="241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F463AAF2-49F2-4A71-A9B5-B687CD399CD0}"/>
              </a:ext>
            </a:extLst>
          </p:cNvPr>
          <p:cNvSpPr/>
          <p:nvPr/>
        </p:nvSpPr>
        <p:spPr>
          <a:xfrm>
            <a:off x="1122068" y="4977018"/>
            <a:ext cx="4973931" cy="914400"/>
          </a:xfrm>
          <a:prstGeom prst="ellipse">
            <a:avLst/>
          </a:prstGeom>
          <a:solidFill>
            <a:srgbClr val="FFAB40"/>
          </a:solidFill>
          <a:ln w="25400" cap="flat" cmpd="sng" algn="ctr">
            <a:solidFill>
              <a:srgbClr val="FFAB40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Đáp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án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: con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cá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trê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BAE5E4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559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925" y="557798"/>
            <a:ext cx="10589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2.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Chọn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chữ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phù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hợp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với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ô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trống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rồi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giải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câu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213054"/>
                </a:solidFill>
                <a:cs typeface="Times New Roman" pitchFamily="18" charset="0"/>
              </a:rPr>
              <a:t>đố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27"/>
          <a:stretch/>
        </p:blipFill>
        <p:spPr bwMode="auto">
          <a:xfrm>
            <a:off x="264494" y="1269533"/>
            <a:ext cx="9541658" cy="3806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18306" y="1992647"/>
            <a:ext cx="847680" cy="49244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00" dirty="0" err="1">
                <a:solidFill>
                  <a:srgbClr val="404040"/>
                </a:solidFill>
              </a:rPr>
              <a:t>m</a:t>
            </a:r>
            <a:r>
              <a:rPr lang="en-US" sz="2600" dirty="0" err="1">
                <a:solidFill>
                  <a:srgbClr val="FF0000"/>
                </a:solidFill>
              </a:rPr>
              <a:t>ặt</a:t>
            </a:r>
            <a:endParaRPr lang="vi-VN" sz="2600" dirty="0">
              <a:solidFill>
                <a:srgbClr val="40404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474" y="3608256"/>
            <a:ext cx="928918" cy="584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tx1"/>
                </a:solidFill>
              </a:rPr>
              <a:t>S</a:t>
            </a:r>
            <a:r>
              <a:rPr lang="en-US" sz="3200" dirty="0" err="1">
                <a:solidFill>
                  <a:srgbClr val="FF0000"/>
                </a:solidFill>
              </a:rPr>
              <a:t>ắc</a:t>
            </a:r>
            <a:endParaRPr lang="vi-VN" sz="4000" dirty="0">
              <a:solidFill>
                <a:srgbClr val="404040"/>
              </a:solid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7785ECF-0949-42D7-9C31-907D87B558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4"/>
          <a:stretch/>
        </p:blipFill>
        <p:spPr bwMode="auto">
          <a:xfrm>
            <a:off x="8923392" y="3429001"/>
            <a:ext cx="3100441" cy="333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087CCFFE-37F6-4B9B-9613-2A980E73A994}"/>
              </a:ext>
            </a:extLst>
          </p:cNvPr>
          <p:cNvSpPr/>
          <p:nvPr/>
        </p:nvSpPr>
        <p:spPr>
          <a:xfrm>
            <a:off x="1078986" y="5591544"/>
            <a:ext cx="6663916" cy="914400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Đáp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án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Cây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phượng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BAE5E4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783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417" y="428915"/>
            <a:ext cx="11006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3.Tìm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các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cs typeface="Times New Roman" pitchFamily="18" charset="0"/>
              </a:rPr>
              <a:t>tiếng</a:t>
            </a:r>
            <a:r>
              <a:rPr lang="en-US" sz="3200" dirty="0">
                <a:solidFill>
                  <a:srgbClr val="213054"/>
                </a:solidFill>
                <a:cs typeface="Times New Roman" pitchFamily="18" charset="0"/>
              </a:rPr>
              <a:t>: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13054"/>
              </a:solidFill>
              <a:effectLst/>
              <a:uLnTx/>
              <a:uFillTx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0A14AB-B40D-4279-A23B-932B5DD3612E}"/>
              </a:ext>
            </a:extLst>
          </p:cNvPr>
          <p:cNvSpPr txBox="1"/>
          <p:nvPr/>
        </p:nvSpPr>
        <p:spPr>
          <a:xfrm>
            <a:off x="346623" y="1013690"/>
            <a:ext cx="9936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a)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Bắt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đầu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bằng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l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hoặc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,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có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nghĩa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như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sau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213054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752585-BB15-4F69-A8D2-20B75FF742FC}"/>
              </a:ext>
            </a:extLst>
          </p:cNvPr>
          <p:cNvSpPr txBox="1"/>
          <p:nvPr/>
        </p:nvSpPr>
        <p:spPr>
          <a:xfrm>
            <a:off x="851888" y="1598465"/>
            <a:ext cx="61041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- Trái ngược với </a:t>
            </a:r>
            <a:r>
              <a:rPr lang="vi-VN" sz="3200" b="1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lạnh</a:t>
            </a:r>
            <a:r>
              <a:rPr lang="en-US" sz="3200" b="1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:</a:t>
            </a:r>
            <a:endParaRPr lang="en-US" sz="3200" dirty="0"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F6DBAC-94DE-4534-A97D-8B4EABE1FA38}"/>
              </a:ext>
            </a:extLst>
          </p:cNvPr>
          <p:cNvSpPr txBox="1"/>
          <p:nvPr/>
        </p:nvSpPr>
        <p:spPr>
          <a:xfrm>
            <a:off x="5349933" y="1598465"/>
            <a:ext cx="2542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nóng</a:t>
            </a:r>
            <a:endParaRPr lang="en-US" sz="3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49A86F-9366-4474-A730-85F50C37E29D}"/>
              </a:ext>
            </a:extLst>
          </p:cNvPr>
          <p:cNvSpPr txBox="1"/>
          <p:nvPr/>
        </p:nvSpPr>
        <p:spPr>
          <a:xfrm>
            <a:off x="846273" y="2269548"/>
            <a:ext cx="3001774" cy="595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- </a:t>
            </a:r>
            <a:r>
              <a:rPr lang="en-US" sz="3200" b="0" i="0" dirty="0" err="1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Không</a:t>
            </a:r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quen</a:t>
            </a:r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:</a:t>
            </a:r>
            <a:endParaRPr lang="en-US" sz="3200" dirty="0"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3A69A9-7E86-4CB6-A1CC-FAF53DBF551D}"/>
              </a:ext>
            </a:extLst>
          </p:cNvPr>
          <p:cNvSpPr txBox="1"/>
          <p:nvPr/>
        </p:nvSpPr>
        <p:spPr>
          <a:xfrm>
            <a:off x="3848047" y="2281791"/>
            <a:ext cx="52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lạ</a:t>
            </a:r>
            <a:endParaRPr lang="en-US" sz="3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8DDA45-558C-41E1-B7C2-602E6F09E1AE}"/>
              </a:ext>
            </a:extLst>
          </p:cNvPr>
          <p:cNvSpPr txBox="1"/>
          <p:nvPr/>
        </p:nvSpPr>
        <p:spPr>
          <a:xfrm>
            <a:off x="315622" y="2866012"/>
            <a:ext cx="81772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cs typeface="Times New Roman" panose="02020603050405020304" pitchFamily="18" charset="0"/>
              </a:rPr>
              <a:t>b) </a:t>
            </a:r>
            <a:r>
              <a:rPr lang="en-US" sz="3200" dirty="0" err="1">
                <a:cs typeface="Times New Roman" panose="02020603050405020304" pitchFamily="18" charset="0"/>
              </a:rPr>
              <a:t>Chứa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vần</a:t>
            </a:r>
            <a:r>
              <a:rPr 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in </a:t>
            </a:r>
            <a:r>
              <a:rPr lang="en-US" sz="3200" dirty="0" err="1">
                <a:cs typeface="Times New Roman" panose="02020603050405020304" pitchFamily="18" charset="0"/>
              </a:rPr>
              <a:t>hoặc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iên</a:t>
            </a:r>
            <a:r>
              <a:rPr lang="en-US" sz="3200" dirty="0"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cs typeface="Times New Roman" panose="02020603050405020304" pitchFamily="18" charset="0"/>
              </a:rPr>
              <a:t>có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nghĩa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như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sau</a:t>
            </a:r>
            <a:r>
              <a:rPr lang="en-US" sz="3200" dirty="0"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E22F41-CFCD-4087-906B-A95C8D52834C}"/>
              </a:ext>
            </a:extLst>
          </p:cNvPr>
          <p:cNvSpPr txBox="1"/>
          <p:nvPr/>
        </p:nvSpPr>
        <p:spPr>
          <a:xfrm>
            <a:off x="352160" y="3450788"/>
            <a:ext cx="42935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- Trái ngược với </a:t>
            </a:r>
            <a:r>
              <a:rPr lang="vi-VN" sz="3200" b="1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dữ:</a:t>
            </a:r>
            <a:endParaRPr lang="en-US" sz="3200" dirty="0"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908EF4-B7ED-48B4-885B-A3FB938D8678}"/>
              </a:ext>
            </a:extLst>
          </p:cNvPr>
          <p:cNvSpPr txBox="1"/>
          <p:nvPr/>
        </p:nvSpPr>
        <p:spPr>
          <a:xfrm>
            <a:off x="4111100" y="3450788"/>
            <a:ext cx="1651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cs typeface="Times New Roman" panose="02020603050405020304" pitchFamily="18" charset="0"/>
              </a:rPr>
              <a:t>h</a:t>
            </a:r>
            <a:r>
              <a:rPr 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iền</a:t>
            </a:r>
            <a:endParaRPr lang="en-US" sz="3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FC2ED3-265F-4126-A385-B87DA64A34F6}"/>
              </a:ext>
            </a:extLst>
          </p:cNvPr>
          <p:cNvSpPr txBox="1"/>
          <p:nvPr/>
        </p:nvSpPr>
        <p:spPr>
          <a:xfrm>
            <a:off x="380551" y="4035563"/>
            <a:ext cx="70355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- Quả (thức ăn) đến độ ăn được:</a:t>
            </a:r>
            <a:endParaRPr lang="en-US" sz="3200" dirty="0"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24B5C8-9D1D-4CE5-AC37-D4D7CAF0CECB}"/>
              </a:ext>
            </a:extLst>
          </p:cNvPr>
          <p:cNvSpPr txBox="1"/>
          <p:nvPr/>
        </p:nvSpPr>
        <p:spPr>
          <a:xfrm>
            <a:off x="7033733" y="4047290"/>
            <a:ext cx="1286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cs typeface="Times New Roman" panose="02020603050405020304" pitchFamily="18" charset="0"/>
              </a:rPr>
              <a:t>ch</a:t>
            </a:r>
            <a:r>
              <a:rPr 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ín</a:t>
            </a:r>
            <a:endParaRPr lang="en-US" sz="3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9FE3A8-B77B-4846-9E4A-36970E7C1B12}"/>
              </a:ext>
            </a:extLst>
          </p:cNvPr>
          <p:cNvSpPr txBox="1"/>
          <p:nvPr/>
        </p:nvSpPr>
        <p:spPr>
          <a:xfrm>
            <a:off x="346623" y="4661187"/>
            <a:ext cx="79736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cs typeface="Times New Roman" panose="02020603050405020304" pitchFamily="18" charset="0"/>
              </a:rPr>
              <a:t>c) </a:t>
            </a:r>
            <a:r>
              <a:rPr lang="en-US" sz="3200" dirty="0" err="1">
                <a:cs typeface="Times New Roman" panose="02020603050405020304" pitchFamily="18" charset="0"/>
              </a:rPr>
              <a:t>Chứa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vần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ăc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hoặc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ăt</a:t>
            </a:r>
            <a:r>
              <a:rPr lang="en-US" sz="3200" dirty="0"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cs typeface="Times New Roman" panose="02020603050405020304" pitchFamily="18" charset="0"/>
              </a:rPr>
              <a:t>có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nghĩa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như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sau</a:t>
            </a:r>
            <a:r>
              <a:rPr lang="en-US" sz="3200" dirty="0"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EA62EA-8768-4C6F-B6EA-0A7B014F1014}"/>
              </a:ext>
            </a:extLst>
          </p:cNvPr>
          <p:cNvSpPr txBox="1"/>
          <p:nvPr/>
        </p:nvSpPr>
        <p:spPr>
          <a:xfrm>
            <a:off x="352160" y="5409305"/>
            <a:ext cx="76919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- Trái ngược với (dao, kéo) </a:t>
            </a:r>
            <a:r>
              <a:rPr lang="vi-VN" sz="3200" b="1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lụt (cùn):</a:t>
            </a:r>
            <a:endParaRPr lang="en-US" sz="3200" dirty="0"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FD6367-000A-46E3-A47F-5D508CF2B1EC}"/>
              </a:ext>
            </a:extLst>
          </p:cNvPr>
          <p:cNvSpPr txBox="1"/>
          <p:nvPr/>
        </p:nvSpPr>
        <p:spPr>
          <a:xfrm>
            <a:off x="7694161" y="5430812"/>
            <a:ext cx="9460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cs typeface="Times New Roman" panose="02020603050405020304" pitchFamily="18" charset="0"/>
              </a:rPr>
              <a:t>s</a:t>
            </a:r>
            <a:r>
              <a:rPr 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ắc</a:t>
            </a:r>
            <a:endParaRPr lang="en-US" sz="3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5C28AE-7358-4C8E-B3FA-1C74E79C3412}"/>
              </a:ext>
            </a:extLst>
          </p:cNvPr>
          <p:cNvSpPr txBox="1"/>
          <p:nvPr/>
        </p:nvSpPr>
        <p:spPr>
          <a:xfrm>
            <a:off x="361567" y="6037094"/>
            <a:ext cx="79587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- </a:t>
            </a:r>
            <a:r>
              <a:rPr lang="en-US" sz="3200" b="0" i="0" dirty="0" err="1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Dùng</a:t>
            </a:r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dao</a:t>
            </a:r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hoặc</a:t>
            </a:r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kéo</a:t>
            </a:r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làm</a:t>
            </a:r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đứt</a:t>
            </a:r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một</a:t>
            </a:r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vật</a:t>
            </a:r>
            <a:r>
              <a:rPr lang="en-US" sz="3200" b="0" i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:</a:t>
            </a:r>
            <a:endParaRPr lang="en-US" sz="3200" dirty="0"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4B7EC9-C562-4E4C-A1DA-071A23CFE64D}"/>
              </a:ext>
            </a:extLst>
          </p:cNvPr>
          <p:cNvSpPr txBox="1"/>
          <p:nvPr/>
        </p:nvSpPr>
        <p:spPr>
          <a:xfrm>
            <a:off x="8175107" y="6064437"/>
            <a:ext cx="8851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cs typeface="Times New Roman" panose="02020603050405020304" pitchFamily="18" charset="0"/>
              </a:rPr>
              <a:t>c</a:t>
            </a:r>
            <a:r>
              <a:rPr 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ắt</a:t>
            </a:r>
            <a:endParaRPr lang="en-US" sz="3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77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949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855</TotalTime>
  <Words>531</Words>
  <Application>Microsoft Office PowerPoint</Application>
  <PresentationFormat>Widescreen</PresentationFormat>
  <Paragraphs>80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Times New Roman</vt:lpstr>
      <vt:lpstr>UTM Avo</vt:lpstr>
      <vt:lpstr>UTM Avo (Body)</vt:lpstr>
      <vt:lpstr>UTM Avo (Headings)</vt:lpstr>
      <vt:lpstr>Arial</vt:lpstr>
      <vt:lpstr>Calibri</vt:lpstr>
      <vt:lpstr>Arial-Rounded</vt:lpstr>
      <vt:lpstr>5_Office Theme</vt:lpstr>
      <vt:lpstr>Tuần 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79</cp:revision>
  <dcterms:created xsi:type="dcterms:W3CDTF">2021-11-01T08:16:43Z</dcterms:created>
  <dcterms:modified xsi:type="dcterms:W3CDTF">2022-01-24T03:54:21Z</dcterms:modified>
</cp:coreProperties>
</file>