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audio2.wav" ContentType="audio/x-wav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93" r:id="rId2"/>
    <p:sldId id="328" r:id="rId3"/>
    <p:sldId id="277" r:id="rId4"/>
    <p:sldId id="327" r:id="rId5"/>
    <p:sldId id="329" r:id="rId6"/>
    <p:sldId id="325" r:id="rId7"/>
    <p:sldId id="326" r:id="rId8"/>
    <p:sldId id="330" r:id="rId9"/>
    <p:sldId id="289" r:id="rId10"/>
    <p:sldId id="290" r:id="rId11"/>
    <p:sldId id="291" r:id="rId12"/>
    <p:sldId id="317" r:id="rId13"/>
    <p:sldId id="342" r:id="rId14"/>
    <p:sldId id="294" r:id="rId15"/>
    <p:sldId id="436" r:id="rId16"/>
    <p:sldId id="438" r:id="rId17"/>
    <p:sldId id="332" r:id="rId18"/>
    <p:sldId id="439" r:id="rId19"/>
    <p:sldId id="440" r:id="rId20"/>
    <p:sldId id="297" r:id="rId21"/>
    <p:sldId id="298" r:id="rId22"/>
    <p:sldId id="299" r:id="rId23"/>
    <p:sldId id="305" r:id="rId24"/>
    <p:sldId id="285" r:id="rId25"/>
    <p:sldId id="300" r:id="rId26"/>
    <p:sldId id="314" r:id="rId27"/>
    <p:sldId id="315" r:id="rId28"/>
    <p:sldId id="441" r:id="rId29"/>
    <p:sldId id="442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8119"/>
    <a:srgbClr val="FF7707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5193B-3FFF-49D2-92A0-215CC7ABA181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9C2FD-3D46-4A9C-B508-F4A50667B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5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ô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đi</a:t>
            </a:r>
            <a:r>
              <a:rPr lang="en-US" dirty="0"/>
              <a:t> </a:t>
            </a:r>
            <a:r>
              <a:rPr lang="en-US" dirty="0" err="1"/>
              <a:t>tới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9C2FD-3D46-4A9C-B508-F4A50667B2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45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9C2FD-3D46-4A9C-B508-F4A50667B25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8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845649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21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2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76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203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0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541977" y="92561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5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48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1064441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44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649" r:id="rId7"/>
    <p:sldLayoutId id="2147483650" r:id="rId8"/>
    <p:sldLayoutId id="2147483655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jpg"/><Relationship Id="rId7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slide" Target="slide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slide" Target="slide3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slide" Target="slide3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5" Type="http://schemas.openxmlformats.org/officeDocument/2006/relationships/slide" Target="slide4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371397" y="1658361"/>
            <a:ext cx="7678832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vườn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628478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200819" y="579195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72" y="429490"/>
            <a:ext cx="7426255" cy="642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42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1462" y="2499081"/>
            <a:ext cx="7889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95" y="4190852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1" y="3954986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" y="450760"/>
            <a:ext cx="12166242" cy="654680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8" name="Google Shape;87;p1"/>
          <p:cNvSpPr/>
          <p:nvPr/>
        </p:nvSpPr>
        <p:spPr>
          <a:xfrm>
            <a:off x="1853338" y="696218"/>
            <a:ext cx="790397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5400" b="1" kern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Bell MT"/>
                <a:cs typeface="Times New Roman" panose="02020603050405020304" pitchFamily="18" charset="0"/>
                <a:sym typeface="Bell MT"/>
              </a:rPr>
              <a:t>Ô </a:t>
            </a:r>
            <a:r>
              <a:rPr lang="en-US" sz="5400" b="1" kern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Bell MT"/>
                <a:cs typeface="Times New Roman" panose="02020603050405020304" pitchFamily="18" charset="0"/>
                <a:sym typeface="Bell MT"/>
              </a:rPr>
              <a:t>chữ</a:t>
            </a:r>
            <a:r>
              <a:rPr lang="en-US" sz="5400" b="1" kern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Bell MT"/>
                <a:cs typeface="Times New Roman" panose="02020603050405020304" pitchFamily="18" charset="0"/>
                <a:sym typeface="Bell MT"/>
              </a:rPr>
              <a:t> </a:t>
            </a:r>
            <a:r>
              <a:rPr lang="en-US" sz="5400" b="1" kern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Bell MT"/>
                <a:cs typeface="Times New Roman" panose="02020603050405020304" pitchFamily="18" charset="0"/>
                <a:sym typeface="Bell MT"/>
              </a:rPr>
              <a:t>bí</a:t>
            </a:r>
            <a:r>
              <a:rPr lang="en-US" sz="5400" b="1" kern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Bell MT"/>
                <a:cs typeface="Times New Roman" panose="02020603050405020304" pitchFamily="18" charset="0"/>
                <a:sym typeface="Bell MT"/>
              </a:rPr>
              <a:t> </a:t>
            </a:r>
            <a:r>
              <a:rPr lang="en-US" sz="5400" b="1" kern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Bell MT"/>
                <a:cs typeface="Times New Roman" panose="02020603050405020304" pitchFamily="18" charset="0"/>
                <a:sym typeface="Bell MT"/>
              </a:rPr>
              <a:t>mật</a:t>
            </a:r>
            <a:endParaRPr kumimoji="0" sz="54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+mj-lt"/>
              <a:ea typeface="Bell MT"/>
              <a:cs typeface="Times New Roman" panose="02020603050405020304" pitchFamily="18" charset="0"/>
              <a:sym typeface="Bell M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130938"/>
              </p:ext>
            </p:extLst>
          </p:nvPr>
        </p:nvGraphicFramePr>
        <p:xfrm>
          <a:off x="596642" y="4213441"/>
          <a:ext cx="2144592" cy="665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53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</a:rPr>
                        <a:t>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21304"/>
              </p:ext>
            </p:extLst>
          </p:nvPr>
        </p:nvGraphicFramePr>
        <p:xfrm>
          <a:off x="3072012" y="4203420"/>
          <a:ext cx="4357988" cy="643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9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56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89443"/>
              </p:ext>
            </p:extLst>
          </p:nvPr>
        </p:nvGraphicFramePr>
        <p:xfrm>
          <a:off x="7564882" y="4213441"/>
          <a:ext cx="4357988" cy="643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9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9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56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590462" y="4213441"/>
            <a:ext cx="2150772" cy="6697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Ô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27" name="Rectangle 26">
            <a:hlinkClick r:id="rId5" action="ppaction://hlinksldjump"/>
          </p:cNvPr>
          <p:cNvSpPr/>
          <p:nvPr/>
        </p:nvSpPr>
        <p:spPr>
          <a:xfrm>
            <a:off x="3072012" y="4149986"/>
            <a:ext cx="4358522" cy="6697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Ô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28" name="Rectangle 27">
            <a:hlinkClick r:id="rId6" action="ppaction://hlinksldjump"/>
          </p:cNvPr>
          <p:cNvSpPr/>
          <p:nvPr/>
        </p:nvSpPr>
        <p:spPr>
          <a:xfrm>
            <a:off x="7564348" y="4190350"/>
            <a:ext cx="4358522" cy="6697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Ô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3</a:t>
            </a:r>
          </a:p>
        </p:txBody>
      </p:sp>
      <p:sp>
        <p:nvSpPr>
          <p:cNvPr id="8" name="Right Arrow 7">
            <a:hlinkClick r:id="rId7" action="ppaction://hlinksldjump"/>
          </p:cNvPr>
          <p:cNvSpPr/>
          <p:nvPr/>
        </p:nvSpPr>
        <p:spPr>
          <a:xfrm>
            <a:off x="9383903" y="6156101"/>
            <a:ext cx="1815921" cy="70189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A9875-B440-45EC-8BEA-22A02770E011}"/>
              </a:ext>
            </a:extLst>
          </p:cNvPr>
          <p:cNvSpPr txBox="1"/>
          <p:nvPr/>
        </p:nvSpPr>
        <p:spPr>
          <a:xfrm>
            <a:off x="2246056" y="2031898"/>
            <a:ext cx="8953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- </a:t>
            </a:r>
            <a:r>
              <a:rPr lang="en-US" sz="3600" dirty="0" err="1">
                <a:solidFill>
                  <a:schemeClr val="accent1"/>
                </a:solidFill>
              </a:rPr>
              <a:t>Hãy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trả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lời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đúng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các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câu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hỏi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ẩn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dưới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mỗi</a:t>
            </a:r>
            <a:r>
              <a:rPr lang="en-US" sz="3600" dirty="0">
                <a:solidFill>
                  <a:schemeClr val="accent1"/>
                </a:solidFill>
              </a:rPr>
              <a:t> ô </a:t>
            </a:r>
            <a:r>
              <a:rPr lang="en-US" sz="3600" dirty="0" err="1">
                <a:solidFill>
                  <a:schemeClr val="accent1"/>
                </a:solidFill>
              </a:rPr>
              <a:t>chữ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để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lật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chúng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lên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bạn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nhé</a:t>
            </a:r>
            <a:r>
              <a:rPr lang="en-US" sz="3600" dirty="0">
                <a:solidFill>
                  <a:schemeClr val="accent1"/>
                </a:solidFill>
              </a:rPr>
              <a:t>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5C399B-CDF3-43F0-9CC7-F8AD5E0FE9F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54" y="1919561"/>
            <a:ext cx="1868707" cy="204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4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5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" y="450760"/>
            <a:ext cx="12166242" cy="654680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5" name="TextBox 4"/>
          <p:cNvSpPr txBox="1"/>
          <p:nvPr/>
        </p:nvSpPr>
        <p:spPr>
          <a:xfrm>
            <a:off x="890671" y="664045"/>
            <a:ext cx="8941933" cy="1446471"/>
          </a:xfrm>
          <a:prstGeom prst="rect">
            <a:avLst/>
          </a:prstGeom>
          <a:noFill/>
        </p:spPr>
        <p:txBody>
          <a:bodyPr wrap="square" lIns="121842" tIns="60921" rIns="121842" bIns="60921" rtlCol="0">
            <a:spAutoFit/>
          </a:bodyPr>
          <a:lstStyle/>
          <a:p>
            <a:pPr defTabSz="1218330"/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thiếu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sau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:</a:t>
            </a:r>
          </a:p>
          <a:p>
            <a:pPr defTabSz="1218330"/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         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Lá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lành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đùm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…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rách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02274" y="2472666"/>
            <a:ext cx="4015728" cy="1146704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42" tIns="60921" rIns="121842" bIns="60921" rtlCol="0" anchor="ctr"/>
          <a:lstStyle/>
          <a:p>
            <a:pPr algn="ctr" defTabSz="1218330"/>
            <a:r>
              <a:rPr lang="en-US" sz="43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A. </a:t>
            </a:r>
            <a:r>
              <a:rPr lang="en-US" sz="43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lá</a:t>
            </a:r>
            <a:endParaRPr lang="en-US" sz="43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65591" y="3798448"/>
            <a:ext cx="4015728" cy="1146704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42" tIns="60921" rIns="121842" bIns="60921" rtlCol="0" anchor="ctr"/>
          <a:lstStyle/>
          <a:p>
            <a:pPr algn="ctr" defTabSz="1218330"/>
            <a:r>
              <a:rPr lang="en-US" sz="43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43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cây</a:t>
            </a:r>
            <a:endParaRPr lang="en-US" sz="43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65591" y="2472666"/>
            <a:ext cx="4015728" cy="1146704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42" tIns="60921" rIns="121842" bIns="60921" rtlCol="0" anchor="ctr"/>
          <a:lstStyle/>
          <a:p>
            <a:pPr algn="ctr" defTabSz="1218330"/>
            <a:r>
              <a:rPr lang="en-US" sz="43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C. </a:t>
            </a:r>
            <a:r>
              <a:rPr lang="en-US" sz="43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hoa</a:t>
            </a:r>
            <a:endParaRPr lang="en-US" sz="43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02274" y="3798448"/>
            <a:ext cx="4015728" cy="1146704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42" tIns="60921" rIns="121842" bIns="60921" rtlCol="0" anchor="ctr"/>
          <a:lstStyle/>
          <a:p>
            <a:pPr algn="ctr" defTabSz="1218330"/>
            <a:r>
              <a:rPr lang="en-US" sz="43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D. </a:t>
            </a:r>
            <a:r>
              <a:rPr lang="en-US" sz="43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quả</a:t>
            </a:r>
            <a:endParaRPr lang="en-US" sz="43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Google Shape;100;p2">
            <a:hlinkClick r:id="rId5" action="ppaction://hlinksldjump"/>
          </p:cNvPr>
          <p:cNvSpPr/>
          <p:nvPr/>
        </p:nvSpPr>
        <p:spPr>
          <a:xfrm>
            <a:off x="-14068" y="5894961"/>
            <a:ext cx="1233268" cy="85695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32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Right Arrow 12">
            <a:hlinkClick r:id="rId7" action="ppaction://hlinksldjump"/>
          </p:cNvPr>
          <p:cNvSpPr/>
          <p:nvPr/>
        </p:nvSpPr>
        <p:spPr>
          <a:xfrm>
            <a:off x="10801082" y="6230324"/>
            <a:ext cx="1365160" cy="52159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5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" y="450760"/>
            <a:ext cx="12166242" cy="654680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2" name="Rectangle 11"/>
          <p:cNvSpPr/>
          <p:nvPr/>
        </p:nvSpPr>
        <p:spPr>
          <a:xfrm>
            <a:off x="140478" y="516194"/>
            <a:ext cx="10673295" cy="2015892"/>
          </a:xfrm>
          <a:prstGeom prst="rect">
            <a:avLst/>
          </a:prstGeom>
        </p:spPr>
        <p:txBody>
          <a:bodyPr wrap="square" lIns="121877" tIns="60938" rIns="121877" bIns="60938">
            <a:spAutoFit/>
          </a:bodyPr>
          <a:lstStyle/>
          <a:p>
            <a:pPr defTabSz="1218720"/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thiếu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sau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:</a:t>
            </a:r>
          </a:p>
          <a:p>
            <a:pPr defTabSz="1218720"/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…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bộ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phận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giúp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hiện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trao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đổi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khí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môi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trường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bên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98751" y="2695304"/>
            <a:ext cx="379954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A.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tim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535080" y="2739159"/>
            <a:ext cx="379954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phổi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598751" y="4451300"/>
            <a:ext cx="379954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gan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535080" y="4451299"/>
            <a:ext cx="379954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D.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ruột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Google Shape;100;p2">
            <a:hlinkClick r:id="rId5" action="ppaction://hlinksldjump"/>
          </p:cNvPr>
          <p:cNvSpPr/>
          <p:nvPr/>
        </p:nvSpPr>
        <p:spPr>
          <a:xfrm>
            <a:off x="140478" y="5830981"/>
            <a:ext cx="1233268" cy="856957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32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ight Arrow 1">
            <a:hlinkClick r:id="rId7" action="ppaction://hlinksldjump"/>
          </p:cNvPr>
          <p:cNvSpPr/>
          <p:nvPr/>
        </p:nvSpPr>
        <p:spPr>
          <a:xfrm>
            <a:off x="10609089" y="6341806"/>
            <a:ext cx="1442433" cy="45456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" y="450760"/>
            <a:ext cx="12166242" cy="6546806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2" name="Rectangle 11"/>
          <p:cNvSpPr/>
          <p:nvPr/>
        </p:nvSpPr>
        <p:spPr>
          <a:xfrm>
            <a:off x="437881" y="516194"/>
            <a:ext cx="10294428" cy="1400339"/>
          </a:xfrm>
          <a:prstGeom prst="rect">
            <a:avLst/>
          </a:prstGeom>
        </p:spPr>
        <p:txBody>
          <a:bodyPr wrap="square" lIns="121877" tIns="60938" rIns="121877" bIns="60938">
            <a:spAutoFit/>
          </a:bodyPr>
          <a:lstStyle/>
          <a:p>
            <a:pPr defTabSz="1218720"/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Điền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thiếu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sau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:</a:t>
            </a:r>
          </a:p>
          <a:p>
            <a:pPr defTabSz="1218720"/>
            <a:r>
              <a:rPr lang="en-US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Lá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…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lại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chen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nhị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3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vàng</a:t>
            </a:r>
            <a:r>
              <a:rPr lang="en-US" sz="43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75559" y="2547138"/>
            <a:ext cx="425906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hoa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326031" y="2547138"/>
            <a:ext cx="425906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A.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xanh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326031" y="4405132"/>
            <a:ext cx="4259064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hồng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08879" y="4405132"/>
            <a:ext cx="4238623" cy="1379681"/>
          </a:xfrm>
          <a:prstGeom prst="roundRect">
            <a:avLst/>
          </a:prstGeom>
          <a:solidFill>
            <a:schemeClr val="bg1"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877" tIns="60938" rIns="121877" bIns="60938" rtlCol="0" anchor="ctr"/>
          <a:lstStyle/>
          <a:p>
            <a:pPr algn="ctr" defTabSz="1218720"/>
            <a:r>
              <a:rPr lang="en-US" sz="43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D. </a:t>
            </a:r>
            <a:r>
              <a:rPr lang="en-US" sz="43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đỏ</a:t>
            </a:r>
            <a:endParaRPr lang="en-US" sz="43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Right Arrow 1">
            <a:hlinkClick r:id="rId5" action="ppaction://hlinksldjump"/>
          </p:cNvPr>
          <p:cNvSpPr/>
          <p:nvPr/>
        </p:nvSpPr>
        <p:spPr>
          <a:xfrm>
            <a:off x="10595019" y="6407240"/>
            <a:ext cx="1571223" cy="454563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2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507" y="1135606"/>
            <a:ext cx="8973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biết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loài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dưới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đây</a:t>
            </a:r>
            <a:r>
              <a:rPr 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:</a:t>
            </a:r>
            <a:endParaRPr lang="vi-VN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Chỗ dành sẵn cho Nội dung 4">
            <a:extLst>
              <a:ext uri="{FF2B5EF4-FFF2-40B4-BE49-F238E27FC236}">
                <a16:creationId xmlns:a16="http://schemas.microsoft.com/office/drawing/2014/main" id="{FD2F5279-3951-47AE-A8BD-DEEE09AEC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27" y="446515"/>
            <a:ext cx="1672252" cy="68909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7213" y="1613280"/>
            <a:ext cx="7003035" cy="510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79" y="1966979"/>
            <a:ext cx="4739425" cy="439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80" y="1799302"/>
            <a:ext cx="4739424" cy="456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80" y="1799302"/>
            <a:ext cx="4739424" cy="477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80" y="1799302"/>
            <a:ext cx="4603365" cy="477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80" y="1966979"/>
            <a:ext cx="4603365" cy="461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627" y="1799302"/>
            <a:ext cx="4338330" cy="477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80" y="1729063"/>
            <a:ext cx="4475534" cy="470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4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hỗ dành sẵn cho Nội dung 4">
            <a:extLst>
              <a:ext uri="{FF2B5EF4-FFF2-40B4-BE49-F238E27FC236}">
                <a16:creationId xmlns:a16="http://schemas.microsoft.com/office/drawing/2014/main" id="{FD2F5279-3951-47AE-A8BD-DEEE09AEC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4205"/>
            <a:ext cx="1672252" cy="68909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70123" y="986972"/>
            <a:ext cx="6291565" cy="572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85960" y="1280769"/>
            <a:ext cx="5428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2.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Xếp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tên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mỗi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loài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nói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trên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nhóm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thích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hợp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:</a:t>
            </a:r>
            <a:endParaRPr lang="vi-VN" sz="32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1578" y="2317841"/>
            <a:ext cx="63802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a)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lương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thực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phẩm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>
                <a:cs typeface="Times New Roman" panose="02020603050405020304" pitchFamily="18" charset="0"/>
              </a:rPr>
              <a:t>M: </a:t>
            </a:r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cải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bắp</a:t>
            </a:r>
            <a:r>
              <a:rPr lang="en-US" sz="2800" dirty="0">
                <a:cs typeface="Times New Roman" panose="02020603050405020304" pitchFamily="18" charset="0"/>
              </a:rPr>
              <a:t>,</a:t>
            </a:r>
            <a:endParaRPr lang="vi-VN" sz="2800" dirty="0"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578" y="3293665"/>
            <a:ext cx="28632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b)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ăn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quả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:</a:t>
            </a:r>
            <a:endParaRPr lang="vi-VN" sz="28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73449" y="2753685"/>
            <a:ext cx="2385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ngô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cs typeface="Times New Roman" panose="02020603050405020304" pitchFamily="18" charset="0"/>
              </a:rPr>
              <a:t>lúa</a:t>
            </a:r>
            <a:endParaRPr lang="vi-VN" sz="2800" dirty="0"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44862" y="3283102"/>
            <a:ext cx="1768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cam</a:t>
            </a:r>
            <a:endParaRPr lang="vi-VN" sz="2800" dirty="0"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87" y="3971831"/>
            <a:ext cx="2382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c)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lấy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gỗ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:</a:t>
            </a:r>
            <a:endParaRPr lang="vi-VN" sz="28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90283" y="3960768"/>
            <a:ext cx="1744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thông</a:t>
            </a:r>
            <a:endParaRPr lang="vi-VN" sz="2800" dirty="0"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595" y="4683058"/>
            <a:ext cx="3502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d)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lấy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mát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:</a:t>
            </a:r>
            <a:endParaRPr lang="vi-VN" sz="28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08955" y="4683058"/>
            <a:ext cx="1645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bàng</a:t>
            </a:r>
            <a:endParaRPr lang="vi-VN" sz="2800" dirty="0"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187" y="5332140"/>
            <a:ext cx="20441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e)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Cây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:</a:t>
            </a:r>
            <a:endParaRPr lang="vi-VN" sz="280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60866" y="5332140"/>
            <a:ext cx="2345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hồng</a:t>
            </a:r>
            <a:endParaRPr lang="vi-VN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00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3039"/>
          <a:stretch/>
        </p:blipFill>
        <p:spPr>
          <a:xfrm>
            <a:off x="1138902" y="1987027"/>
            <a:ext cx="9914193" cy="47040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1942" y="755921"/>
            <a:ext cx="11828115" cy="1231106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</a:t>
            </a: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1: </a:t>
            </a: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72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7200" b="1" spc="67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vườn</a:t>
            </a:r>
            <a:endParaRPr lang="en-US" sz="72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1524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3952" y="3311471"/>
            <a:ext cx="5082515" cy="22860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9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1" y="0"/>
            <a:ext cx="3199044" cy="3732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472" y="4573013"/>
            <a:ext cx="1868707" cy="20489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54566">
            <a:off x="8656721" y="545711"/>
            <a:ext cx="3146292" cy="31462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549AE9-0276-4F89-A17A-73304E01BF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653" y="4167773"/>
            <a:ext cx="2973699" cy="262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0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6448" y="384720"/>
            <a:ext cx="3032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vườn</a:t>
            </a:r>
            <a:endParaRPr lang="en-US" sz="4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547" y="1071801"/>
            <a:ext cx="1174890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	1. </a:t>
            </a:r>
            <a:r>
              <a:rPr lang="en-US" sz="3600" dirty="0" err="1">
                <a:cs typeface="Times New Roman" panose="02020603050405020304" pitchFamily="18" charset="0"/>
              </a:rPr>
              <a:t>Mùa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xuân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về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lúc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rõ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Tôi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nghe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tiếng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gọi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	2. </a:t>
            </a:r>
            <a:r>
              <a:rPr lang="en-US" sz="3600" dirty="0" err="1">
                <a:cs typeface="Times New Roman" panose="02020603050405020304" pitchFamily="18" charset="0"/>
              </a:rPr>
              <a:t>Trong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muỗm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khoe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mới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muỗm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tủa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trổ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thẳng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trời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xóa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nước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một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tinh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hương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thơm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ngạt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Khi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nở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cũng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nhau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nở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rộ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Từng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cánh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chẳng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kém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nhưng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có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nhị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vàng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như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thủy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tiên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nhỏ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406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6448" y="384720"/>
            <a:ext cx="3032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vườn</a:t>
            </a:r>
            <a:endParaRPr lang="en-US" sz="4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529" y="1160521"/>
            <a:ext cx="11960941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	3. </a:t>
            </a:r>
            <a:r>
              <a:rPr lang="en-US" sz="3600" dirty="0" err="1">
                <a:cs typeface="Times New Roman" panose="02020603050405020304" pitchFamily="18" charset="0"/>
              </a:rPr>
              <a:t>Nhưng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ấn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tượng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nhất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là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tán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xoan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Cả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mùa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phơi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thân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trước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gió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lạnh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vậy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xuân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vừa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chớm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đến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ấy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bỗng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vỡ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òa</a:t>
            </a:r>
            <a:r>
              <a:rPr lang="en-US" sz="3600" dirty="0">
                <a:cs typeface="Times New Roman" panose="02020603050405020304" pitchFamily="18" charset="0"/>
              </a:rPr>
              <a:t> ra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lộc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biếc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	4. </a:t>
            </a:r>
            <a:r>
              <a:rPr lang="en-US" sz="3600" dirty="0" err="1">
                <a:cs typeface="Times New Roman" panose="02020603050405020304" pitchFamily="18" charset="0"/>
              </a:rPr>
              <a:t>Trong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tán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lá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chim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khuyên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lích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chích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tìm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sâu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bụi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chanh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cánh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mật</a:t>
            </a:r>
            <a:r>
              <a:rPr lang="en-US" sz="3600" dirty="0">
                <a:cs typeface="Times New Roman" panose="02020603050405020304" pitchFamily="18" charset="0"/>
              </a:rPr>
              <a:t> quay </a:t>
            </a:r>
            <a:r>
              <a:rPr lang="en-US" sz="3600" dirty="0" err="1">
                <a:cs typeface="Times New Roman" panose="02020603050405020304" pitchFamily="18" charset="0"/>
              </a:rPr>
              <a:t>tít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Đàn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ríu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rít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các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xoan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vừa</a:t>
            </a:r>
            <a:r>
              <a:rPr lang="en-US" sz="3600" dirty="0">
                <a:cs typeface="Times New Roman" panose="02020603050405020304" pitchFamily="18" charset="0"/>
              </a:rPr>
              <a:t> ở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này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đã</a:t>
            </a:r>
            <a:r>
              <a:rPr lang="en-US" sz="3600" dirty="0">
                <a:cs typeface="Times New Roman" panose="02020603050405020304" pitchFamily="18" charset="0"/>
              </a:rPr>
              <a:t> bay sang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khác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cs typeface="Times New Roman" panose="02020603050405020304" pitchFamily="18" charset="0"/>
              </a:rPr>
              <a:t>                                                                                                     </a:t>
            </a:r>
            <a:r>
              <a:rPr lang="en-US" sz="2000" dirty="0">
                <a:cs typeface="Times New Roman" panose="02020603050405020304" pitchFamily="18" charset="0"/>
              </a:rPr>
              <a:t>Theo NGÔ VĂN PHÚ</a:t>
            </a:r>
          </a:p>
        </p:txBody>
      </p:sp>
    </p:spTree>
    <p:extLst>
      <p:ext uri="{BB962C8B-B14F-4D97-AF65-F5344CB8AC3E}">
        <p14:creationId xmlns:p14="http://schemas.microsoft.com/office/powerpoint/2010/main" val="3046854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70036" y="2644170"/>
            <a:ext cx="3657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Muỗm</a:t>
            </a:r>
            <a:r>
              <a:rPr lang="en-US" sz="2800" b="1" i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cùng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xoài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quả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xoài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nhưng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hơn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</a:t>
            </a:r>
            <a:endParaRPr lang="vi-VN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35322" y="2595095"/>
            <a:ext cx="40652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Tua</a:t>
            </a:r>
            <a:r>
              <a:rPr lang="en-US" sz="2800" b="1" i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tủa</a:t>
            </a:r>
            <a:r>
              <a:rPr lang="vi-VN" sz="2800" b="1" i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 b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 </a:t>
            </a:r>
            <a:endParaRPr lang="en-US" sz="2800" b="1" dirty="0">
              <a:solidFill>
                <a:srgbClr val="0000FF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gợi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tả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dáng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chĩa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ra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đều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cứng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nhọn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</a:t>
            </a:r>
            <a:endParaRPr lang="vi-VN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7318" y="1733839"/>
            <a:ext cx="271815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CHÚ </a:t>
            </a:r>
          </a:p>
          <a:p>
            <a:pPr algn="ctr"/>
            <a:r>
              <a:rPr lang="en-US" sz="60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THÍCH</a:t>
            </a:r>
            <a:endParaRPr lang="vi-VN" sz="6000" b="1" spc="67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48" y="3340913"/>
            <a:ext cx="3501349" cy="40389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536" y="699394"/>
            <a:ext cx="2514600" cy="1819275"/>
          </a:xfrm>
          <a:prstGeom prst="rect">
            <a:avLst/>
          </a:prstGeom>
        </p:spPr>
      </p:pic>
      <p:pic>
        <p:nvPicPr>
          <p:cNvPr id="1026" name="Picture 2" descr="Cây dây nhện bắt đầu phát triển mạnh, mách bạn 2 mẹo cắt tỉa giúp lá non  mọc tua tủ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414" y="699394"/>
            <a:ext cx="214312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770036" y="4897907"/>
            <a:ext cx="40652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Tinh</a:t>
            </a:r>
            <a:r>
              <a:rPr lang="en-US" sz="2800" b="1" i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khôi</a:t>
            </a:r>
            <a:r>
              <a:rPr lang="en-US" sz="2800" b="1" i="1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Hoàn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toàn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tinh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khiết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thuần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nào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đó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cảm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giác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tươi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đẹp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</a:t>
            </a:r>
            <a:endParaRPr lang="vi-VN" sz="28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288" y="493431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9">
            <a:extLst>
              <a:ext uri="{FF2B5EF4-FFF2-40B4-BE49-F238E27FC236}">
                <a16:creationId xmlns:a16="http://schemas.microsoft.com/office/drawing/2014/main" id="{FCEA3511-83F6-468B-AAF1-897D77204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137" y="1402949"/>
            <a:ext cx="3481800" cy="4202640"/>
          </a:xfrm>
          <a:prstGeom prst="rect">
            <a:avLst/>
          </a:prstGeom>
        </p:spPr>
      </p:pic>
      <p:pic>
        <p:nvPicPr>
          <p:cNvPr id="5" name="图片 20">
            <a:extLst>
              <a:ext uri="{FF2B5EF4-FFF2-40B4-BE49-F238E27FC236}">
                <a16:creationId xmlns:a16="http://schemas.microsoft.com/office/drawing/2014/main" id="{77143CA1-8D86-4FFF-B431-8C5D9EAF2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580" y="2360993"/>
            <a:ext cx="2604152" cy="3143292"/>
          </a:xfrm>
          <a:prstGeom prst="rect">
            <a:avLst/>
          </a:prstGeom>
        </p:spPr>
      </p:pic>
      <p:pic>
        <p:nvPicPr>
          <p:cNvPr id="6" name="图片 21">
            <a:extLst>
              <a:ext uri="{FF2B5EF4-FFF2-40B4-BE49-F238E27FC236}">
                <a16:creationId xmlns:a16="http://schemas.microsoft.com/office/drawing/2014/main" id="{CF7EF899-F3B2-4168-B89E-08955851F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06" y="3310021"/>
            <a:ext cx="1838450" cy="2219066"/>
          </a:xfrm>
          <a:prstGeom prst="rect">
            <a:avLst/>
          </a:prstGeom>
        </p:spPr>
      </p:pic>
      <p:grpSp>
        <p:nvGrpSpPr>
          <p:cNvPr id="7" name="组合 22">
            <a:extLst>
              <a:ext uri="{FF2B5EF4-FFF2-40B4-BE49-F238E27FC236}">
                <a16:creationId xmlns:a16="http://schemas.microsoft.com/office/drawing/2014/main" id="{B047831F-28AA-41BF-B39E-223D863B7D88}"/>
              </a:ext>
            </a:extLst>
          </p:cNvPr>
          <p:cNvGrpSpPr/>
          <p:nvPr/>
        </p:nvGrpSpPr>
        <p:grpSpPr>
          <a:xfrm>
            <a:off x="14512" y="4099158"/>
            <a:ext cx="12192001" cy="2758842"/>
            <a:chOff x="-175848" y="4352544"/>
            <a:chExt cx="12367848" cy="2310496"/>
          </a:xfrm>
        </p:grpSpPr>
        <p:pic>
          <p:nvPicPr>
            <p:cNvPr id="8" name="图片 23">
              <a:extLst>
                <a:ext uri="{FF2B5EF4-FFF2-40B4-BE49-F238E27FC236}">
                  <a16:creationId xmlns:a16="http://schemas.microsoft.com/office/drawing/2014/main" id="{B0F80113-881F-4939-B216-E6FFA5BCE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 b="4538"/>
            <a:stretch/>
          </p:blipFill>
          <p:spPr>
            <a:xfrm flipH="1">
              <a:off x="-175848" y="4352544"/>
              <a:ext cx="4185322" cy="2296428"/>
            </a:xfrm>
            <a:prstGeom prst="rect">
              <a:avLst/>
            </a:prstGeom>
          </p:spPr>
        </p:pic>
        <p:pic>
          <p:nvPicPr>
            <p:cNvPr id="9" name="图片 24">
              <a:extLst>
                <a:ext uri="{FF2B5EF4-FFF2-40B4-BE49-F238E27FC236}">
                  <a16:creationId xmlns:a16="http://schemas.microsoft.com/office/drawing/2014/main" id="{0A3D6EC8-4BD7-44C2-9031-9E21A2FF4C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 b="4233"/>
            <a:stretch/>
          </p:blipFill>
          <p:spPr>
            <a:xfrm>
              <a:off x="4004236" y="4553712"/>
              <a:ext cx="8187764" cy="2109328"/>
            </a:xfrm>
            <a:prstGeom prst="rect">
              <a:avLst/>
            </a:prstGeom>
          </p:spPr>
        </p:pic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DEAF830-D2B6-48E8-81AD-6F21C457E236}"/>
              </a:ext>
            </a:extLst>
          </p:cNvPr>
          <p:cNvSpPr/>
          <p:nvPr/>
        </p:nvSpPr>
        <p:spPr>
          <a:xfrm>
            <a:off x="907661" y="1788277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prstClr val="black"/>
                </a:solidFill>
              </a:rPr>
              <a:t>muỗm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6CE1D8-B92D-4181-B50C-5D11FBE3F4A0}"/>
              </a:ext>
            </a:extLst>
          </p:cNvPr>
          <p:cNvSpPr/>
          <p:nvPr/>
        </p:nvSpPr>
        <p:spPr>
          <a:xfrm>
            <a:off x="907661" y="2964935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prstClr val="black"/>
                </a:solidFill>
              </a:rPr>
              <a:t>ngào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ngạt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26A6ED5-8CE8-468C-A2C4-7808612CB6B3}"/>
              </a:ext>
            </a:extLst>
          </p:cNvPr>
          <p:cNvSpPr/>
          <p:nvPr/>
        </p:nvSpPr>
        <p:spPr>
          <a:xfrm>
            <a:off x="4193753" y="2964935"/>
            <a:ext cx="2655046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prstClr val="black"/>
                </a:solidFill>
              </a:rPr>
              <a:t>vỡ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òa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04878A5-DBAC-4262-9BCC-14668D279081}"/>
              </a:ext>
            </a:extLst>
          </p:cNvPr>
          <p:cNvSpPr/>
          <p:nvPr/>
        </p:nvSpPr>
        <p:spPr>
          <a:xfrm>
            <a:off x="4193753" y="1788277"/>
            <a:ext cx="2685264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prstClr val="black"/>
                </a:solidFill>
              </a:rPr>
              <a:t>lích</a:t>
            </a: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>
                <a:solidFill>
                  <a:prstClr val="black"/>
                </a:solidFill>
              </a:rPr>
              <a:t>chích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34" name="PA_库_组合 5">
            <a:extLst>
              <a:ext uri="{FF2B5EF4-FFF2-40B4-BE49-F238E27FC236}">
                <a16:creationId xmlns:a16="http://schemas.microsoft.com/office/drawing/2014/main" id="{49A18141-E269-4CBE-8FEA-7F811372D2C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92435" y="340565"/>
            <a:ext cx="6760240" cy="824016"/>
            <a:chOff x="1874329" y="2317084"/>
            <a:chExt cx="1534600" cy="834976"/>
          </a:xfrm>
        </p:grpSpPr>
        <p:sp>
          <p:nvSpPr>
            <p:cNvPr id="35" name="任意多边形 10">
              <a:extLst>
                <a:ext uri="{FF2B5EF4-FFF2-40B4-BE49-F238E27FC236}">
                  <a16:creationId xmlns:a16="http://schemas.microsoft.com/office/drawing/2014/main" id="{26A1CD5B-D529-4D38-BCE0-368F747DA3D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11">
              <a:extLst>
                <a:ext uri="{FF2B5EF4-FFF2-40B4-BE49-F238E27FC236}">
                  <a16:creationId xmlns:a16="http://schemas.microsoft.com/office/drawing/2014/main" id="{4BFC1E88-62EB-45BA-84DE-0E4413DFE87A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12">
              <a:extLst>
                <a:ext uri="{FF2B5EF4-FFF2-40B4-BE49-F238E27FC236}">
                  <a16:creationId xmlns:a16="http://schemas.microsoft.com/office/drawing/2014/main" id="{A7A0E52D-8E57-41E9-9CC8-ABBE898283C0}"/>
                </a:ext>
              </a:extLst>
            </p:cNvPr>
            <p:cNvSpPr txBox="1"/>
            <p:nvPr/>
          </p:nvSpPr>
          <p:spPr>
            <a:xfrm>
              <a:off x="1945538" y="2317084"/>
              <a:ext cx="1314030" cy="7907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40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Luyện đọc từ ngữ</a:t>
              </a:r>
              <a:endParaRPr lang="en-US" altLang="zh-CN" sz="40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6741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2">
            <a:extLst>
              <a:ext uri="{FF2B5EF4-FFF2-40B4-BE49-F238E27FC236}">
                <a16:creationId xmlns:a16="http://schemas.microsoft.com/office/drawing/2014/main" id="{87094C15-A67B-49D6-AD5A-F1A561F544E1}"/>
              </a:ext>
            </a:extLst>
          </p:cNvPr>
          <p:cNvGrpSpPr/>
          <p:nvPr/>
        </p:nvGrpSpPr>
        <p:grpSpPr>
          <a:xfrm>
            <a:off x="0" y="4534946"/>
            <a:ext cx="12192001" cy="2310496"/>
            <a:chOff x="-175848" y="4352544"/>
            <a:chExt cx="12367848" cy="2310496"/>
          </a:xfrm>
        </p:grpSpPr>
        <p:pic>
          <p:nvPicPr>
            <p:cNvPr id="5" name="图片 23">
              <a:extLst>
                <a:ext uri="{FF2B5EF4-FFF2-40B4-BE49-F238E27FC236}">
                  <a16:creationId xmlns:a16="http://schemas.microsoft.com/office/drawing/2014/main" id="{E8D6C13A-4A3E-41FC-9051-17E6F086C8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 b="4538"/>
            <a:stretch/>
          </p:blipFill>
          <p:spPr>
            <a:xfrm flipH="1">
              <a:off x="-175848" y="4352544"/>
              <a:ext cx="4185322" cy="2296428"/>
            </a:xfrm>
            <a:prstGeom prst="rect">
              <a:avLst/>
            </a:prstGeom>
          </p:spPr>
        </p:pic>
        <p:pic>
          <p:nvPicPr>
            <p:cNvPr id="6" name="图片 24">
              <a:extLst>
                <a:ext uri="{FF2B5EF4-FFF2-40B4-BE49-F238E27FC236}">
                  <a16:creationId xmlns:a16="http://schemas.microsoft.com/office/drawing/2014/main" id="{B8683575-BD74-4B2D-8A03-963752159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 b="4233"/>
            <a:stretch/>
          </p:blipFill>
          <p:spPr>
            <a:xfrm>
              <a:off x="4004236" y="4553712"/>
              <a:ext cx="8187764" cy="2109328"/>
            </a:xfrm>
            <a:prstGeom prst="rect">
              <a:avLst/>
            </a:prstGeom>
          </p:spPr>
        </p:pic>
      </p:grpSp>
      <p:grpSp>
        <p:nvGrpSpPr>
          <p:cNvPr id="9" name="PA_库_组合 5">
            <a:extLst>
              <a:ext uri="{FF2B5EF4-FFF2-40B4-BE49-F238E27FC236}">
                <a16:creationId xmlns:a16="http://schemas.microsoft.com/office/drawing/2014/main" id="{B389695A-15BE-4251-8AFA-2573E3A0920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985018" y="435737"/>
            <a:ext cx="6760240" cy="813545"/>
            <a:chOff x="1874329" y="2327694"/>
            <a:chExt cx="1534600" cy="824366"/>
          </a:xfrm>
        </p:grpSpPr>
        <p:sp>
          <p:nvSpPr>
            <p:cNvPr id="10" name="任意多边形 10">
              <a:extLst>
                <a:ext uri="{FF2B5EF4-FFF2-40B4-BE49-F238E27FC236}">
                  <a16:creationId xmlns:a16="http://schemas.microsoft.com/office/drawing/2014/main" id="{6772C3FE-7A56-42E4-913B-7E2EDCCFF5E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1">
              <a:extLst>
                <a:ext uri="{FF2B5EF4-FFF2-40B4-BE49-F238E27FC236}">
                  <a16:creationId xmlns:a16="http://schemas.microsoft.com/office/drawing/2014/main" id="{3CD983E5-C732-423D-979F-9B8762601348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2">
              <a:extLst>
                <a:ext uri="{FF2B5EF4-FFF2-40B4-BE49-F238E27FC236}">
                  <a16:creationId xmlns:a16="http://schemas.microsoft.com/office/drawing/2014/main" id="{42C7F566-CEFC-4CDB-902B-66162F4425BA}"/>
                </a:ext>
              </a:extLst>
            </p:cNvPr>
            <p:cNvSpPr txBox="1"/>
            <p:nvPr/>
          </p:nvSpPr>
          <p:spPr>
            <a:xfrm>
              <a:off x="1945538" y="2327694"/>
              <a:ext cx="1314030" cy="7907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40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Luyện đọc câu</a:t>
              </a:r>
              <a:endParaRPr lang="en-US" altLang="zh-CN" sz="40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5A3324-4780-43E8-81AE-2770EB6E2264}"/>
              </a:ext>
            </a:extLst>
          </p:cNvPr>
          <p:cNvCxnSpPr/>
          <p:nvPr/>
        </p:nvCxnSpPr>
        <p:spPr>
          <a:xfrm flipH="1">
            <a:off x="4048984" y="1766054"/>
            <a:ext cx="191460" cy="4729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6F4DBE8-F172-44FB-8BE9-72CD90B583E0}"/>
              </a:ext>
            </a:extLst>
          </p:cNvPr>
          <p:cNvSpPr/>
          <p:nvPr/>
        </p:nvSpPr>
        <p:spPr>
          <a:xfrm>
            <a:off x="284224" y="1582417"/>
            <a:ext cx="114463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Cả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mùa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đông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phơi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thân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cành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khô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cong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trước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gió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lạnh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vậy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mà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hơi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xuân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vừa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chớm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đến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trên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cành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cây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khô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ấy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bỗng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vỡ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òa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ra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chùm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lộc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biếc</a:t>
            </a:r>
            <a:r>
              <a:rPr lang="en-US" sz="3600" dirty="0">
                <a:solidFill>
                  <a:srgbClr val="0070C0"/>
                </a:solidFill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72A4129-C691-4A2B-A165-9C2537A47342}"/>
              </a:ext>
            </a:extLst>
          </p:cNvPr>
          <p:cNvCxnSpPr/>
          <p:nvPr/>
        </p:nvCxnSpPr>
        <p:spPr>
          <a:xfrm flipV="1">
            <a:off x="2348670" y="2238980"/>
            <a:ext cx="182450" cy="4377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B4D361-0893-4C23-859F-04B61338928F}"/>
              </a:ext>
            </a:extLst>
          </p:cNvPr>
          <p:cNvCxnSpPr/>
          <p:nvPr/>
        </p:nvCxnSpPr>
        <p:spPr>
          <a:xfrm flipV="1">
            <a:off x="4426117" y="2240198"/>
            <a:ext cx="182450" cy="4377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4E217F-A5D4-4028-91B8-677763D9E4CE}"/>
              </a:ext>
            </a:extLst>
          </p:cNvPr>
          <p:cNvCxnSpPr/>
          <p:nvPr/>
        </p:nvCxnSpPr>
        <p:spPr>
          <a:xfrm flipV="1">
            <a:off x="6182688" y="2745925"/>
            <a:ext cx="182450" cy="4377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6E41EF-318C-4C29-B4B2-24C8FB93E913}"/>
              </a:ext>
            </a:extLst>
          </p:cNvPr>
          <p:cNvCxnSpPr/>
          <p:nvPr/>
        </p:nvCxnSpPr>
        <p:spPr>
          <a:xfrm flipV="1">
            <a:off x="10578345" y="2250568"/>
            <a:ext cx="182450" cy="4377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152024-AFCD-4925-8CDB-02A3891FCA75}"/>
              </a:ext>
            </a:extLst>
          </p:cNvPr>
          <p:cNvCxnSpPr/>
          <p:nvPr/>
        </p:nvCxnSpPr>
        <p:spPr>
          <a:xfrm flipV="1">
            <a:off x="3681378" y="3429000"/>
            <a:ext cx="182450" cy="4377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2371C3-4FE1-4A4A-9905-5A8DEA5B9C60}"/>
              </a:ext>
            </a:extLst>
          </p:cNvPr>
          <p:cNvCxnSpPr/>
          <p:nvPr/>
        </p:nvCxnSpPr>
        <p:spPr>
          <a:xfrm flipV="1">
            <a:off x="3627582" y="3429000"/>
            <a:ext cx="182450" cy="4377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422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92951" y="387385"/>
            <a:ext cx="3032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vườn</a:t>
            </a:r>
            <a:endParaRPr lang="en-US" sz="4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490" y="973915"/>
            <a:ext cx="1196094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  1.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Mùa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xuân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về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lúc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nào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không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rõ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Tôi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nghe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tiếng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vườn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gọi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  2.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Trong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vườn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cây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muỗm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khoe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chum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mới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muỗm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tua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tủa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trổ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thẳng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trời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nhài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xóa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vại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nước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bông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nhài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một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màu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tinh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khôi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hương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thơm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ngào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ngạt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nhài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nở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bưởi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cũng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đua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nhau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nở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rộ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Từng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chùm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bưởi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cánh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chẳng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kém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nhài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nhưng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lại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có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tua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nhị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vàng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như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bông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thủy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tiên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thu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nhỏ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  3.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Nhưng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ấn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tượng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nhất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là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tán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xoan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Cả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mùa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đông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phơi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thân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cành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khô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cong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trước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gió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lạnh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vậy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mà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hơi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xuân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vừa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chớm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đến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cành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cây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khô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ấy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bỗng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vỡ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òa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ra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chùm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lộc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biếc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  4.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Trong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tán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lá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cây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vườn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chim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vành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khuyên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lích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chích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tìm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sâu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trong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bụi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chanh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Những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cánh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ong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mật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quay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tít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chùm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hoa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bưởi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Đàn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chào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mào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ríu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rít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trên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các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cành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xoan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vừa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ở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vườn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này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đã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bay sang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vườn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55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khác</a:t>
            </a:r>
            <a:r>
              <a:rPr lang="en-US" sz="255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                                                                         </a:t>
            </a:r>
            <a:r>
              <a:rPr lang="en-US" sz="2000" dirty="0">
                <a:solidFill>
                  <a:prstClr val="black"/>
                </a:solidFill>
                <a:cs typeface="Times New Roman" panose="02020603050405020304" pitchFamily="18" charset="0"/>
              </a:rPr>
              <a:t>Theo NGÔ VĂN PHÚ</a:t>
            </a:r>
            <a:endParaRPr lang="en-US" sz="27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2907" y="984818"/>
            <a:ext cx="371915" cy="41185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cs typeface="Times New Roman" pitchFamily="18" charset="0"/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325734" y="1407571"/>
            <a:ext cx="371915" cy="39117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cs typeface="Times New Roman" pitchFamily="18" charset="0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315282" y="3768810"/>
            <a:ext cx="371914" cy="41185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cs typeface="Times New Roman" pitchFamily="18" charset="0"/>
              </a:rPr>
              <a:t>3</a:t>
            </a:r>
            <a:endParaRPr lang="vi-VN" sz="2800" b="1" dirty="0"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7357" y="4897370"/>
            <a:ext cx="383016" cy="36871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cs typeface="Times New Roman" pitchFamily="18" charset="0"/>
              </a:rPr>
              <a:t>4</a:t>
            </a:r>
            <a:endParaRPr lang="vi-VN" sz="2800" b="1" dirty="0">
              <a:cs typeface="Times New Roman" pitchFamily="18" charset="0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8888363" y="45544"/>
            <a:ext cx="3303637" cy="988661"/>
          </a:xfrm>
          <a:prstGeom prst="flowChartTerminator">
            <a:avLst/>
          </a:prstGeom>
          <a:solidFill>
            <a:srgbClr val="FF5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chia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Flowchart: Terminator 10"/>
          <p:cNvSpPr/>
          <p:nvPr/>
        </p:nvSpPr>
        <p:spPr>
          <a:xfrm>
            <a:off x="9153830" y="452391"/>
            <a:ext cx="2895601" cy="642880"/>
          </a:xfrm>
          <a:prstGeom prst="flowChartTerminator">
            <a:avLst/>
          </a:prstGeom>
          <a:solidFill>
            <a:srgbClr val="FF33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ĐỌC ĐOẠN</a:t>
            </a:r>
          </a:p>
        </p:txBody>
      </p:sp>
    </p:spTree>
    <p:extLst>
      <p:ext uri="{BB962C8B-B14F-4D97-AF65-F5344CB8AC3E}">
        <p14:creationId xmlns:p14="http://schemas.microsoft.com/office/powerpoint/2010/main" val="81817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0" grpId="1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6448" y="384720"/>
            <a:ext cx="3032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vườn</a:t>
            </a:r>
            <a:endParaRPr lang="en-US" sz="4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547" y="1071801"/>
            <a:ext cx="1174890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     1. </a:t>
            </a:r>
            <a:r>
              <a:rPr lang="en-US" sz="3600" dirty="0" err="1">
                <a:cs typeface="Times New Roman" panose="02020603050405020304" pitchFamily="18" charset="0"/>
              </a:rPr>
              <a:t>Mùa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xuân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về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lúc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rõ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Tôi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nghe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tiếng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gọi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     2. </a:t>
            </a:r>
            <a:r>
              <a:rPr lang="en-US" sz="3600" dirty="0" err="1">
                <a:cs typeface="Times New Roman" panose="02020603050405020304" pitchFamily="18" charset="0"/>
              </a:rPr>
              <a:t>Trong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muỗm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khoe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mới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muỗm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tủa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trổ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thẳng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trời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xóa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nước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một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tinh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hương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thơm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ngạt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Khi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nở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cũng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nhau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nở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rộ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Từng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cánh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chẳng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kém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nhưng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có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nhị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vàng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như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thủy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tiên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nhỏ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4457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6448" y="384720"/>
            <a:ext cx="30325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vườn</a:t>
            </a:r>
            <a:endParaRPr lang="en-US" sz="4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529" y="1160521"/>
            <a:ext cx="11960941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    3. </a:t>
            </a:r>
            <a:r>
              <a:rPr lang="en-US" sz="3600" dirty="0" err="1">
                <a:cs typeface="Times New Roman" panose="02020603050405020304" pitchFamily="18" charset="0"/>
              </a:rPr>
              <a:t>Nhưng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ấn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tượng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nhất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là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tán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xoan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Cả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mùa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đông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phơi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thân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trước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gió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lạnh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vậy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hơi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xuân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vừa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chớm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đến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khô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ấy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bỗng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vỡ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òa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lộc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biếc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    4. </a:t>
            </a:r>
            <a:r>
              <a:rPr lang="en-US" sz="3600" dirty="0" err="1">
                <a:cs typeface="Times New Roman" panose="02020603050405020304" pitchFamily="18" charset="0"/>
              </a:rPr>
              <a:t>Trong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tán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lá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chim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khuyên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lích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chích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tìm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sâu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bụi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chanh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cánh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mật</a:t>
            </a:r>
            <a:r>
              <a:rPr lang="en-US" sz="3600" dirty="0">
                <a:cs typeface="Times New Roman" panose="02020603050405020304" pitchFamily="18" charset="0"/>
              </a:rPr>
              <a:t> quay </a:t>
            </a:r>
            <a:r>
              <a:rPr lang="en-US" sz="3600" dirty="0" err="1">
                <a:cs typeface="Times New Roman" panose="02020603050405020304" pitchFamily="18" charset="0"/>
              </a:rPr>
              <a:t>tít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chùm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cs typeface="Times New Roman" panose="02020603050405020304" pitchFamily="18" charset="0"/>
              </a:rPr>
              <a:t>Đàn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ríu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rít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các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xoan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vừa</a:t>
            </a:r>
            <a:r>
              <a:rPr lang="en-US" sz="3600" dirty="0">
                <a:cs typeface="Times New Roman" panose="02020603050405020304" pitchFamily="18" charset="0"/>
              </a:rPr>
              <a:t> ở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này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đã</a:t>
            </a:r>
            <a:r>
              <a:rPr lang="en-US" sz="3600" dirty="0">
                <a:cs typeface="Times New Roman" panose="02020603050405020304" pitchFamily="18" charset="0"/>
              </a:rPr>
              <a:t> bay sang </a:t>
            </a:r>
            <a:r>
              <a:rPr lang="en-US" sz="3600" dirty="0" err="1">
                <a:cs typeface="Times New Roman" panose="02020603050405020304" pitchFamily="18" charset="0"/>
              </a:rPr>
              <a:t>vườn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khác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cs typeface="Times New Roman" panose="02020603050405020304" pitchFamily="18" charset="0"/>
              </a:rPr>
              <a:t>                                                                                                     </a:t>
            </a:r>
            <a:r>
              <a:rPr lang="en-US" sz="2000" dirty="0">
                <a:cs typeface="Times New Roman" panose="02020603050405020304" pitchFamily="18" charset="0"/>
              </a:rPr>
              <a:t>Theo NGÔ VĂN PHÚ</a:t>
            </a:r>
          </a:p>
        </p:txBody>
      </p:sp>
    </p:spTree>
    <p:extLst>
      <p:ext uri="{BB962C8B-B14F-4D97-AF65-F5344CB8AC3E}">
        <p14:creationId xmlns:p14="http://schemas.microsoft.com/office/powerpoint/2010/main" val="413858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077" y="-349554"/>
            <a:ext cx="6858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64139" y="3061331"/>
            <a:ext cx="4463722" cy="1354217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vi-VN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Đọc hiểu</a:t>
            </a:r>
            <a:endParaRPr lang="en-US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7"/>
          <a:stretch/>
        </p:blipFill>
        <p:spPr>
          <a:xfrm>
            <a:off x="9529751" y="4415548"/>
            <a:ext cx="2545579" cy="240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4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854" y="3041048"/>
            <a:ext cx="11831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cs typeface="Times New Roman" panose="02020603050405020304" pitchFamily="18" charset="0"/>
              </a:rPr>
              <a:t>Chim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vành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khuyên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66400" y="447762"/>
            <a:ext cx="110199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1.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vườn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cây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nở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hoa</a:t>
            </a:r>
            <a:r>
              <a:rPr lang="vi-VN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400" y="2338525"/>
            <a:ext cx="119923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2.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con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vật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bay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đến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vườn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cây</a:t>
            </a:r>
            <a:r>
              <a:rPr lang="vi-VN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166400" y="1296154"/>
            <a:ext cx="75632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muỗm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nhài</a:t>
            </a:r>
            <a:r>
              <a:rPr lang="en-US" sz="3600" dirty="0"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cs typeface="Times New Roman" panose="02020603050405020304" pitchFamily="18" charset="0"/>
              </a:rPr>
              <a:t>cây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929" y="1094094"/>
            <a:ext cx="2624570" cy="1259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911" y="4923482"/>
            <a:ext cx="2429026" cy="1828251"/>
          </a:xfrm>
          <a:prstGeom prst="rect">
            <a:avLst/>
          </a:prstGeom>
        </p:spPr>
      </p:pic>
      <p:pic>
        <p:nvPicPr>
          <p:cNvPr id="2052" name="Picture 4" descr="Lợi ích đặc biệt của ong trong canh tác nông nghiệ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042" y="4966069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589" y="4956898"/>
            <a:ext cx="2857500" cy="176141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3854" y="3606668"/>
            <a:ext cx="11229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cánh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ong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mật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3853" y="4153533"/>
            <a:ext cx="11229761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cs typeface="Times New Roman" panose="02020603050405020304" pitchFamily="18" charset="0"/>
              </a:rPr>
              <a:t>Đàn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chào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mào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  <a:endParaRPr lang="vi-VN" sz="36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035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726" y="548575"/>
            <a:ext cx="112950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3. Theo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hiểu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gì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đã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tạo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nên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gọi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của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vườn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?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Chọn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ý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đúng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nhất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lang="vi-VN" sz="40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8033580" y="1803399"/>
            <a:ext cx="3302077" cy="4655457"/>
            <a:chOff x="6395300" y="1352550"/>
            <a:chExt cx="1735415" cy="32004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88" r="10548" b="6241"/>
            <a:stretch/>
          </p:blipFill>
          <p:spPr>
            <a:xfrm>
              <a:off x="6629400" y="1352550"/>
              <a:ext cx="1267216" cy="1589180"/>
            </a:xfrm>
            <a:prstGeom prst="rect">
              <a:avLst/>
            </a:prstGeom>
          </p:spPr>
        </p:pic>
        <p:sp>
          <p:nvSpPr>
            <p:cNvPr id="12" name="Freeform 11"/>
            <p:cNvSpPr/>
            <p:nvPr/>
          </p:nvSpPr>
          <p:spPr>
            <a:xfrm>
              <a:off x="7065348" y="2906038"/>
              <a:ext cx="265441" cy="375781"/>
            </a:xfrm>
            <a:custGeom>
              <a:avLst/>
              <a:gdLst>
                <a:gd name="connsiteX0" fmla="*/ 100584 w 265441"/>
                <a:gd name="connsiteY0" fmla="*/ 0 h 375781"/>
                <a:gd name="connsiteX1" fmla="*/ 263422 w 265441"/>
                <a:gd name="connsiteY1" fmla="*/ 100209 h 375781"/>
                <a:gd name="connsiteX2" fmla="*/ 375 w 265441"/>
                <a:gd name="connsiteY2" fmla="*/ 275573 h 375781"/>
                <a:gd name="connsiteX3" fmla="*/ 200792 w 265441"/>
                <a:gd name="connsiteY3" fmla="*/ 375781 h 375781"/>
                <a:gd name="connsiteX4" fmla="*/ 200792 w 265441"/>
                <a:gd name="connsiteY4" fmla="*/ 375781 h 37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441" h="375781">
                  <a:moveTo>
                    <a:pt x="100584" y="0"/>
                  </a:moveTo>
                  <a:cubicBezTo>
                    <a:pt x="190354" y="27140"/>
                    <a:pt x="280124" y="54280"/>
                    <a:pt x="263422" y="100209"/>
                  </a:cubicBezTo>
                  <a:cubicBezTo>
                    <a:pt x="246721" y="146138"/>
                    <a:pt x="10813" y="229644"/>
                    <a:pt x="375" y="275573"/>
                  </a:cubicBezTo>
                  <a:cubicBezTo>
                    <a:pt x="-10063" y="321502"/>
                    <a:pt x="200792" y="375781"/>
                    <a:pt x="200792" y="375781"/>
                  </a:cubicBezTo>
                  <a:lnTo>
                    <a:pt x="200792" y="375781"/>
                  </a:lnTo>
                </a:path>
              </a:pathLst>
            </a:cu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vi-VN" sz="2800"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395300" y="3310414"/>
              <a:ext cx="1735415" cy="1242536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C. 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C</a:t>
              </a:r>
              <a:r>
                <a:rPr lang="vi-VN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ả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hai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ý A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và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B</a:t>
              </a:r>
              <a:endParaRPr lang="vi-VN" sz="2800" dirty="0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394770" y="1803399"/>
            <a:ext cx="3302077" cy="4655457"/>
            <a:chOff x="3666192" y="1352550"/>
            <a:chExt cx="1735415" cy="3200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88" r="10548" b="6241"/>
            <a:stretch/>
          </p:blipFill>
          <p:spPr>
            <a:xfrm>
              <a:off x="3900292" y="1352550"/>
              <a:ext cx="1267216" cy="1589180"/>
            </a:xfrm>
            <a:prstGeom prst="rect">
              <a:avLst/>
            </a:prstGeom>
          </p:spPr>
        </p:pic>
        <p:sp>
          <p:nvSpPr>
            <p:cNvPr id="9" name="Freeform 8"/>
            <p:cNvSpPr/>
            <p:nvPr/>
          </p:nvSpPr>
          <p:spPr>
            <a:xfrm>
              <a:off x="4336240" y="2906038"/>
              <a:ext cx="265441" cy="375781"/>
            </a:xfrm>
            <a:custGeom>
              <a:avLst/>
              <a:gdLst>
                <a:gd name="connsiteX0" fmla="*/ 100584 w 265441"/>
                <a:gd name="connsiteY0" fmla="*/ 0 h 375781"/>
                <a:gd name="connsiteX1" fmla="*/ 263422 w 265441"/>
                <a:gd name="connsiteY1" fmla="*/ 100209 h 375781"/>
                <a:gd name="connsiteX2" fmla="*/ 375 w 265441"/>
                <a:gd name="connsiteY2" fmla="*/ 275573 h 375781"/>
                <a:gd name="connsiteX3" fmla="*/ 200792 w 265441"/>
                <a:gd name="connsiteY3" fmla="*/ 375781 h 375781"/>
                <a:gd name="connsiteX4" fmla="*/ 200792 w 265441"/>
                <a:gd name="connsiteY4" fmla="*/ 375781 h 37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441" h="375781">
                  <a:moveTo>
                    <a:pt x="100584" y="0"/>
                  </a:moveTo>
                  <a:cubicBezTo>
                    <a:pt x="190354" y="27140"/>
                    <a:pt x="280124" y="54280"/>
                    <a:pt x="263422" y="100209"/>
                  </a:cubicBezTo>
                  <a:cubicBezTo>
                    <a:pt x="246721" y="146138"/>
                    <a:pt x="10813" y="229644"/>
                    <a:pt x="375" y="275573"/>
                  </a:cubicBezTo>
                  <a:cubicBezTo>
                    <a:pt x="-10063" y="321502"/>
                    <a:pt x="200792" y="375781"/>
                    <a:pt x="200792" y="375781"/>
                  </a:cubicBezTo>
                  <a:lnTo>
                    <a:pt x="200792" y="375781"/>
                  </a:lnTo>
                </a:path>
              </a:pathLst>
            </a:cu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vi-VN" sz="2800"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666192" y="3310414"/>
              <a:ext cx="1735415" cy="1242536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B.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Tiếng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hót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của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các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loài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chim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và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tiếng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bầy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ong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đập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cánh</a:t>
              </a:r>
              <a:r>
                <a:rPr lang="vi-VN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25714" y="1741116"/>
            <a:ext cx="3302077" cy="4655457"/>
            <a:chOff x="3666192" y="1352550"/>
            <a:chExt cx="1735415" cy="32004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88" r="10548" b="6241"/>
            <a:stretch/>
          </p:blipFill>
          <p:spPr>
            <a:xfrm>
              <a:off x="3900292" y="1352550"/>
              <a:ext cx="1267216" cy="1589180"/>
            </a:xfrm>
            <a:prstGeom prst="rect">
              <a:avLst/>
            </a:prstGeom>
          </p:spPr>
        </p:pic>
        <p:sp>
          <p:nvSpPr>
            <p:cNvPr id="21" name="Freeform 20"/>
            <p:cNvSpPr/>
            <p:nvPr/>
          </p:nvSpPr>
          <p:spPr>
            <a:xfrm>
              <a:off x="4336240" y="2906038"/>
              <a:ext cx="265441" cy="375781"/>
            </a:xfrm>
            <a:custGeom>
              <a:avLst/>
              <a:gdLst>
                <a:gd name="connsiteX0" fmla="*/ 100584 w 265441"/>
                <a:gd name="connsiteY0" fmla="*/ 0 h 375781"/>
                <a:gd name="connsiteX1" fmla="*/ 263422 w 265441"/>
                <a:gd name="connsiteY1" fmla="*/ 100209 h 375781"/>
                <a:gd name="connsiteX2" fmla="*/ 375 w 265441"/>
                <a:gd name="connsiteY2" fmla="*/ 275573 h 375781"/>
                <a:gd name="connsiteX3" fmla="*/ 200792 w 265441"/>
                <a:gd name="connsiteY3" fmla="*/ 375781 h 375781"/>
                <a:gd name="connsiteX4" fmla="*/ 200792 w 265441"/>
                <a:gd name="connsiteY4" fmla="*/ 375781 h 375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5441" h="375781">
                  <a:moveTo>
                    <a:pt x="100584" y="0"/>
                  </a:moveTo>
                  <a:cubicBezTo>
                    <a:pt x="190354" y="27140"/>
                    <a:pt x="280124" y="54280"/>
                    <a:pt x="263422" y="100209"/>
                  </a:cubicBezTo>
                  <a:cubicBezTo>
                    <a:pt x="246721" y="146138"/>
                    <a:pt x="10813" y="229644"/>
                    <a:pt x="375" y="275573"/>
                  </a:cubicBezTo>
                  <a:cubicBezTo>
                    <a:pt x="-10063" y="321502"/>
                    <a:pt x="200792" y="375781"/>
                    <a:pt x="200792" y="375781"/>
                  </a:cubicBezTo>
                  <a:lnTo>
                    <a:pt x="200792" y="375781"/>
                  </a:lnTo>
                </a:path>
              </a:pathLst>
            </a:cu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vi-VN" sz="2800"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666192" y="3310414"/>
              <a:ext cx="1735415" cy="1242536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A.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Tiếng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các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loài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hoa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khoe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sắc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cs typeface="Times New Roman" panose="02020603050405020304" pitchFamily="18" charset="0"/>
                </a:rPr>
                <a:t>đẹp</a:t>
              </a:r>
              <a:r>
                <a:rPr lang="en-US" sz="2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.</a:t>
              </a:r>
              <a:endParaRPr lang="vi-VN" sz="2800" dirty="0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258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8050" y="650409"/>
            <a:ext cx="10915900" cy="239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Nội</a:t>
            </a:r>
            <a:r>
              <a:rPr 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dung </a:t>
            </a:r>
            <a:r>
              <a:rPr lang="en-US" sz="40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chính</a:t>
            </a:r>
            <a:endParaRPr lang="en-US" sz="3733" b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en-US" sz="3733" b="1" dirty="0">
                <a:solidFill>
                  <a:srgbClr val="0000FF"/>
                </a:solidFill>
                <a:cs typeface="Times New Roman" panose="02020603050405020304" pitchFamily="18" charset="0"/>
              </a:rPr>
              <a:t>     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Bài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văn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miêu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tả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vẻ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đẹp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loài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hoa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hoạt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động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các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con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vật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trong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vườn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cây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báo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hiệu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mùa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xuân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đến</a:t>
            </a:r>
            <a:r>
              <a:rPr lang="en-US" sz="3600" dirty="0">
                <a:solidFill>
                  <a:srgbClr val="0000FF"/>
                </a:solidFill>
                <a:cs typeface="Times New Roman" panose="02020603050405020304" pitchFamily="18" charset="0"/>
              </a:rPr>
              <a:t>.</a:t>
            </a:r>
            <a:endParaRPr lang="vi-VN" sz="3733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898" y="3225800"/>
            <a:ext cx="7348204" cy="323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1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m Yêu Cây Xanh - Bài hát thiếu nh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87" y="1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013595-8F3A-4DC1-B4D1-49BF1C4E1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059"/>
            <a:ext cx="3149600" cy="82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3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-30239"/>
            <a:ext cx="6858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13278" y="3373362"/>
            <a:ext cx="5141600" cy="1231106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LUYỆN TẬP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7"/>
          <a:stretch/>
        </p:blipFill>
        <p:spPr>
          <a:xfrm>
            <a:off x="9529751" y="4415548"/>
            <a:ext cx="2545579" cy="240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0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8800" y="559452"/>
            <a:ext cx="47169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1.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Trả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lời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câu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hỏi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lang="vi-VN" sz="40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854" y="1440791"/>
            <a:ext cx="8101898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a) </a:t>
            </a:r>
            <a:r>
              <a:rPr lang="en-US" sz="3600" dirty="0" err="1">
                <a:cs typeface="Times New Roman" panose="02020603050405020304" pitchFamily="18" charset="0"/>
              </a:rPr>
              <a:t>Khi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bưởi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đua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nhau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nở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rộ</a:t>
            </a:r>
            <a:r>
              <a:rPr lang="en-US" sz="3600" dirty="0"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5922" y="2315866"/>
            <a:ext cx="8553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- Khi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hoa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nhài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nở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hoa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bưởi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cũng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đua</a:t>
            </a:r>
            <a:endParaRPr lang="en-US" sz="36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nhau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nở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rộ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7766" y="3613718"/>
            <a:ext cx="8137164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b) </a:t>
            </a:r>
            <a:r>
              <a:rPr lang="en-US" sz="3600" dirty="0" err="1">
                <a:cs typeface="Times New Roman" panose="02020603050405020304" pitchFamily="18" charset="0"/>
              </a:rPr>
              <a:t>Khi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nào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những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cành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xoan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nảy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lộc</a:t>
            </a:r>
            <a:r>
              <a:rPr lang="en-US" sz="3600" dirty="0"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5922" y="4488793"/>
            <a:ext cx="85535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- Khi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hơi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xuân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chớm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đến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cành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xoan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khô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bỗng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vỡ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òa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những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chùm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lộc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biếc</a:t>
            </a:r>
            <a:r>
              <a:rPr lang="en-US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Hà Nội dịu dàng hương hoa bưởi tháng 3 - VietNam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747" y="1060548"/>
            <a:ext cx="2521195" cy="228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747" y="3947110"/>
            <a:ext cx="2521196" cy="229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766" y="538127"/>
            <a:ext cx="89370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2.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Những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từ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ngữ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nào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ở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bảng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bên</a:t>
            </a:r>
            <a:r>
              <a:rPr lang="en-US" sz="4000" b="1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lang="vi-VN" sz="40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3835" y="1246013"/>
            <a:ext cx="87430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cs typeface="Times New Roman" panose="02020603050405020304" pitchFamily="18" charset="0"/>
              </a:rPr>
              <a:t>a) </a:t>
            </a:r>
            <a:r>
              <a:rPr lang="en-US" sz="3200" dirty="0" err="1">
                <a:cs typeface="Times New Roman" panose="02020603050405020304" pitchFamily="18" charset="0"/>
              </a:rPr>
              <a:t>Có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thể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dùng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đặt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câu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thay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cho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i="1" dirty="0">
                <a:cs typeface="Times New Roman" panose="02020603050405020304" pitchFamily="18" charset="0"/>
              </a:rPr>
              <a:t>Khi </a:t>
            </a:r>
            <a:r>
              <a:rPr lang="en-US" sz="3200" i="1" dirty="0" err="1">
                <a:cs typeface="Times New Roman" panose="02020603050405020304" pitchFamily="18" charset="0"/>
              </a:rPr>
              <a:t>nào</a:t>
            </a:r>
            <a:r>
              <a:rPr lang="en-US" sz="3200" i="1" dirty="0"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3835" y="3307180"/>
            <a:ext cx="79448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cs typeface="Times New Roman" panose="02020603050405020304" pitchFamily="18" charset="0"/>
              </a:rPr>
              <a:t>b) </a:t>
            </a:r>
            <a:r>
              <a:rPr lang="en-US" sz="3200" dirty="0" err="1">
                <a:cs typeface="Times New Roman" panose="02020603050405020304" pitchFamily="18" charset="0"/>
              </a:rPr>
              <a:t>Có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thể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dùng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trả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lời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câu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hỏi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i="1" dirty="0">
                <a:cs typeface="Times New Roman" panose="02020603050405020304" pitchFamily="18" charset="0"/>
              </a:rPr>
              <a:t>Khi </a:t>
            </a:r>
            <a:r>
              <a:rPr lang="en-US" sz="3200" i="1" dirty="0" err="1">
                <a:cs typeface="Times New Roman" panose="02020603050405020304" pitchFamily="18" charset="0"/>
              </a:rPr>
              <a:t>nào</a:t>
            </a:r>
            <a:r>
              <a:rPr lang="en-US" sz="3200" i="1" dirty="0"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9055918" y="596600"/>
            <a:ext cx="2096256" cy="385150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253812" y="685202"/>
            <a:ext cx="1560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bao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giờ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02978" y="1201585"/>
            <a:ext cx="1784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mùa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nào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62618" y="2260740"/>
            <a:ext cx="1895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tháng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Hai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55918" y="2783960"/>
            <a:ext cx="2106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tháng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mấy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202978" y="3311237"/>
            <a:ext cx="1784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hôm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34068" y="1731419"/>
            <a:ext cx="19399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mùa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xuân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70F828-5457-4089-A7D8-8257A27959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76243" y="3550821"/>
            <a:ext cx="2251196" cy="349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73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62253 0.1784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33" y="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-0.43984 0.1032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92" y="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-0.61602 0.358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17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4375 0.2807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24349 -0.1280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4" y="-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33333E-6 L -0.24947 0.1268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74" y="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4" grpId="0"/>
      <p:bldP spid="9" grpId="0" animBg="1"/>
      <p:bldP spid="11" grpId="0"/>
      <p:bldP spid="11" grpId="1"/>
      <p:bldP spid="12" grpId="0"/>
      <p:bldP spid="12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4214192" cy="2194967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2828511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63003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1725</TotalTime>
  <Words>1267</Words>
  <Application>Microsoft Office PowerPoint</Application>
  <PresentationFormat>Widescreen</PresentationFormat>
  <Paragraphs>127</Paragraphs>
  <Slides>29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UTM Avo</vt:lpstr>
      <vt:lpstr>Times New Roman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128</cp:revision>
  <dcterms:created xsi:type="dcterms:W3CDTF">2021-11-01T08:16:43Z</dcterms:created>
  <dcterms:modified xsi:type="dcterms:W3CDTF">2022-01-24T04:48:20Z</dcterms:modified>
</cp:coreProperties>
</file>