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93" r:id="rId2"/>
    <p:sldId id="294" r:id="rId3"/>
    <p:sldId id="306" r:id="rId4"/>
    <p:sldId id="280" r:id="rId5"/>
    <p:sldId id="298" r:id="rId6"/>
    <p:sldId id="288" r:id="rId7"/>
    <p:sldId id="284" r:id="rId8"/>
    <p:sldId id="307" r:id="rId9"/>
    <p:sldId id="292" r:id="rId10"/>
    <p:sldId id="283" r:id="rId11"/>
    <p:sldId id="290" r:id="rId12"/>
    <p:sldId id="301" r:id="rId13"/>
    <p:sldId id="303" r:id="rId14"/>
    <p:sldId id="270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UTM Avo" panose="02040603050506020204" pitchFamily="18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oBVT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8119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>
        <p:scale>
          <a:sx n="75" d="100"/>
          <a:sy n="75" d="100"/>
        </p:scale>
        <p:origin x="1536" y="8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7CE72-7896-453E-B37C-C19DD7A82E06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E070F-04E4-459F-99E2-148328547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68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AD11223-96EF-4329-A73E-B99823A47DBB}"/>
              </a:ext>
            </a:extLst>
          </p:cNvPr>
          <p:cNvSpPr/>
          <p:nvPr userDrawn="1"/>
        </p:nvSpPr>
        <p:spPr>
          <a:xfrm>
            <a:off x="11064441" y="0"/>
            <a:ext cx="1447800" cy="1409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25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66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766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526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AD11223-96EF-4329-A73E-B99823A47DBB}"/>
              </a:ext>
            </a:extLst>
          </p:cNvPr>
          <p:cNvSpPr/>
          <p:nvPr userDrawn="1"/>
        </p:nvSpPr>
        <p:spPr>
          <a:xfrm>
            <a:off x="10628311" y="56751"/>
            <a:ext cx="1447800" cy="1409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72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AD11223-96EF-4329-A73E-B99823A47DBB}"/>
              </a:ext>
            </a:extLst>
          </p:cNvPr>
          <p:cNvSpPr/>
          <p:nvPr userDrawn="1"/>
        </p:nvSpPr>
        <p:spPr>
          <a:xfrm>
            <a:off x="11064441" y="8792"/>
            <a:ext cx="1447800" cy="14097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80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49" r:id="rId6"/>
    <p:sldLayoutId id="2147483650" r:id="rId7"/>
    <p:sldLayoutId id="2147483685" r:id="rId8"/>
    <p:sldLayoutId id="2147483652" r:id="rId9"/>
    <p:sldLayoutId id="2147483651" r:id="rId10"/>
    <p:sldLayoutId id="2147483655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477938" y="1658361"/>
            <a:ext cx="7465762" cy="2336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21</a:t>
            </a:r>
          </a:p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Tiếng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vườn</a:t>
            </a:r>
            <a:endParaRPr lang="en-US" sz="5199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628478" y="100935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200819" y="680130"/>
            <a:ext cx="990848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0872" y="2461507"/>
            <a:ext cx="7889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KHỞI ĐỘNG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667" y="3966954"/>
            <a:ext cx="2973699" cy="26223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63" y="1100917"/>
            <a:ext cx="2332439" cy="27211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587" y="4414748"/>
            <a:ext cx="2174517" cy="217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6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ườn Cây Của Ba ♪ Bé Ngọc Vy - Bé Ngọc My [MV 4K] ☀ Ca Nhạc Thiếu Nhi Cho Bé Hay Nhất 202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0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265661" cy="6858000"/>
          </a:xfrm>
          <a:prstGeom prst="rect">
            <a:avLst/>
          </a:pr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4D6F997-AE79-4323-B89C-1986B5F411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64"/>
            <a:ext cx="1299345" cy="81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70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0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09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2369" y="470840"/>
            <a:ext cx="1443024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n-US" sz="4000" b="1" dirty="0">
                <a:latin typeface="+mj-lt"/>
                <a:cs typeface="Times New Roman" panose="02020603050405020304" pitchFamily="18" charset="0"/>
              </a:rPr>
              <a:t>ĐỌC</a:t>
            </a:r>
            <a:endParaRPr lang="vi-VN" sz="40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1831" y="392120"/>
            <a:ext cx="3602781" cy="1405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Tiếng</a:t>
            </a:r>
            <a:r>
              <a:rPr lang="en-US" sz="4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vườn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3733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688" y="5060410"/>
            <a:ext cx="5703222" cy="179759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9700" y="1372241"/>
            <a:ext cx="10844011" cy="3539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733" dirty="0">
                <a:latin typeface="+mj-lt"/>
                <a:cs typeface="Times New Roman" panose="02020603050405020304" pitchFamily="18" charset="0"/>
              </a:rPr>
              <a:t>    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Trong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vườn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cây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muỗm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khoe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chùm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mới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.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muỗm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tua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tủa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trổ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thẳng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lên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trời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.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nhài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trắng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xóa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bên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vại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nước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.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Những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bông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nhài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trắng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một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màu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trắng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tinh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khôi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hương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thơm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ngào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ngạt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. Khi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nhài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nở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bưởi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cũng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đua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nhau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nở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rộ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5878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46406" y="506245"/>
            <a:ext cx="24486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Tiếng</a:t>
            </a:r>
            <a:r>
              <a:rPr 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vườn</a:t>
            </a:r>
            <a:endParaRPr lang="en-US" sz="32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4808" y="947760"/>
            <a:ext cx="11577095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cs typeface="Times New Roman" panose="02020603050405020304" pitchFamily="18" charset="0"/>
              </a:rPr>
              <a:t>     </a:t>
            </a:r>
            <a:r>
              <a:rPr lang="en-US" sz="2800" dirty="0" err="1">
                <a:cs typeface="Times New Roman" panose="02020603050405020304" pitchFamily="18" charset="0"/>
              </a:rPr>
              <a:t>Trong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vườn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cs typeface="Times New Roman" panose="02020603050405020304" pitchFamily="18" charset="0"/>
              </a:rPr>
              <a:t>cây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muỗm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khoe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chùm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hoa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mới</a:t>
            </a:r>
            <a:r>
              <a:rPr lang="en-US" sz="2800" dirty="0"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cs typeface="Times New Roman" panose="02020603050405020304" pitchFamily="18" charset="0"/>
              </a:rPr>
              <a:t>Hoa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muỗm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tua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tủa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trổ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thẳng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lên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trời</a:t>
            </a:r>
            <a:r>
              <a:rPr lang="en-US" sz="2800" dirty="0"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cs typeface="Times New Roman" panose="02020603050405020304" pitchFamily="18" charset="0"/>
              </a:rPr>
              <a:t>Hoa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nhài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trắng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xóa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bên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vại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nước</a:t>
            </a:r>
            <a:r>
              <a:rPr lang="en-US" sz="2800" dirty="0"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cs typeface="Times New Roman" panose="02020603050405020304" pitchFamily="18" charset="0"/>
              </a:rPr>
              <a:t>Những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bông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hoa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nhài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trắng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một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màu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trắng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tinh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khôi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cs typeface="Times New Roman" panose="02020603050405020304" pitchFamily="18" charset="0"/>
              </a:rPr>
              <a:t>hương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thơm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ngào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ngạt</a:t>
            </a:r>
            <a:r>
              <a:rPr lang="en-US" sz="2800" dirty="0"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cs typeface="Times New Roman" panose="02020603050405020304" pitchFamily="18" charset="0"/>
              </a:rPr>
              <a:t>Khi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hoa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nhài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nở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cs typeface="Times New Roman" panose="02020603050405020304" pitchFamily="18" charset="0"/>
              </a:rPr>
              <a:t>hoa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bưởi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cũng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đua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nhau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nở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rộ</a:t>
            </a:r>
            <a:r>
              <a:rPr lang="en-US" sz="2800" dirty="0"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28855" y="475340"/>
            <a:ext cx="2191626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n-US" sz="3600" b="1" dirty="0">
                <a:cs typeface="Times New Roman" panose="02020603050405020304" pitchFamily="18" charset="0"/>
              </a:rPr>
              <a:t>TÌM HIỂU</a:t>
            </a:r>
            <a:endParaRPr lang="vi-VN" sz="2400" b="1" dirty="0">
              <a:cs typeface="Times New Roman" panose="02020603050405020304" pitchFamily="18" charset="0"/>
            </a:endParaRP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5118E5DB-9B38-4192-A5E0-BCC98AB55A8D}"/>
              </a:ext>
            </a:extLst>
          </p:cNvPr>
          <p:cNvSpPr/>
          <p:nvPr/>
        </p:nvSpPr>
        <p:spPr>
          <a:xfrm>
            <a:off x="290267" y="2909719"/>
            <a:ext cx="5129644" cy="5593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1.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Bài</a:t>
            </a:r>
            <a:r>
              <a:rPr lang="vi-VN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chính tả nói về điều gì?</a:t>
            </a:r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5118E5DB-9B38-4192-A5E0-BCC98AB55A8D}"/>
              </a:ext>
            </a:extLst>
          </p:cNvPr>
          <p:cNvSpPr/>
          <p:nvPr/>
        </p:nvSpPr>
        <p:spPr>
          <a:xfrm>
            <a:off x="290267" y="4423134"/>
            <a:ext cx="7094295" cy="56575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2. </a:t>
            </a:r>
            <a:r>
              <a:rPr lang="vi-VN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T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ên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bài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được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ở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vị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trí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en-US" altLang="zh-CN" sz="2400" b="1" kern="0" dirty="0">
                <a:solidFill>
                  <a:prstClr val="black"/>
                </a:solidFill>
                <a:latin typeface="UTM Avo (Body)"/>
                <a:ea typeface="华康海报体W12(P)" panose="040B0C00000000000000" pitchFamily="82" charset="-122"/>
                <a:cs typeface="Times New Roman" pitchFamily="18" charset="0"/>
              </a:rPr>
              <a:t> ?</a:t>
            </a:r>
            <a:endParaRPr lang="vi-VN" altLang="zh-CN" sz="2400" b="1" kern="0" dirty="0">
              <a:solidFill>
                <a:prstClr val="black"/>
              </a:solidFill>
              <a:latin typeface="UTM Avo (Body)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854" y="5032874"/>
            <a:ext cx="7758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- </a:t>
            </a:r>
            <a:r>
              <a:rPr lang="en-US" sz="2800" dirty="0" err="1">
                <a:solidFill>
                  <a:prstClr val="black"/>
                </a:solidFill>
              </a:rPr>
              <a:t>Giữa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trang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vở</a:t>
            </a:r>
            <a:r>
              <a:rPr lang="en-US" sz="2800" dirty="0">
                <a:solidFill>
                  <a:prstClr val="black"/>
                </a:solidFill>
              </a:rPr>
              <a:t>, </a:t>
            </a:r>
            <a:r>
              <a:rPr lang="en-US" sz="2800" dirty="0" err="1">
                <a:solidFill>
                  <a:prstClr val="black"/>
                </a:solidFill>
              </a:rPr>
              <a:t>cách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lề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vở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khoảng</a:t>
            </a:r>
            <a:r>
              <a:rPr lang="en-US" sz="2800" dirty="0">
                <a:solidFill>
                  <a:prstClr val="black"/>
                </a:solidFill>
              </a:rPr>
              <a:t>  5 ô li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1936" y="3469027"/>
            <a:ext cx="116481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cs typeface="Times New Roman" panose="02020603050405020304" pitchFamily="18" charset="0"/>
              </a:rPr>
              <a:t>Bài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văn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miêu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tả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vẻ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đẹp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của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các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loài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hoa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khoe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sắc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cs typeface="Times New Roman" panose="02020603050405020304" pitchFamily="18" charset="0"/>
              </a:rPr>
              <a:t>hoạt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động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của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các</a:t>
            </a:r>
            <a:r>
              <a:rPr lang="en-US" sz="2800" dirty="0">
                <a:cs typeface="Times New Roman" panose="02020603050405020304" pitchFamily="18" charset="0"/>
              </a:rPr>
              <a:t> con </a:t>
            </a:r>
            <a:r>
              <a:rPr lang="en-US" sz="2800" dirty="0" err="1">
                <a:cs typeface="Times New Roman" panose="02020603050405020304" pitchFamily="18" charset="0"/>
              </a:rPr>
              <a:t>vật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trong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vườn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cây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báo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hiệu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mùa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xuân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đến</a:t>
            </a:r>
            <a:r>
              <a:rPr lang="en-US" sz="2800" dirty="0">
                <a:cs typeface="Times New Roman" panose="02020603050405020304" pitchFamily="18" charset="0"/>
              </a:rPr>
              <a:t>.</a:t>
            </a:r>
            <a:endParaRPr lang="vi-VN" sz="2800" dirty="0">
              <a:cs typeface="Times New Roman" panose="02020603050405020304" pitchFamily="18" charset="0"/>
            </a:endParaRP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748B796C-A799-4FC9-BA99-305566B2B420}"/>
              </a:ext>
            </a:extLst>
          </p:cNvPr>
          <p:cNvSpPr/>
          <p:nvPr/>
        </p:nvSpPr>
        <p:spPr>
          <a:xfrm>
            <a:off x="290267" y="5556094"/>
            <a:ext cx="7734614" cy="5861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3.Chữ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cái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đầu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đoạn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như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thế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en-US" altLang="zh-CN" sz="2400" b="1" kern="0" dirty="0">
                <a:solidFill>
                  <a:prstClr val="black"/>
                </a:solidFill>
                <a:latin typeface="UTM Avo (Headings)"/>
                <a:ea typeface="华康海报体W12(P)" panose="040B0C00000000000000" pitchFamily="82" charset="-122"/>
                <a:cs typeface="Times New Roman" pitchFamily="18" charset="0"/>
              </a:rPr>
              <a:t> ?</a:t>
            </a:r>
            <a:endParaRPr lang="vi-VN" altLang="zh-CN" sz="2400" b="1" kern="0" dirty="0">
              <a:solidFill>
                <a:prstClr val="black"/>
              </a:solidFill>
              <a:latin typeface="UTM Avo (Headings)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6854" y="6260064"/>
            <a:ext cx="4926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- </a:t>
            </a:r>
            <a:r>
              <a:rPr lang="en-US" sz="2800" dirty="0" err="1"/>
              <a:t>Viết</a:t>
            </a:r>
            <a:r>
              <a:rPr lang="en-US" sz="2800" dirty="0"/>
              <a:t> </a:t>
            </a:r>
            <a:r>
              <a:rPr lang="en-US" sz="2800" dirty="0" err="1"/>
              <a:t>hoa</a:t>
            </a:r>
            <a:r>
              <a:rPr lang="en-US" sz="2800" dirty="0"/>
              <a:t>, </a:t>
            </a:r>
            <a:r>
              <a:rPr lang="en-US" sz="2800" dirty="0" err="1"/>
              <a:t>lùi</a:t>
            </a:r>
            <a:r>
              <a:rPr lang="en-US" sz="2800" dirty="0"/>
              <a:t> </a:t>
            </a:r>
            <a:r>
              <a:rPr lang="en-US" sz="2800" dirty="0" err="1"/>
              <a:t>vào</a:t>
            </a:r>
            <a:r>
              <a:rPr lang="en-US" sz="2800" dirty="0"/>
              <a:t> 1 ô li</a:t>
            </a:r>
            <a:endParaRPr lang="vi-VN" sz="2800" dirty="0"/>
          </a:p>
        </p:txBody>
      </p:sp>
    </p:spTree>
    <p:extLst>
      <p:ext uri="{BB962C8B-B14F-4D97-AF65-F5344CB8AC3E}">
        <p14:creationId xmlns:p14="http://schemas.microsoft.com/office/powerpoint/2010/main" val="349342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0" grpId="0"/>
      <p:bldP spid="11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2669" y="488040"/>
            <a:ext cx="3193631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4000" dirty="0">
                <a:latin typeface="+mj-lt"/>
                <a:cs typeface="Times New Roman" panose="02020603050405020304" pitchFamily="18" charset="0"/>
              </a:rPr>
              <a:t>TỪ KHÓ VIẾT</a:t>
            </a:r>
          </a:p>
        </p:txBody>
      </p:sp>
      <p:sp>
        <p:nvSpPr>
          <p:cNvPr id="6" name="Rectangle 5"/>
          <p:cNvSpPr/>
          <p:nvPr/>
        </p:nvSpPr>
        <p:spPr>
          <a:xfrm>
            <a:off x="4494890" y="753638"/>
            <a:ext cx="3602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Tiếng</a:t>
            </a:r>
            <a:r>
              <a:rPr lang="en-US" sz="4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vườn</a:t>
            </a:r>
            <a:endParaRPr lang="en-US" sz="3733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687" y="5060410"/>
            <a:ext cx="5950039" cy="154064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87250" y="1426463"/>
            <a:ext cx="10844011" cy="4113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733" dirty="0">
                <a:latin typeface="+mj-lt"/>
                <a:cs typeface="Times New Roman" panose="02020603050405020304" pitchFamily="18" charset="0"/>
              </a:rPr>
              <a:t>    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Trong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vườn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cây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muỗm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khoe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chùm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mới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.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muỗm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tua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tủa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trổ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thẳng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lên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trời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.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nhài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trắng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xóa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bên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vại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nước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.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Những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bông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nhài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trắng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một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màu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trắng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tinh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khôi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hương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thơm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ngào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ngạt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.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Khi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nhài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nở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bưởi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cũng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đua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nhau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nở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latin typeface="+mj-lt"/>
                <a:cs typeface="Times New Roman" panose="02020603050405020304" pitchFamily="18" charset="0"/>
              </a:rPr>
              <a:t>rộ</a:t>
            </a:r>
            <a:r>
              <a:rPr lang="en-US" sz="3733" dirty="0">
                <a:latin typeface="+mj-lt"/>
                <a:cs typeface="Times New Roman" panose="02020603050405020304" pitchFamily="18" charset="0"/>
              </a:rPr>
              <a:t>. </a:t>
            </a:r>
          </a:p>
          <a:p>
            <a:endParaRPr lang="en-US" sz="37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Đường nối Thẳng 14">
            <a:extLst>
              <a:ext uri="{FF2B5EF4-FFF2-40B4-BE49-F238E27FC236}">
                <a16:creationId xmlns:a16="http://schemas.microsoft.com/office/drawing/2014/main" id="{E058AF11-FD93-4DF2-9E20-52CDDBDB2FE1}"/>
              </a:ext>
            </a:extLst>
          </p:cNvPr>
          <p:cNvCxnSpPr>
            <a:cxnSpLocks/>
          </p:cNvCxnSpPr>
          <p:nvPr/>
        </p:nvCxnSpPr>
        <p:spPr>
          <a:xfrm>
            <a:off x="6481985" y="2610309"/>
            <a:ext cx="195106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Đường nối Thẳng 14">
            <a:extLst>
              <a:ext uri="{FF2B5EF4-FFF2-40B4-BE49-F238E27FC236}">
                <a16:creationId xmlns:a16="http://schemas.microsoft.com/office/drawing/2014/main" id="{E058AF11-FD93-4DF2-9E20-52CDDBDB2FE1}"/>
              </a:ext>
            </a:extLst>
          </p:cNvPr>
          <p:cNvCxnSpPr>
            <a:cxnSpLocks/>
          </p:cNvCxnSpPr>
          <p:nvPr/>
        </p:nvCxnSpPr>
        <p:spPr>
          <a:xfrm flipV="1">
            <a:off x="2050192" y="3177609"/>
            <a:ext cx="2256657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Đường nối Thẳng 14">
            <a:extLst>
              <a:ext uri="{FF2B5EF4-FFF2-40B4-BE49-F238E27FC236}">
                <a16:creationId xmlns:a16="http://schemas.microsoft.com/office/drawing/2014/main" id="{E058AF11-FD93-4DF2-9E20-52CDDBDB2FE1}"/>
              </a:ext>
            </a:extLst>
          </p:cNvPr>
          <p:cNvCxnSpPr>
            <a:cxnSpLocks/>
          </p:cNvCxnSpPr>
          <p:nvPr/>
        </p:nvCxnSpPr>
        <p:spPr>
          <a:xfrm flipV="1">
            <a:off x="3857642" y="4320364"/>
            <a:ext cx="2380501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Đường nối Thẳng 14">
            <a:extLst>
              <a:ext uri="{FF2B5EF4-FFF2-40B4-BE49-F238E27FC236}">
                <a16:creationId xmlns:a16="http://schemas.microsoft.com/office/drawing/2014/main" id="{E058AF11-FD93-4DF2-9E20-52CDDBDB2FE1}"/>
              </a:ext>
            </a:extLst>
          </p:cNvPr>
          <p:cNvCxnSpPr>
            <a:cxnSpLocks/>
          </p:cNvCxnSpPr>
          <p:nvPr/>
        </p:nvCxnSpPr>
        <p:spPr>
          <a:xfrm>
            <a:off x="5663712" y="4885938"/>
            <a:ext cx="1185439" cy="53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Đường nối Thẳng 14">
            <a:extLst>
              <a:ext uri="{FF2B5EF4-FFF2-40B4-BE49-F238E27FC236}">
                <a16:creationId xmlns:a16="http://schemas.microsoft.com/office/drawing/2014/main" id="{D007BF5E-1EAA-48B8-BFC8-B72B06DE6D9E}"/>
              </a:ext>
            </a:extLst>
          </p:cNvPr>
          <p:cNvCxnSpPr>
            <a:cxnSpLocks/>
          </p:cNvCxnSpPr>
          <p:nvPr/>
        </p:nvCxnSpPr>
        <p:spPr>
          <a:xfrm>
            <a:off x="5700288" y="2028924"/>
            <a:ext cx="14902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70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3963214" y="1218582"/>
            <a:ext cx="3826173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554971" y="1501718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1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tay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c</a:t>
            </a:r>
            <a:r>
              <a:rPr lang="vi-VN" sz="2800" dirty="0">
                <a:solidFill>
                  <a:prstClr val="black"/>
                </a:solidFill>
                <a:cs typeface="Times New Roman" panose="02020603050405020304" pitchFamily="18" charset="0"/>
              </a:rPr>
              <a:t>ầ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m</a:t>
            </a:r>
            <a:r>
              <a:rPr lang="vi-VN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viết</a:t>
            </a:r>
          </a:p>
          <a:p>
            <a:r>
              <a:rPr lang="vi-VN" sz="2800" dirty="0">
                <a:solidFill>
                  <a:prstClr val="black"/>
                </a:solidFill>
                <a:cs typeface="Times New Roman" panose="02020603050405020304" pitchFamily="18" charset="0"/>
              </a:rPr>
              <a:t>1 tay giữ trang vở</a:t>
            </a:r>
            <a:endParaRPr lang="en-US" sz="28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1643" y="448973"/>
            <a:ext cx="4842993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defTabSz="51215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vi-VN" altLang="zh-CN" sz="3200" kern="0" dirty="0"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lang="zh-CN" altLang="en-US" sz="3200" kern="0" dirty="0"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738920" y="3563149"/>
            <a:ext cx="4226265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43719" y="2243763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r"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Calibri" panose="020F0502020204030204" pitchFamily="34" charset="0"/>
                </a:rPr>
                <a:t>ADD YOUR TITLE</a:t>
              </a:r>
              <a:endParaRPr lang="zh-CN" altLang="en-US" sz="1400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728602" y="2730575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solidFill>
                  <a:prstClr val="black"/>
                </a:solidFill>
                <a:cs typeface="Times New Roman" panose="02020603050405020304" pitchFamily="18" charset="0"/>
              </a:rPr>
              <a:t>Thẳng lưng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. </a:t>
            </a:r>
            <a:r>
              <a:rPr lang="vi-VN" sz="2800" dirty="0">
                <a:solidFill>
                  <a:prstClr val="black"/>
                </a:solidFill>
                <a:cs typeface="Times New Roman" panose="02020603050405020304" pitchFamily="18" charset="0"/>
              </a:rPr>
              <a:t>Chân đặt thoải mái, đúng vị 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cs typeface="Times New Roman" panose="02020603050405020304" pitchFamily="18" charset="0"/>
              </a:rPr>
              <a:t>trí</a:t>
            </a:r>
            <a:endParaRPr lang="en-US" sz="28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>
            <a:off x="7798168" y="2656712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8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vi-VN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465477" y="2736502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Khoảng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cách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từ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mắt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cs typeface="Times New Roman" panose="02020603050405020304" pitchFamily="18" charset="0"/>
              </a:rPr>
              <a:t>vở</a:t>
            </a:r>
            <a:r>
              <a:rPr lang="vi-VN" sz="2800" dirty="0">
                <a:solidFill>
                  <a:prstClr val="black"/>
                </a:solidFill>
                <a:cs typeface="Times New Roman" panose="02020603050405020304" pitchFamily="18" charset="0"/>
              </a:rPr>
              <a:t> 25 đến 30 cm</a:t>
            </a:r>
            <a:endParaRPr lang="en-US" sz="28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 animBg="1"/>
      <p:bldP spid="20" grpId="0"/>
      <p:bldP spid="21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350" y="1600265"/>
            <a:ext cx="4227299" cy="539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737615" y="814629"/>
            <a:ext cx="10716768" cy="1056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4800" b="1" kern="0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</a:t>
            </a:r>
            <a:r>
              <a:rPr lang="en-US" sz="4800" b="1" kern="0" cap="all" dirty="0" err="1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thực</a:t>
            </a:r>
            <a:r>
              <a:rPr lang="en-US" sz="4800" b="1" kern="0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4800" b="1" kern="0" cap="all" dirty="0" err="1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hành</a:t>
            </a:r>
            <a:r>
              <a:rPr lang="en-US" sz="4800" b="1" kern="0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vi-VN" sz="4800" b="1" kern="0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viết bài</a:t>
            </a:r>
            <a:endParaRPr lang="en-US" sz="4800" b="1" kern="0" cap="all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918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73152"/>
            <a:ext cx="12192001" cy="7132320"/>
          </a:xfrm>
          <a:prstGeom prst="rect">
            <a:avLst/>
          </a:pr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767AB97-4B96-428D-A443-BFEDC107B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" y="54864"/>
            <a:ext cx="1299345" cy="81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42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ình chữ nhật 7">
            <a:extLst>
              <a:ext uri="{FF2B5EF4-FFF2-40B4-BE49-F238E27FC236}">
                <a16:creationId xmlns:a16="http://schemas.microsoft.com/office/drawing/2014/main" id="{C66D1AE9-2999-4729-A1DC-0B78B299B85B}"/>
              </a:ext>
            </a:extLst>
          </p:cNvPr>
          <p:cNvSpPr/>
          <p:nvPr/>
        </p:nvSpPr>
        <p:spPr>
          <a:xfrm>
            <a:off x="580570" y="1830181"/>
            <a:ext cx="6429830" cy="4338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AutoNum type="alphaLcParenR"/>
            </a:pP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hay </a:t>
            </a:r>
            <a:r>
              <a:rPr lang="en-US" sz="36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en-US" sz="36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Mỏ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dài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lông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biếc</a:t>
            </a:r>
            <a:endParaRPr lang="en-US" sz="36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36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ên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cành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lặng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yên</a:t>
            </a:r>
            <a:endParaRPr lang="en-US" sz="36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Bỗng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vụt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như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tên</a:t>
            </a:r>
            <a:endParaRPr lang="en-US" sz="36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36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ao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mình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bắt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cá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                (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Là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gì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?)</a:t>
            </a:r>
          </a:p>
        </p:txBody>
      </p:sp>
      <p:sp>
        <p:nvSpPr>
          <p:cNvPr id="9" name="Hình chữ nhật 8">
            <a:extLst>
              <a:ext uri="{FF2B5EF4-FFF2-40B4-BE49-F238E27FC236}">
                <a16:creationId xmlns:a16="http://schemas.microsoft.com/office/drawing/2014/main" id="{B84FA255-B05E-4AD8-8015-DD7114A774C3}"/>
              </a:ext>
            </a:extLst>
          </p:cNvPr>
          <p:cNvSpPr/>
          <p:nvPr/>
        </p:nvSpPr>
        <p:spPr>
          <a:xfrm>
            <a:off x="435430" y="3793905"/>
            <a:ext cx="578756" cy="4644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3" name="Hình chữ nhật 12">
            <a:extLst>
              <a:ext uri="{FF2B5EF4-FFF2-40B4-BE49-F238E27FC236}">
                <a16:creationId xmlns:a16="http://schemas.microsoft.com/office/drawing/2014/main" id="{2CE0068C-7D4A-418F-858D-2F6E76DB4669}"/>
              </a:ext>
            </a:extLst>
          </p:cNvPr>
          <p:cNvSpPr/>
          <p:nvPr/>
        </p:nvSpPr>
        <p:spPr>
          <a:xfrm>
            <a:off x="580571" y="4914858"/>
            <a:ext cx="725398" cy="4644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4939" y="424540"/>
            <a:ext cx="110633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(2)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Tìm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hoặc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vần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phù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hợp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ô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trống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để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giải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câu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đố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:</a:t>
            </a:r>
            <a:endParaRPr lang="vi-VN" sz="4000" dirty="0">
              <a:solidFill>
                <a:srgbClr val="0000FF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26" name="Picture 2" descr="Họ chim bói cá ở Việt Nam: đời sống, tập tính của bói cá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089" y="2365829"/>
            <a:ext cx="4518025" cy="313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23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ình chữ nhật 7">
            <a:extLst>
              <a:ext uri="{FF2B5EF4-FFF2-40B4-BE49-F238E27FC236}">
                <a16:creationId xmlns:a16="http://schemas.microsoft.com/office/drawing/2014/main" id="{C66D1AE9-2999-4729-A1DC-0B78B299B85B}"/>
              </a:ext>
            </a:extLst>
          </p:cNvPr>
          <p:cNvSpPr/>
          <p:nvPr/>
        </p:nvSpPr>
        <p:spPr>
          <a:xfrm>
            <a:off x="580570" y="1523999"/>
            <a:ext cx="6429830" cy="4644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b)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Vần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uốc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hay </a:t>
            </a:r>
            <a:r>
              <a:rPr lang="en-US" sz="36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uôt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en-US" sz="36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Móng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chân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như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g</a:t>
            </a:r>
            <a:r>
              <a:rPr lang="en-US" sz="36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uốc</a:t>
            </a:r>
            <a:endParaRPr lang="en-US" sz="36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Ụt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ịt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s</a:t>
            </a:r>
            <a:r>
              <a:rPr lang="en-US" sz="36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uốt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ngày</a:t>
            </a:r>
            <a:endParaRPr lang="en-US" sz="36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No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bụng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ngủ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say</a:t>
            </a:r>
          </a:p>
          <a:p>
            <a:pPr algn="just"/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Đói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la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eng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éc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                (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Là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gì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?)</a:t>
            </a:r>
          </a:p>
        </p:txBody>
      </p:sp>
      <p:sp>
        <p:nvSpPr>
          <p:cNvPr id="9" name="Hình chữ nhật 8">
            <a:extLst>
              <a:ext uri="{FF2B5EF4-FFF2-40B4-BE49-F238E27FC236}">
                <a16:creationId xmlns:a16="http://schemas.microsoft.com/office/drawing/2014/main" id="{B84FA255-B05E-4AD8-8015-DD7114A774C3}"/>
              </a:ext>
            </a:extLst>
          </p:cNvPr>
          <p:cNvSpPr/>
          <p:nvPr/>
        </p:nvSpPr>
        <p:spPr>
          <a:xfrm>
            <a:off x="4679407" y="3102683"/>
            <a:ext cx="916721" cy="4644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3" name="Hình chữ nhật 12">
            <a:extLst>
              <a:ext uri="{FF2B5EF4-FFF2-40B4-BE49-F238E27FC236}">
                <a16:creationId xmlns:a16="http://schemas.microsoft.com/office/drawing/2014/main" id="{2CE0068C-7D4A-418F-858D-2F6E76DB4669}"/>
              </a:ext>
            </a:extLst>
          </p:cNvPr>
          <p:cNvSpPr/>
          <p:nvPr/>
        </p:nvSpPr>
        <p:spPr>
          <a:xfrm>
            <a:off x="1827506" y="3640295"/>
            <a:ext cx="747245" cy="4644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4939" y="424540"/>
            <a:ext cx="110450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(2)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Tìm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hoặc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vần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phù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hợp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ô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trống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để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giải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câu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đố</a:t>
            </a:r>
            <a:r>
              <a:rPr lang="en-US" sz="4000" dirty="0">
                <a:solidFill>
                  <a:srgbClr val="0000FF"/>
                </a:solidFill>
                <a:latin typeface="+mj-lt"/>
                <a:cs typeface="Times New Roman" panose="02020603050405020304" pitchFamily="18" charset="0"/>
              </a:rPr>
              <a:t>:</a:t>
            </a:r>
            <a:endParaRPr lang="vi-VN" sz="4000" dirty="0">
              <a:solidFill>
                <a:srgbClr val="0000FF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43218" y="2328692"/>
            <a:ext cx="3321276" cy="308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79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F3F9"/>
              </a:clrFrom>
              <a:clrTo>
                <a:srgbClr val="EEF3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471" y="613714"/>
            <a:ext cx="6057529" cy="498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2882" y="518243"/>
            <a:ext cx="6911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000FF"/>
                </a:solidFill>
                <a:cs typeface="Times New Roman" panose="02020603050405020304" pitchFamily="18" charset="0"/>
              </a:rPr>
              <a:t>(3) </a:t>
            </a:r>
            <a:r>
              <a:rPr lang="en-US" sz="40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Tìm</a:t>
            </a:r>
            <a:r>
              <a:rPr lang="en-US" sz="40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tên</a:t>
            </a:r>
            <a:r>
              <a:rPr lang="en-US" sz="4000" dirty="0">
                <a:solidFill>
                  <a:srgbClr val="0000FF"/>
                </a:solidFill>
                <a:cs typeface="Times New Roman" panose="02020603050405020304" pitchFamily="18" charset="0"/>
              </a:rPr>
              <a:t>:</a:t>
            </a:r>
            <a:endParaRPr lang="vi-VN" sz="4000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982" y="1260420"/>
            <a:ext cx="61811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lphaLcParenR"/>
            </a:pPr>
            <a:r>
              <a:rPr lang="en-US" sz="3200" dirty="0">
                <a:cs typeface="Times New Roman" panose="02020603050405020304" pitchFamily="18" charset="0"/>
              </a:rPr>
              <a:t> 3 </a:t>
            </a:r>
            <a:r>
              <a:rPr lang="en-US" sz="3200" dirty="0" err="1">
                <a:cs typeface="Times New Roman" panose="02020603050405020304" pitchFamily="18" charset="0"/>
              </a:rPr>
              <a:t>loài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cây</a:t>
            </a:r>
            <a:r>
              <a:rPr lang="en-US" sz="3200" dirty="0"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cs typeface="Times New Roman" panose="02020603050405020304" pitchFamily="18" charset="0"/>
              </a:rPr>
              <a:t>quả</a:t>
            </a:r>
            <a:r>
              <a:rPr lang="en-US" sz="3200" dirty="0"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3200" dirty="0"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cs typeface="Times New Roman" panose="02020603050405020304" pitchFamily="18" charset="0"/>
              </a:rPr>
              <a:t>Có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tiếng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bắt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đầu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bằng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ch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:</a:t>
            </a:r>
          </a:p>
          <a:p>
            <a:pPr marL="571500" indent="-571500" algn="just">
              <a:buFontTx/>
              <a:buChar char="-"/>
            </a:pPr>
            <a:endParaRPr lang="en-US" sz="320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571500" indent="-571500" algn="just">
              <a:buFontTx/>
              <a:buChar char="-"/>
            </a:pPr>
            <a:endParaRPr lang="en-US" sz="3200" dirty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en-US" sz="3200" dirty="0"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cs typeface="Times New Roman" panose="02020603050405020304" pitchFamily="18" charset="0"/>
              </a:rPr>
              <a:t>Có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tiếng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bắt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đầu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cs typeface="Times New Roman" panose="02020603050405020304" pitchFamily="18" charset="0"/>
              </a:rPr>
              <a:t>bằng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tr:</a:t>
            </a:r>
          </a:p>
          <a:p>
            <a:pPr algn="just"/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sz="3200" dirty="0">
              <a:cs typeface="Times New Roman" panose="02020603050405020304" pitchFamily="18" charset="0"/>
            </a:endParaRPr>
          </a:p>
          <a:p>
            <a:pPr algn="just"/>
            <a:endParaRPr lang="en-US" sz="3200" dirty="0">
              <a:cs typeface="Times New Roman" panose="02020603050405020304" pitchFamily="18" charset="0"/>
            </a:endParaRPr>
          </a:p>
          <a:p>
            <a:pPr algn="just"/>
            <a:endParaRPr lang="en-US" sz="3200" dirty="0">
              <a:cs typeface="Times New Roman" panose="02020603050405020304" pitchFamily="18" charset="0"/>
            </a:endParaRPr>
          </a:p>
        </p:txBody>
      </p:sp>
      <p:sp>
        <p:nvSpPr>
          <p:cNvPr id="11" name="Hình chữ nhật 8">
            <a:extLst>
              <a:ext uri="{FF2B5EF4-FFF2-40B4-BE49-F238E27FC236}">
                <a16:creationId xmlns:a16="http://schemas.microsoft.com/office/drawing/2014/main" id="{B84FA255-B05E-4AD8-8015-DD7114A774C3}"/>
              </a:ext>
            </a:extLst>
          </p:cNvPr>
          <p:cNvSpPr/>
          <p:nvPr/>
        </p:nvSpPr>
        <p:spPr>
          <a:xfrm>
            <a:off x="291548" y="2481421"/>
            <a:ext cx="6057529" cy="4644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chuối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chanh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chôm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chôm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… </a:t>
            </a:r>
          </a:p>
        </p:txBody>
      </p:sp>
      <p:sp>
        <p:nvSpPr>
          <p:cNvPr id="12" name="Hình chữ nhật 8">
            <a:extLst>
              <a:ext uri="{FF2B5EF4-FFF2-40B4-BE49-F238E27FC236}">
                <a16:creationId xmlns:a16="http://schemas.microsoft.com/office/drawing/2014/main" id="{B84FA255-B05E-4AD8-8015-DD7114A774C3}"/>
              </a:ext>
            </a:extLst>
          </p:cNvPr>
          <p:cNvSpPr/>
          <p:nvPr/>
        </p:nvSpPr>
        <p:spPr>
          <a:xfrm>
            <a:off x="291548" y="3900848"/>
            <a:ext cx="5475803" cy="4644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trứng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cá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trứng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gà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trám</a:t>
            </a:r>
            <a:r>
              <a:rPr lang="en-US" sz="4000" dirty="0">
                <a:solidFill>
                  <a:schemeClr val="tx1"/>
                </a:solidFill>
                <a:cs typeface="Times New Roman" panose="02020603050405020304" pitchFamily="18" charset="0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41221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4"/>
          <a:stretch/>
        </p:blipFill>
        <p:spPr bwMode="auto">
          <a:xfrm>
            <a:off x="6367090" y="446667"/>
            <a:ext cx="5824910" cy="64113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0820" y="446667"/>
            <a:ext cx="5358266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0000FF"/>
                </a:solidFill>
                <a:cs typeface="Times New Roman" panose="02020603050405020304" pitchFamily="18" charset="0"/>
              </a:rPr>
              <a:t>(3). </a:t>
            </a:r>
            <a:r>
              <a:rPr lang="en-US" sz="40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Tìm</a:t>
            </a:r>
            <a:r>
              <a:rPr lang="en-US" sz="40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tên</a:t>
            </a:r>
            <a:r>
              <a:rPr lang="en-US" sz="4000" dirty="0">
                <a:solidFill>
                  <a:srgbClr val="0000FF"/>
                </a:solidFill>
                <a:cs typeface="Times New Roman" panose="02020603050405020304" pitchFamily="18" charset="0"/>
              </a:rPr>
              <a:t>:</a:t>
            </a:r>
            <a:endParaRPr lang="vi-VN" sz="4000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Hình chữ nhật 7">
            <a:extLst>
              <a:ext uri="{FF2B5EF4-FFF2-40B4-BE49-F238E27FC236}">
                <a16:creationId xmlns:a16="http://schemas.microsoft.com/office/drawing/2014/main" id="{C66D1AE9-2999-4729-A1DC-0B78B299B85B}"/>
              </a:ext>
            </a:extLst>
          </p:cNvPr>
          <p:cNvSpPr/>
          <p:nvPr/>
        </p:nvSpPr>
        <p:spPr>
          <a:xfrm>
            <a:off x="203654" y="1226129"/>
            <a:ext cx="6163435" cy="4049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b) 3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vật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, con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vật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hoặc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hoạt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động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:</a:t>
            </a:r>
          </a:p>
          <a:p>
            <a:pPr marL="571500" indent="-571500" algn="just">
              <a:buFontTx/>
              <a:buChar char="-"/>
            </a:pP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tiếng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chứa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vần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uôc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3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571500" indent="-571500" algn="just">
              <a:buFontTx/>
              <a:buChar char="-"/>
            </a:pPr>
            <a:endParaRPr lang="en-US" sz="3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571500" indent="-571500" algn="just">
              <a:buFontTx/>
              <a:buChar char="-"/>
            </a:pPr>
            <a:endParaRPr lang="en-US" sz="3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571500" indent="-571500" algn="just">
              <a:buFontTx/>
              <a:buChar char="-"/>
            </a:pPr>
            <a:endParaRPr lang="en-US" sz="3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571500" indent="-571500" algn="just">
              <a:buFontTx/>
              <a:buChar char="-"/>
            </a:pP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tiếng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chứa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vần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uôt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Hình chữ nhật 8">
            <a:extLst>
              <a:ext uri="{FF2B5EF4-FFF2-40B4-BE49-F238E27FC236}">
                <a16:creationId xmlns:a16="http://schemas.microsoft.com/office/drawing/2014/main" id="{B84FA255-B05E-4AD8-8015-DD7114A774C3}"/>
              </a:ext>
            </a:extLst>
          </p:cNvPr>
          <p:cNvSpPr/>
          <p:nvPr/>
        </p:nvSpPr>
        <p:spPr>
          <a:xfrm>
            <a:off x="294588" y="2502530"/>
            <a:ext cx="490765" cy="46446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M</a:t>
            </a:r>
          </a:p>
        </p:txBody>
      </p:sp>
      <p:sp>
        <p:nvSpPr>
          <p:cNvPr id="8" name="Hình chữ nhật 8">
            <a:extLst>
              <a:ext uri="{FF2B5EF4-FFF2-40B4-BE49-F238E27FC236}">
                <a16:creationId xmlns:a16="http://schemas.microsoft.com/office/drawing/2014/main" id="{B84FA255-B05E-4AD8-8015-DD7114A774C3}"/>
              </a:ext>
            </a:extLst>
          </p:cNvPr>
          <p:cNvSpPr/>
          <p:nvPr/>
        </p:nvSpPr>
        <p:spPr>
          <a:xfrm>
            <a:off x="1241628" y="2502530"/>
            <a:ext cx="2836011" cy="4644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luộc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rau</a:t>
            </a:r>
            <a:r>
              <a:rPr lang="en-US" sz="4000" dirty="0">
                <a:solidFill>
                  <a:schemeClr val="tx1"/>
                </a:solidFill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9" name="Hình chữ nhật 8">
            <a:extLst>
              <a:ext uri="{FF2B5EF4-FFF2-40B4-BE49-F238E27FC236}">
                <a16:creationId xmlns:a16="http://schemas.microsoft.com/office/drawing/2014/main" id="{B84FA255-B05E-4AD8-8015-DD7114A774C3}"/>
              </a:ext>
            </a:extLst>
          </p:cNvPr>
          <p:cNvSpPr/>
          <p:nvPr/>
        </p:nvSpPr>
        <p:spPr>
          <a:xfrm>
            <a:off x="243670" y="4901819"/>
            <a:ext cx="490765" cy="46446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M</a:t>
            </a:r>
          </a:p>
        </p:txBody>
      </p:sp>
      <p:sp>
        <p:nvSpPr>
          <p:cNvPr id="10" name="Hình chữ nhật 8">
            <a:extLst>
              <a:ext uri="{FF2B5EF4-FFF2-40B4-BE49-F238E27FC236}">
                <a16:creationId xmlns:a16="http://schemas.microsoft.com/office/drawing/2014/main" id="{B84FA255-B05E-4AD8-8015-DD7114A774C3}"/>
              </a:ext>
            </a:extLst>
          </p:cNvPr>
          <p:cNvSpPr/>
          <p:nvPr/>
        </p:nvSpPr>
        <p:spPr>
          <a:xfrm>
            <a:off x="1005524" y="4901819"/>
            <a:ext cx="2153110" cy="464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vuốt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tóc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11" name="Hình chữ nhật 8">
            <a:extLst>
              <a:ext uri="{FF2B5EF4-FFF2-40B4-BE49-F238E27FC236}">
                <a16:creationId xmlns:a16="http://schemas.microsoft.com/office/drawing/2014/main" id="{B84FA255-B05E-4AD8-8015-DD7114A774C3}"/>
              </a:ext>
            </a:extLst>
          </p:cNvPr>
          <p:cNvSpPr/>
          <p:nvPr/>
        </p:nvSpPr>
        <p:spPr>
          <a:xfrm>
            <a:off x="243670" y="3429000"/>
            <a:ext cx="6702678" cy="6219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đôi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guốc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ngọn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đuốc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cuốc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đất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en-US" sz="4000" dirty="0">
                <a:solidFill>
                  <a:schemeClr val="tx1"/>
                </a:solidFill>
                <a:cs typeface="Times New Roman" panose="02020603050405020304" pitchFamily="18" charset="0"/>
              </a:rPr>
              <a:t>… </a:t>
            </a:r>
          </a:p>
        </p:txBody>
      </p:sp>
      <p:sp>
        <p:nvSpPr>
          <p:cNvPr id="12" name="Hình chữ nhật 8">
            <a:extLst>
              <a:ext uri="{FF2B5EF4-FFF2-40B4-BE49-F238E27FC236}">
                <a16:creationId xmlns:a16="http://schemas.microsoft.com/office/drawing/2014/main" id="{B84FA255-B05E-4AD8-8015-DD7114A774C3}"/>
              </a:ext>
            </a:extLst>
          </p:cNvPr>
          <p:cNvSpPr/>
          <p:nvPr/>
        </p:nvSpPr>
        <p:spPr>
          <a:xfrm>
            <a:off x="294588" y="5597400"/>
            <a:ext cx="6702679" cy="1020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- con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chuột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tuốt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lúa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ruột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gan</a:t>
            </a:r>
            <a:r>
              <a:rPr lang="en-US" sz="3200" dirty="0">
                <a:solidFill>
                  <a:schemeClr val="tx1"/>
                </a:solidFill>
                <a:cs typeface="Times New Roman" panose="02020603050405020304" pitchFamily="18" charset="0"/>
              </a:rPr>
              <a:t>,</a:t>
            </a:r>
            <a:r>
              <a:rPr lang="en-US" sz="4000" dirty="0">
                <a:solidFill>
                  <a:schemeClr val="tx1"/>
                </a:solidFill>
                <a:cs typeface="Times New Roman" panose="02020603050405020304" pitchFamily="18" charset="0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108510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1375</TotalTime>
  <Words>530</Words>
  <Application>Microsoft Office PowerPoint</Application>
  <PresentationFormat>Widescreen</PresentationFormat>
  <Paragraphs>75</Paragraphs>
  <Slides>14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Times New Roman</vt:lpstr>
      <vt:lpstr>UTM Avo (Body)</vt:lpstr>
      <vt:lpstr>Arial</vt:lpstr>
      <vt:lpstr>Calibri</vt:lpstr>
      <vt:lpstr>UTM Avo</vt:lpstr>
      <vt:lpstr>UTM Avo (Headings)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106</cp:revision>
  <dcterms:created xsi:type="dcterms:W3CDTF">2021-11-01T08:16:43Z</dcterms:created>
  <dcterms:modified xsi:type="dcterms:W3CDTF">2022-01-24T04:47:01Z</dcterms:modified>
</cp:coreProperties>
</file>