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93" r:id="rId2"/>
    <p:sldId id="277" r:id="rId3"/>
    <p:sldId id="310" r:id="rId4"/>
    <p:sldId id="313" r:id="rId5"/>
    <p:sldId id="311" r:id="rId6"/>
    <p:sldId id="306" r:id="rId7"/>
    <p:sldId id="276" r:id="rId8"/>
    <p:sldId id="278" r:id="rId9"/>
    <p:sldId id="297" r:id="rId10"/>
    <p:sldId id="296" r:id="rId11"/>
    <p:sldId id="282" r:id="rId12"/>
    <p:sldId id="283" r:id="rId13"/>
    <p:sldId id="285" r:id="rId14"/>
    <p:sldId id="289" r:id="rId15"/>
    <p:sldId id="299" r:id="rId16"/>
    <p:sldId id="326" r:id="rId17"/>
    <p:sldId id="27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P001 5 hàng" panose="020B0603050302020204" pitchFamily="34" charset="0"/>
      <p:regular r:id="rId24"/>
      <p:bold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100" d="100"/>
          <a:sy n="100" d="100"/>
        </p:scale>
        <p:origin x="990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8E7AF-E2A5-4221-A70A-F4CFF2027AE9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D63F57-EDEC-4CCE-AFAB-C92E611E2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47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49214C-5E53-4306-BB83-D450BE1F0DC2}"/>
              </a:ext>
            </a:extLst>
          </p:cNvPr>
          <p:cNvSpPr/>
          <p:nvPr userDrawn="1"/>
        </p:nvSpPr>
        <p:spPr>
          <a:xfrm>
            <a:off x="10866221" y="0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2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2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77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8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0556576" y="98225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3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9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2005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2005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2005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0" tIns="45698" rIns="91420" bIns="45698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4968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0910259" y="0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78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49" r:id="rId6"/>
    <p:sldLayoutId id="2147483685" r:id="rId7"/>
    <p:sldLayoutId id="2147483652" r:id="rId8"/>
    <p:sldLayoutId id="2147483655" r:id="rId9"/>
    <p:sldLayoutId id="2147483686" r:id="rId10"/>
    <p:sldLayoutId id="2147483692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gif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gif"/><Relationship Id="rId11" Type="http://schemas.openxmlformats.org/officeDocument/2006/relationships/image" Target="../media/image21.png"/><Relationship Id="rId5" Type="http://schemas.openxmlformats.org/officeDocument/2006/relationships/image" Target="../media/image15.gif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15.gif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audio" Target="../media/audio1.wav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20.png"/><Relationship Id="rId5" Type="http://schemas.openxmlformats.org/officeDocument/2006/relationships/image" Target="../media/image12.png"/><Relationship Id="rId15" Type="http://schemas.openxmlformats.org/officeDocument/2006/relationships/image" Target="../media/image24.gif"/><Relationship Id="rId10" Type="http://schemas.openxmlformats.org/officeDocument/2006/relationships/image" Target="../media/image19.png"/><Relationship Id="rId4" Type="http://schemas.openxmlformats.org/officeDocument/2006/relationships/image" Target="../media/image27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audio" Target="../media/audio1.wav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gif"/><Relationship Id="rId11" Type="http://schemas.openxmlformats.org/officeDocument/2006/relationships/image" Target="../media/image20.png"/><Relationship Id="rId5" Type="http://schemas.openxmlformats.org/officeDocument/2006/relationships/image" Target="../media/image13.gif"/><Relationship Id="rId15" Type="http://schemas.openxmlformats.org/officeDocument/2006/relationships/image" Target="../media/image24.gif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28.pn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015883" y="1658361"/>
            <a:ext cx="6389891" cy="2256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21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628478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200819" y="579195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0157" y="2468944"/>
            <a:ext cx="8201605" cy="156965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97" y="4190855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9" y="439624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07" y="4045036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4" y="4902216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888C1C-70BE-40B7-8B71-D14976D343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0" t="3603" r="1308"/>
          <a:stretch/>
        </p:blipFill>
        <p:spPr>
          <a:xfrm>
            <a:off x="10097" y="450556"/>
            <a:ext cx="12133275" cy="64074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88" y="3527277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19115" y="467230"/>
            <a:ext cx="12211115" cy="2827841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vi-V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4"/>
            <a:ext cx="2482924" cy="18621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7" y="3615952"/>
            <a:ext cx="336551" cy="5683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863" y="3040208"/>
            <a:ext cx="2285047" cy="38243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936" y="1487269"/>
            <a:ext cx="2201039" cy="332046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0636213" y="3355505"/>
            <a:ext cx="1796403" cy="1089219"/>
            <a:chOff x="9540552" y="4420621"/>
            <a:chExt cx="1619672" cy="98206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004766" y="4749392"/>
              <a:ext cx="894669" cy="47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3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flipH="1">
            <a:off x="-28764" y="3873438"/>
            <a:ext cx="1580752" cy="958463"/>
            <a:chOff x="9540552" y="4420621"/>
            <a:chExt cx="1619672" cy="98206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899429" y="4643600"/>
              <a:ext cx="844588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 1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flipH="1">
            <a:off x="-1599867" y="5432315"/>
            <a:ext cx="1580752" cy="958463"/>
            <a:chOff x="9540552" y="4420621"/>
            <a:chExt cx="1619672" cy="98206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740073" y="4643600"/>
              <a:ext cx="1002914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2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2242537" y="5337045"/>
            <a:ext cx="1700211" cy="1030895"/>
            <a:chOff x="9540552" y="4420621"/>
            <a:chExt cx="1619672" cy="982061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957431" y="4690576"/>
              <a:ext cx="366803" cy="498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4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742" y="1115588"/>
            <a:ext cx="3959807" cy="201797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 flipH="1">
            <a:off x="8241442" y="613277"/>
            <a:ext cx="1234671" cy="740063"/>
            <a:chOff x="9540552" y="4420621"/>
            <a:chExt cx="1619672" cy="982061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0024236" y="4625463"/>
              <a:ext cx="795302" cy="510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3kg</a:t>
              </a:r>
              <a:endParaRPr lang="vi-VN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1" y="4352669"/>
            <a:ext cx="270331" cy="253551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3" y="3429000"/>
            <a:ext cx="368300" cy="3454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5" y="2213277"/>
            <a:ext cx="620819" cy="6208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6" y="2534068"/>
            <a:ext cx="457405" cy="45740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2" y="3596284"/>
            <a:ext cx="345053" cy="582685"/>
          </a:xfrm>
          <a:prstGeom prst="rect">
            <a:avLst/>
          </a:prstGeom>
        </p:spPr>
      </p:pic>
      <p:sp>
        <p:nvSpPr>
          <p:cNvPr id="32" name="Google Shape;189;p2">
            <a:extLst>
              <a:ext uri="{FF2B5EF4-FFF2-40B4-BE49-F238E27FC236}">
                <a16:creationId xmlns:a16="http://schemas.microsoft.com/office/drawing/2014/main" id="{D15E51E5-384F-4FF7-BA7C-46B0BACD90CD}"/>
              </a:ext>
            </a:extLst>
          </p:cNvPr>
          <p:cNvSpPr txBox="1"/>
          <p:nvPr/>
        </p:nvSpPr>
        <p:spPr>
          <a:xfrm>
            <a:off x="1695459" y="717872"/>
            <a:ext cx="564623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8" tIns="45698" rIns="91418" bIns="45698" anchor="t" anchorCtr="0">
            <a:spAutoFit/>
          </a:bodyPr>
          <a:lstStyle/>
          <a:p>
            <a:r>
              <a:rPr lang="en-US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TRÒ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CHƠI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CÂU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CÁ</a:t>
            </a:r>
            <a:endParaRPr sz="4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6746BE-3D72-4241-9A6A-A7CEE3AF54AF}"/>
              </a:ext>
            </a:extLst>
          </p:cNvPr>
          <p:cNvSpPr/>
          <p:nvPr/>
        </p:nvSpPr>
        <p:spPr>
          <a:xfrm>
            <a:off x="944753" y="2369620"/>
            <a:ext cx="10074079" cy="235218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21912" tIns="60956" rIns="121912" bIns="60956" rtlCol="0" anchor="ctr"/>
          <a:lstStyle/>
          <a:p>
            <a:pPr algn="ctr"/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HƯỚNG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DẪN</a:t>
            </a:r>
            <a:endParaRPr lang="en-US" sz="23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42874" indent="-342874">
              <a:buFont typeface="Wingdings" panose="05000000000000000000" pitchFamily="2" charset="2"/>
              <a:buChar char="ü"/>
            </a:pP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Thầy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cô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kích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chuột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màn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hình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bắt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đầu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trò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chơi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342874" indent="-342874">
              <a:buFont typeface="Wingdings" panose="05000000000000000000" pitchFamily="2" charset="2"/>
              <a:buChar char="ü"/>
            </a:pP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Kích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chuột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màn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hình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hiện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hỏi</a:t>
            </a:r>
            <a:endParaRPr lang="en-US" sz="23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marL="342874" indent="-342874">
              <a:buFont typeface="Wingdings" panose="05000000000000000000" pitchFamily="2" charset="2"/>
              <a:buChar char="ü"/>
            </a:pP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Kích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chuột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đáp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án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mình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chú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cá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Chọn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đáp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án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đúng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được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cá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342874" indent="-342874">
              <a:buFont typeface="Wingdings" panose="05000000000000000000" pitchFamily="2" charset="2"/>
              <a:buChar char="ü"/>
            </a:pP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Kích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chuột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màn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hình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tới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hỏi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hoặc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slide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tiếp</a:t>
            </a:r>
            <a:r>
              <a:rPr lang="en-US" sz="23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theo.</a:t>
            </a:r>
            <a:endParaRPr lang="en-US" sz="23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79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022E-16 L -1.17031 -0.01458 " pathEditMode="relative" rAng="0" ptsTypes="AA">
                                      <p:cBhvr>
                                        <p:cTn id="12" dur="1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2.22222E-6 L 1.22643 0.01065 " pathEditMode="relative" rAng="0" ptsTypes="AA">
                                      <p:cBhvr>
                                        <p:cTn id="14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1.22644 0.01065 " pathEditMode="relative" rAng="0" ptsTypes="AA">
                                      <p:cBhvr>
                                        <p:cTn id="16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8" dur="1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0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2" dur="4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4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5297A838-7A77-4D71-9069-1C44DE8548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0" t="3603" r="1308"/>
          <a:stretch/>
        </p:blipFill>
        <p:spPr>
          <a:xfrm>
            <a:off x="10096" y="450554"/>
            <a:ext cx="12133275" cy="64074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26547" y="420377"/>
            <a:ext cx="12218547" cy="3243495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1219140"/>
            <a:endParaRPr lang="vi-VN">
              <a:solidFill>
                <a:prstClr val="white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6" y="3615952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629" y="3043214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207" y="1480385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227167" y="5267400"/>
            <a:ext cx="1893346" cy="1573673"/>
            <a:chOff x="9540552" y="4420621"/>
            <a:chExt cx="1707078" cy="141885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969541" y="5367730"/>
              <a:ext cx="1278089" cy="47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40"/>
              <a:r>
                <a:rPr lang="en-US" sz="2800" b="1" dirty="0">
                  <a:solidFill>
                    <a:srgbClr val="0000FF"/>
                  </a:solidFill>
                </a:rPr>
                <a:t>3 ô li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252016" y="3293130"/>
            <a:ext cx="1580752" cy="1378878"/>
            <a:chOff x="9540552" y="4420621"/>
            <a:chExt cx="1619672" cy="141282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18255" y="5297347"/>
              <a:ext cx="1341969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40"/>
              <a:r>
                <a:rPr lang="en-US" sz="2800" b="1" dirty="0">
                  <a:solidFill>
                    <a:srgbClr val="0000FF"/>
                  </a:solidFill>
                </a:rPr>
                <a:t>4 ô li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3"/>
            <a:ext cx="1580752" cy="1408762"/>
            <a:chOff x="9540552" y="4420621"/>
            <a:chExt cx="1619672" cy="144344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20989" y="5327966"/>
              <a:ext cx="1258799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40"/>
              <a:r>
                <a:rPr lang="en-US" sz="2800" b="1" dirty="0">
                  <a:solidFill>
                    <a:srgbClr val="0000FF"/>
                  </a:solidFill>
                </a:rPr>
                <a:t>2 ô li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flipH="1">
            <a:off x="-1778411" y="3641115"/>
            <a:ext cx="1700211" cy="1411047"/>
            <a:chOff x="9540552" y="4420621"/>
            <a:chExt cx="1619672" cy="13442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615581" y="5266391"/>
              <a:ext cx="1294760" cy="498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40"/>
              <a:r>
                <a:rPr lang="en-US" sz="2800" b="1" dirty="0">
                  <a:solidFill>
                    <a:srgbClr val="0000FF"/>
                  </a:solidFill>
                </a:rPr>
                <a:t>5 ô li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621" y="1220364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8499301" y="531569"/>
            <a:ext cx="1166923" cy="1160685"/>
            <a:chOff x="9457667" y="4199400"/>
            <a:chExt cx="1648774" cy="154022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6768" y="4199400"/>
              <a:ext cx="1619673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457667" y="5065735"/>
              <a:ext cx="1619674" cy="673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40"/>
              <a:r>
                <a:rPr lang="en-US" sz="2700" b="1" dirty="0">
                  <a:solidFill>
                    <a:srgbClr val="0000FF"/>
                  </a:solidFill>
                </a:rPr>
                <a:t>5 ô li</a:t>
              </a:r>
              <a:endParaRPr lang="vi-VN" sz="27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1" y="4352667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3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5" y="2213277"/>
            <a:ext cx="620819" cy="620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4861" y="914739"/>
            <a:ext cx="7186276" cy="61554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lIns="121914" tIns="60957" rIns="121914" bIns="60957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Q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cỡ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vừa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cao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mấy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ô li?</a:t>
            </a:r>
            <a:endParaRPr lang="vi-VN" sz="32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6" y="2534068"/>
            <a:ext cx="457405" cy="45740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2" y="3596284"/>
            <a:ext cx="345053" cy="58268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02116BC-9979-48CC-AA83-F3B239AB42C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3"/>
            <a:ext cx="2482924" cy="18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-1.17031 -0.01458 " pathEditMode="relative" rAng="0" ptsTypes="AA">
                                      <p:cBhvr>
                                        <p:cTn id="11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18841 0.05648 " pathEditMode="relative" rAng="0" ptsTypes="AA">
                                      <p:cBhvr>
                                        <p:cTn id="1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7" y="282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L 1.22644 0.01064 " pathEditMode="relative" rAng="0" ptsTypes="AA">
                                      <p:cBhvr>
                                        <p:cTn id="15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1.21875 0.16389 " pathEditMode="relative" rAng="0" ptsTypes="AA">
                                      <p:cBhvr>
                                        <p:cTn id="17" dur="1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38" y="819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9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1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3" dur="4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185B26-64A9-43DC-AA42-71EEE3A1B2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0" t="3603" r="1308"/>
          <a:stretch/>
        </p:blipFill>
        <p:spPr>
          <a:xfrm>
            <a:off x="10097" y="450556"/>
            <a:ext cx="12133275" cy="64074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28762" y="420375"/>
            <a:ext cx="12220764" cy="2874692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vi-V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4"/>
            <a:ext cx="2482924" cy="18621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7" y="3615952"/>
            <a:ext cx="336551" cy="5683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980" y="3012873"/>
            <a:ext cx="2285047" cy="38243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936" y="1487269"/>
            <a:ext cx="2201039" cy="332046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1585829" y="3369529"/>
            <a:ext cx="1912149" cy="1477610"/>
            <a:chOff x="9540552" y="4420621"/>
            <a:chExt cx="1724030" cy="133224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819066" y="5281118"/>
              <a:ext cx="1445516" cy="47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</a:rPr>
                <a:t>1,5 ô li</a:t>
              </a:r>
              <a:endParaRPr lang="vi-VN" sz="2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flipH="1">
            <a:off x="-934645" y="3783914"/>
            <a:ext cx="1580752" cy="1340552"/>
            <a:chOff x="9540552" y="4420621"/>
            <a:chExt cx="1619672" cy="137355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9753413" y="5258076"/>
              <a:ext cx="1261412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</a:rPr>
                <a:t>3 ô li</a:t>
              </a:r>
              <a:endParaRPr lang="vi-VN" sz="2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flipH="1">
            <a:off x="-1599866" y="5432314"/>
            <a:ext cx="1580752" cy="1404904"/>
            <a:chOff x="9540552" y="4420621"/>
            <a:chExt cx="1619672" cy="143949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588239" y="5324013"/>
              <a:ext cx="1330566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</a:rPr>
                <a:t>4 ô li</a:t>
              </a:r>
              <a:endParaRPr lang="vi-VN" sz="2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1931319" y="5337044"/>
            <a:ext cx="2011428" cy="1503031"/>
            <a:chOff x="9540552" y="4420621"/>
            <a:chExt cx="1619672" cy="143183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816471" y="5354018"/>
              <a:ext cx="1168441" cy="498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2060"/>
                  </a:solidFill>
                </a:rPr>
                <a:t>2,5 ô li</a:t>
              </a:r>
              <a:endParaRPr lang="vi-VN" sz="28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742" y="1115588"/>
            <a:ext cx="3959807" cy="2017977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 flipH="1">
            <a:off x="8030748" y="613278"/>
            <a:ext cx="1579278" cy="1195173"/>
            <a:chOff x="9364884" y="4420621"/>
            <a:chExt cx="2071735" cy="1585989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9364884" y="5230617"/>
              <a:ext cx="2071735" cy="775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2060"/>
                  </a:solidFill>
                </a:rPr>
                <a:t>2,5 ô li</a:t>
              </a:r>
              <a:endParaRPr lang="vi-VN" sz="32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1" y="4352669"/>
            <a:ext cx="270331" cy="253551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3" y="3429000"/>
            <a:ext cx="368300" cy="3454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5" y="2213277"/>
            <a:ext cx="620819" cy="6208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6" y="2534068"/>
            <a:ext cx="457405" cy="45740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2" y="3596284"/>
            <a:ext cx="345053" cy="58268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56DDF74-B0B8-4634-B0CA-9542C15A265E}"/>
              </a:ext>
            </a:extLst>
          </p:cNvPr>
          <p:cNvSpPr txBox="1"/>
          <p:nvPr/>
        </p:nvSpPr>
        <p:spPr>
          <a:xfrm>
            <a:off x="238541" y="704562"/>
            <a:ext cx="7348986" cy="61554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lIns="121912" tIns="60956" rIns="121912" bIns="60956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Chữ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hoa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Q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cỡ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nhỏ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cao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mấy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ô li?</a:t>
            </a:r>
            <a:endParaRPr lang="vi-VN" sz="32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75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01 -0.01157 L -0.9698 0.0507 " pathEditMode="relative" rAng="0" ptsTypes="AA">
                                      <p:cBhvr>
                                        <p:cTn id="11" dur="1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40" y="310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51 -0.01482 L 1.22643 0.01065 " pathEditMode="relative" rAng="0" ptsTypes="AA">
                                      <p:cBhvr>
                                        <p:cTn id="13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91" y="127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59 -0.00833 L 1.17357 -0.00092 " pathEditMode="relative" rAng="0" ptsTypes="AA">
                                      <p:cBhvr>
                                        <p:cTn id="15" dur="1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849" y="37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51 0.00394 L -1.17683 -0.01065 " pathEditMode="relative" rAng="0" ptsTypes="AA">
                                      <p:cBhvr>
                                        <p:cTn id="17" dur="1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9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1" dur="4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3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7466EC-0AF7-4042-AAC3-9AFAC7DCC0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0" t="3603" r="1308"/>
          <a:stretch/>
        </p:blipFill>
        <p:spPr>
          <a:xfrm>
            <a:off x="10097" y="450556"/>
            <a:ext cx="12133275" cy="6407449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490837BD-761C-40C8-BC3B-A200E0467B28}"/>
              </a:ext>
            </a:extLst>
          </p:cNvPr>
          <p:cNvSpPr/>
          <p:nvPr/>
        </p:nvSpPr>
        <p:spPr>
          <a:xfrm>
            <a:off x="1" y="450551"/>
            <a:ext cx="12227168" cy="2844516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vi-V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859A7B-EC10-4748-8F8E-C4F3C8524B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7" y="3615952"/>
            <a:ext cx="336551" cy="568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BE2160-7B0D-4668-A462-91207D2748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4"/>
            <a:ext cx="2482924" cy="18621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B498BB-F1F5-4308-83EE-0B7F9765EC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2" y="3596284"/>
            <a:ext cx="345053" cy="582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AC4CAF-61D6-4D2F-8A64-4F86B18764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93056" l="9897" r="91581">
                        <a14:foregroundMark x1="52290" y1="8889" x2="52290" y2="8889"/>
                        <a14:foregroundMark x1="91581" y1="43333" x2="91581" y2="43333"/>
                        <a14:foregroundMark x1="43722" y1="91111" x2="43722" y2="91111"/>
                        <a14:foregroundMark x1="57607" y1="91667" x2="57607" y2="91667"/>
                        <a14:foregroundMark x1="24520" y1="93056" x2="24520" y2="930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6063" y="768451"/>
            <a:ext cx="2482924" cy="2640628"/>
          </a:xfrm>
          <a:prstGeom prst="rect">
            <a:avLst/>
          </a:prstGeom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C927FB77-8DB7-47BC-AE1A-523AB90BED14}"/>
              </a:ext>
            </a:extLst>
          </p:cNvPr>
          <p:cNvSpPr/>
          <p:nvPr/>
        </p:nvSpPr>
        <p:spPr>
          <a:xfrm>
            <a:off x="745771" y="850726"/>
            <a:ext cx="4870787" cy="1539240"/>
          </a:xfrm>
          <a:prstGeom prst="cloudCallout">
            <a:avLst>
              <a:gd name="adj1" fmla="val 77380"/>
              <a:gd name="adj2" fmla="val 8174"/>
            </a:avLst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21912" tIns="60956" rIns="121912" bIns="60956" rtlCol="0" anchor="ctr"/>
          <a:lstStyle/>
          <a:p>
            <a:pPr algn="ctr"/>
            <a:r>
              <a:rPr lang="en-US" sz="2800" dirty="0" err="1"/>
              <a:t>Cảm</a:t>
            </a:r>
            <a:r>
              <a:rPr lang="en-US" sz="2800" dirty="0"/>
              <a:t> </a:t>
            </a:r>
            <a:r>
              <a:rPr lang="en-US" sz="2800" dirty="0" err="1"/>
              <a:t>ơn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thật</a:t>
            </a:r>
            <a:r>
              <a:rPr lang="en-US" sz="2800" dirty="0"/>
              <a:t> </a:t>
            </a:r>
            <a:r>
              <a:rPr lang="en-US" sz="2800" dirty="0" err="1"/>
              <a:t>nhiều</a:t>
            </a:r>
            <a:r>
              <a:rPr lang="en-US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816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8" dur="4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0C68C140-428A-4220-9599-9B0E3EBDA356}"/>
              </a:ext>
            </a:extLst>
          </p:cNvPr>
          <p:cNvSpPr txBox="1"/>
          <p:nvPr/>
        </p:nvSpPr>
        <p:spPr>
          <a:xfrm>
            <a:off x="425004" y="842702"/>
            <a:ext cx="5331853" cy="76944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Chữ</a:t>
            </a:r>
            <a:r>
              <a:rPr lang="en-US" sz="44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hoa</a:t>
            </a:r>
            <a:r>
              <a:rPr lang="en-US" sz="4400" dirty="0">
                <a:solidFill>
                  <a:srgbClr val="FF0000"/>
                </a:solidFill>
                <a:cs typeface="Times New Roman" panose="02020603050405020304" pitchFamily="18" charset="0"/>
              </a:rPr>
              <a:t> R </a:t>
            </a:r>
            <a:r>
              <a:rPr lang="en-US" sz="44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cỡ</a:t>
            </a:r>
            <a:r>
              <a:rPr lang="en-US" sz="44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vừa</a:t>
            </a:r>
            <a:endParaRPr lang="en-US" sz="44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5137DAA0-610D-46AC-B042-9054CC9B6B29}"/>
              </a:ext>
            </a:extLst>
          </p:cNvPr>
          <p:cNvSpPr txBox="1"/>
          <p:nvPr/>
        </p:nvSpPr>
        <p:spPr>
          <a:xfrm>
            <a:off x="4625009" y="1984599"/>
            <a:ext cx="7394713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sát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chữ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R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hoa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nhận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xét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3D5A79FC-E52F-464E-9E4C-53C37769167C}"/>
              </a:ext>
            </a:extLst>
          </p:cNvPr>
          <p:cNvSpPr txBox="1"/>
          <p:nvPr/>
        </p:nvSpPr>
        <p:spPr>
          <a:xfrm>
            <a:off x="4982040" y="2896152"/>
            <a:ext cx="6200124" cy="64633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cs typeface="Times New Roman" panose="02020603050405020304" pitchFamily="18" charset="0"/>
              </a:rPr>
              <a:t>Chữ</a:t>
            </a:r>
            <a:r>
              <a:rPr lang="en-US" sz="3600" dirty="0">
                <a:cs typeface="Times New Roman" panose="02020603050405020304" pitchFamily="18" charset="0"/>
              </a:rPr>
              <a:t> R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cao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mấy</a:t>
            </a:r>
            <a:r>
              <a:rPr lang="en-US" sz="3600" dirty="0"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797F6936-BD9C-4599-A735-94685B615F53}"/>
              </a:ext>
            </a:extLst>
          </p:cNvPr>
          <p:cNvSpPr txBox="1"/>
          <p:nvPr/>
        </p:nvSpPr>
        <p:spPr>
          <a:xfrm>
            <a:off x="4982039" y="3819792"/>
            <a:ext cx="6383063" cy="120032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cs typeface="Times New Roman" panose="02020603050405020304" pitchFamily="18" charset="0"/>
              </a:rPr>
              <a:t>Chữ</a:t>
            </a:r>
            <a:r>
              <a:rPr lang="en-US" sz="3600" dirty="0">
                <a:cs typeface="Times New Roman" panose="02020603050405020304" pitchFamily="18" charset="0"/>
              </a:rPr>
              <a:t> R </a:t>
            </a:r>
            <a:r>
              <a:rPr lang="en-US" sz="3600" dirty="0" err="1">
                <a:cs typeface="Times New Roman" panose="02020603050405020304" pitchFamily="18" charset="0"/>
              </a:rPr>
              <a:t>hoa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cao</a:t>
            </a:r>
            <a:r>
              <a:rPr lang="en-US" sz="3600" dirty="0">
                <a:cs typeface="Times New Roman" panose="02020603050405020304" pitchFamily="18" charset="0"/>
              </a:rPr>
              <a:t> 5 ô li, </a:t>
            </a:r>
            <a:r>
              <a:rPr lang="en-US" sz="3600" dirty="0" err="1">
                <a:cs typeface="Times New Roman" panose="02020603050405020304" pitchFamily="18" charset="0"/>
              </a:rPr>
              <a:t>nằm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trên</a:t>
            </a:r>
            <a:r>
              <a:rPr lang="en-US" sz="3600" dirty="0">
                <a:cs typeface="Times New Roman" panose="02020603050405020304" pitchFamily="18" charset="0"/>
              </a:rPr>
              <a:t> 6 đ</a:t>
            </a:r>
            <a:r>
              <a:rPr lang="vi-VN" sz="3600" dirty="0">
                <a:cs typeface="Times New Roman" panose="02020603050405020304" pitchFamily="18" charset="0"/>
              </a:rPr>
              <a:t>ư</a:t>
            </a:r>
            <a:r>
              <a:rPr lang="en-US" sz="3600" dirty="0" err="1">
                <a:cs typeface="Times New Roman" panose="02020603050405020304" pitchFamily="18" charset="0"/>
              </a:rPr>
              <a:t>ờng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kẻ</a:t>
            </a:r>
            <a:r>
              <a:rPr lang="en-US" sz="3600" dirty="0"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cs typeface="Times New Roman" panose="02020603050405020304" pitchFamily="18" charset="0"/>
              </a:rPr>
              <a:t>ngang</a:t>
            </a:r>
            <a:r>
              <a:rPr lang="en-US" sz="36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9"/>
          <a:stretch/>
        </p:blipFill>
        <p:spPr>
          <a:xfrm>
            <a:off x="425004" y="1984600"/>
            <a:ext cx="4055772" cy="398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0C68C140-428A-4220-9599-9B0E3EBDA356}"/>
              </a:ext>
            </a:extLst>
          </p:cNvPr>
          <p:cNvSpPr txBox="1"/>
          <p:nvPr/>
        </p:nvSpPr>
        <p:spPr>
          <a:xfrm>
            <a:off x="247536" y="626319"/>
            <a:ext cx="3415099" cy="76944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R</a:t>
            </a:r>
            <a:endParaRPr lang="en-US" sz="44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5137DAA0-610D-46AC-B042-9054CC9B6B29}"/>
              </a:ext>
            </a:extLst>
          </p:cNvPr>
          <p:cNvSpPr txBox="1"/>
          <p:nvPr/>
        </p:nvSpPr>
        <p:spPr>
          <a:xfrm>
            <a:off x="4155726" y="776891"/>
            <a:ext cx="7562671" cy="64633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sát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R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nhận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xét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2841CA78-4D7D-4DBB-B4B7-52735EFFCE82}"/>
              </a:ext>
            </a:extLst>
          </p:cNvPr>
          <p:cNvSpPr txBox="1"/>
          <p:nvPr/>
        </p:nvSpPr>
        <p:spPr>
          <a:xfrm>
            <a:off x="4001079" y="1524112"/>
            <a:ext cx="7714785" cy="120032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just"/>
            <a:r>
              <a:rPr lang="en-US" sz="36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R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đ</a:t>
            </a:r>
            <a:r>
              <a:rPr lang="vi-VN" sz="3600" dirty="0">
                <a:latin typeface="+mj-lt"/>
                <a:cs typeface="Times New Roman" panose="02020603050405020304" pitchFamily="18" charset="0"/>
              </a:rPr>
              <a:t>ư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ợc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bởi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?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Đó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những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nào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A6BD8911-1BA2-454E-85D2-5DC4FC117099}"/>
              </a:ext>
            </a:extLst>
          </p:cNvPr>
          <p:cNvSpPr txBox="1"/>
          <p:nvPr/>
        </p:nvSpPr>
        <p:spPr>
          <a:xfrm>
            <a:off x="4001078" y="2724441"/>
            <a:ext cx="7654713" cy="64633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just"/>
            <a:r>
              <a:rPr lang="en-US" sz="36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R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đ</a:t>
            </a:r>
            <a:r>
              <a:rPr lang="vi-VN" sz="3600" dirty="0">
                <a:latin typeface="+mj-lt"/>
                <a:cs typeface="Times New Roman" panose="02020603050405020304" pitchFamily="18" charset="0"/>
              </a:rPr>
              <a:t>ư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ợc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bởi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3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6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98229"/>
            <a:ext cx="3468688" cy="3372716"/>
          </a:xfrm>
          <a:prstGeom prst="rect">
            <a:avLst/>
          </a:prstGeom>
        </p:spPr>
      </p:pic>
      <p:sp>
        <p:nvSpPr>
          <p:cNvPr id="13" name="Hộp Văn bản 5">
            <a:extLst>
              <a:ext uri="{FF2B5EF4-FFF2-40B4-BE49-F238E27FC236}">
                <a16:creationId xmlns:a16="http://schemas.microsoft.com/office/drawing/2014/main" id="{D3AD372B-B299-4555-B66C-0EDF9FB9F1A4}"/>
              </a:ext>
            </a:extLst>
          </p:cNvPr>
          <p:cNvSpPr txBox="1"/>
          <p:nvPr/>
        </p:nvSpPr>
        <p:spPr>
          <a:xfrm>
            <a:off x="4066276" y="3425741"/>
            <a:ext cx="7741569" cy="107721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just"/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1: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trái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phía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hơi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đầu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phía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Hộp Văn bản 6">
            <a:extLst>
              <a:ext uri="{FF2B5EF4-FFF2-40B4-BE49-F238E27FC236}">
                <a16:creationId xmlns:a16="http://schemas.microsoft.com/office/drawing/2014/main" id="{152288AA-BA73-4B2B-B339-52703C9AE6E0}"/>
              </a:ext>
            </a:extLst>
          </p:cNvPr>
          <p:cNvSpPr txBox="1"/>
          <p:nvPr/>
        </p:nvSpPr>
        <p:spPr>
          <a:xfrm>
            <a:off x="4001078" y="4557929"/>
            <a:ext cx="7654713" cy="206209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just"/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2: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kết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hợp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hai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cơ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bản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lên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)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nối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tạo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thành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vòng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xoắn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giữa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thân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96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ình chữ nhật 4">
            <a:extLst>
              <a:ext uri="{FF2B5EF4-FFF2-40B4-BE49-F238E27FC236}">
                <a16:creationId xmlns:a16="http://schemas.microsoft.com/office/drawing/2014/main" id="{4E6F22FB-488F-408D-AB4E-C292A547BB5A}"/>
              </a:ext>
            </a:extLst>
          </p:cNvPr>
          <p:cNvSpPr/>
          <p:nvPr/>
        </p:nvSpPr>
        <p:spPr>
          <a:xfrm>
            <a:off x="2436329" y="425707"/>
            <a:ext cx="7319341" cy="1550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sz="60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H</a:t>
            </a:r>
            <a:r>
              <a:rPr lang="vi-VN" sz="60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Ư</a:t>
            </a:r>
            <a:r>
              <a:rPr lang="en-US" sz="60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ỚNG DẪN VIẾT</a:t>
            </a:r>
          </a:p>
        </p:txBody>
      </p:sp>
      <p:pic>
        <p:nvPicPr>
          <p:cNvPr id="6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8600" y="2431341"/>
            <a:ext cx="4114800" cy="400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57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ữ R hoa.mp4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87533"/>
            <a:ext cx="12192000" cy="6370467"/>
          </a:xfrm>
        </p:spPr>
      </p:pic>
    </p:spTree>
    <p:extLst>
      <p:ext uri="{BB962C8B-B14F-4D97-AF65-F5344CB8AC3E}">
        <p14:creationId xmlns:p14="http://schemas.microsoft.com/office/powerpoint/2010/main" val="265995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FD3A75-DA4F-44B0-988A-796D79CF8FB8}"/>
              </a:ext>
            </a:extLst>
          </p:cNvPr>
          <p:cNvGrpSpPr/>
          <p:nvPr/>
        </p:nvGrpSpPr>
        <p:grpSpPr>
          <a:xfrm>
            <a:off x="2932778" y="1965047"/>
            <a:ext cx="6326443" cy="4767340"/>
            <a:chOff x="-591423" y="1707337"/>
            <a:chExt cx="7679682" cy="5787085"/>
          </a:xfrm>
        </p:grpSpPr>
        <p:pic>
          <p:nvPicPr>
            <p:cNvPr id="3" name="图片 12">
              <a:extLst>
                <a:ext uri="{FF2B5EF4-FFF2-40B4-BE49-F238E27FC236}">
                  <a16:creationId xmlns:a16="http://schemas.microsoft.com/office/drawing/2014/main" id="{55C4E75F-C7CA-46CA-BDB8-705EAC0B9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4" name="图片 13">
              <a:extLst>
                <a:ext uri="{FF2B5EF4-FFF2-40B4-BE49-F238E27FC236}">
                  <a16:creationId xmlns:a16="http://schemas.microsoft.com/office/drawing/2014/main" id="{A1F85501-3363-4EFC-8F83-897B03347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A6DF4BA-FFEE-4233-8224-82C3727848E4}"/>
              </a:ext>
            </a:extLst>
          </p:cNvPr>
          <p:cNvSpPr/>
          <p:nvPr/>
        </p:nvSpPr>
        <p:spPr>
          <a:xfrm>
            <a:off x="2241425" y="764722"/>
            <a:ext cx="7709155" cy="1200325"/>
          </a:xfrm>
          <a:prstGeom prst="rect">
            <a:avLst/>
          </a:prstGeom>
          <a:noFill/>
        </p:spPr>
        <p:txBody>
          <a:bodyPr wrap="none" lIns="91436" tIns="45718" rIns="91436" bIns="45718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7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7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bảng</a:t>
            </a:r>
            <a:r>
              <a:rPr lang="en-US" sz="7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57364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FF94F6EF-7BBC-42E3-A652-80A8C0B8D2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16359" y="508875"/>
            <a:ext cx="1028700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bảng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con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chữ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R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hoa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cỡ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vừa</a:t>
            </a:r>
            <a:endParaRPr lang="en-US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2464" y="3580325"/>
            <a:ext cx="4984113" cy="144655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8700" dirty="0">
                <a:solidFill>
                  <a:schemeClr val="bg1"/>
                </a:solidFill>
                <a:latin typeface="HP001 5 hàng" pitchFamily="34" charset="-93"/>
              </a:rPr>
              <a:t>R</a:t>
            </a:r>
            <a:endParaRPr lang="vi-VN" sz="8700" dirty="0">
              <a:solidFill>
                <a:schemeClr val="bg1"/>
              </a:solidFill>
              <a:latin typeface="HP001 5 hàng" pitchFamily="34" charset="-93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41" y="1631594"/>
            <a:ext cx="9762187" cy="5054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99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90094" y="587487"/>
            <a:ext cx="5611812" cy="1325562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câu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ứng</a:t>
            </a:r>
            <a:r>
              <a:rPr lang="en-US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dụng</a:t>
            </a:r>
            <a:endParaRPr lang="en-US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61893" y="1779698"/>
            <a:ext cx="9068213" cy="4792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749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B3A57F5-86FA-4609-908A-11CFE17A3F35}"/>
              </a:ext>
            </a:extLst>
          </p:cNvPr>
          <p:cNvSpPr txBox="1"/>
          <p:nvPr/>
        </p:nvSpPr>
        <p:spPr>
          <a:xfrm>
            <a:off x="793264" y="2701833"/>
            <a:ext cx="10963965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ứng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F5F17674-326D-48EC-9368-0E99E385D2DA}"/>
              </a:ext>
            </a:extLst>
          </p:cNvPr>
          <p:cNvSpPr txBox="1"/>
          <p:nvPr/>
        </p:nvSpPr>
        <p:spPr>
          <a:xfrm>
            <a:off x="793264" y="3541348"/>
            <a:ext cx="10548731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độ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2,5  ô li?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4141EED4-D80D-4356-92E5-B80EFC28E79E}"/>
              </a:ext>
            </a:extLst>
          </p:cNvPr>
          <p:cNvSpPr txBox="1"/>
          <p:nvPr/>
        </p:nvSpPr>
        <p:spPr>
          <a:xfrm>
            <a:off x="821634" y="4334666"/>
            <a:ext cx="10548731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t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821633" y="5127984"/>
            <a:ext cx="10548731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Những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độ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1 ô li?</a:t>
            </a:r>
          </a:p>
        </p:txBody>
      </p:sp>
      <p:sp>
        <p:nvSpPr>
          <p:cNvPr id="12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793263" y="5921302"/>
            <a:ext cx="10548731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và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nhau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o?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4D56AF-A70E-419E-B55D-96B8D1C4C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45" y="570277"/>
            <a:ext cx="10523719" cy="192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2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600739" y="761319"/>
            <a:ext cx="441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Tư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thế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ngồi</a:t>
            </a:r>
            <a:r>
              <a:rPr lang="en-US" sz="2800" b="1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viết</a:t>
            </a:r>
            <a:endParaRPr lang="en-US" sz="2800" b="1">
              <a:solidFill>
                <a:srgbClr val="0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90939" y="1469204"/>
            <a:ext cx="7152861" cy="496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Lưng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thẳng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không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tì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ngực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vào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bàn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Ngồi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hơi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cúi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Mắt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cách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vở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khoảng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25 - 30cm.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Tay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phải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cầm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bút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-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Tay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trái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tì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nhẹ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lên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mép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vở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giư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̃.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-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Hai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chân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song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song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thoải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mái</a:t>
            </a:r>
            <a:r>
              <a:rPr lang="en-US" sz="28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pic>
        <p:nvPicPr>
          <p:cNvPr id="4" name="Picture 2" descr="Hinh ng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469204"/>
            <a:ext cx="284671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48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2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2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4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0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4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40"/>
                            </p:stCondLst>
                            <p:childTnLst>
                              <p:par>
                                <p:cTn id="4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160947" y="2468641"/>
            <a:ext cx="424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THỰC HÀNH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1699</TotalTime>
  <Words>410</Words>
  <Application>Microsoft Office PowerPoint</Application>
  <PresentationFormat>Widescreen</PresentationFormat>
  <Paragraphs>59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UTM Avo</vt:lpstr>
      <vt:lpstr>Wingdings</vt:lpstr>
      <vt:lpstr>HP001 5 hàng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R hoa cỡ vừa</vt:lpstr>
      <vt:lpstr>Viết câu ứng dụng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102</cp:revision>
  <dcterms:created xsi:type="dcterms:W3CDTF">2021-11-01T08:16:43Z</dcterms:created>
  <dcterms:modified xsi:type="dcterms:W3CDTF">2022-01-24T04:51:59Z</dcterms:modified>
</cp:coreProperties>
</file>