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326" r:id="rId2"/>
    <p:sldId id="327" r:id="rId3"/>
    <p:sldId id="328" r:id="rId4"/>
    <p:sldId id="329" r:id="rId5"/>
    <p:sldId id="334" r:id="rId6"/>
    <p:sldId id="335" r:id="rId7"/>
    <p:sldId id="336" r:id="rId8"/>
    <p:sldId id="337" r:id="rId9"/>
    <p:sldId id="338" r:id="rId10"/>
    <p:sldId id="339" r:id="rId11"/>
    <p:sldId id="340" r:id="rId12"/>
    <p:sldId id="349" r:id="rId13"/>
    <p:sldId id="350" r:id="rId14"/>
    <p:sldId id="341" r:id="rId15"/>
    <p:sldId id="308" r:id="rId16"/>
    <p:sldId id="343" r:id="rId17"/>
    <p:sldId id="345" r:id="rId18"/>
    <p:sldId id="346" r:id="rId19"/>
    <p:sldId id="347" r:id="rId20"/>
    <p:sldId id="348" r:id="rId21"/>
    <p:sldId id="314" r:id="rId22"/>
    <p:sldId id="315" r:id="rId23"/>
    <p:sldId id="317" r:id="rId24"/>
    <p:sldId id="319" r:id="rId25"/>
    <p:sldId id="318" r:id="rId26"/>
    <p:sldId id="320" r:id="rId27"/>
    <p:sldId id="321" r:id="rId28"/>
    <p:sldId id="352" r:id="rId2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38" autoAdjust="0"/>
    <p:restoredTop sz="94660"/>
  </p:normalViewPr>
  <p:slideViewPr>
    <p:cSldViewPr snapToGrid="0">
      <p:cViewPr>
        <p:scale>
          <a:sx n="50" d="100"/>
          <a:sy n="50" d="100"/>
        </p:scale>
        <p:origin x="2922" y="13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CCC5DA-588C-413F-A877-8DAD1F20E088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4C0D23-9FF9-44D0-8A45-F921EE6DD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738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BBFD17B-D166-40AF-9627-1FB3187FEC8D}"/>
              </a:ext>
            </a:extLst>
          </p:cNvPr>
          <p:cNvSpPr/>
          <p:nvPr userDrawn="1"/>
        </p:nvSpPr>
        <p:spPr>
          <a:xfrm>
            <a:off x="11008796" y="2766"/>
            <a:ext cx="1284651" cy="138788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474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3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21" y="4128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696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3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003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3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731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49;p11">
            <a:extLst>
              <a:ext uri="{FF2B5EF4-FFF2-40B4-BE49-F238E27FC236}">
                <a16:creationId xmlns:a16="http://schemas.microsoft.com/office/drawing/2014/main" id="{883D005B-8B11-4FA0-82A2-9A260DE58982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07349" y="154887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155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8C777C12-23BB-41AB-9736-401CEE738D52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1C43EE4E-F92B-44C4-BC1C-CB38CD19D23C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8153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8C777C12-23BB-41AB-9736-401CEE738D52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1C43EE4E-F92B-44C4-BC1C-CB38CD19D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609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8C777C12-23BB-41AB-9736-401CEE738D52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1C43EE4E-F92B-44C4-BC1C-CB38CD19D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93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8C777C12-23BB-41AB-9736-401CEE738D52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1C43EE4E-F92B-44C4-BC1C-CB38CD19D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844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8C777C12-23BB-41AB-9736-401CEE738D52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1C43EE4E-F92B-44C4-BC1C-CB38CD19D23C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20920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77C12-23BB-41AB-9736-401CEE738D52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EE4E-F92B-44C4-BC1C-CB38CD19D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816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C777C12-23BB-41AB-9736-401CEE738D52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1C43EE4E-F92B-44C4-BC1C-CB38CD19D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3342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21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22.gif"/><Relationship Id="rId4" Type="http://schemas.openxmlformats.org/officeDocument/2006/relationships/image" Target="../media/image1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21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22.gif"/><Relationship Id="rId4" Type="http://schemas.openxmlformats.org/officeDocument/2006/relationships/image" Target="../media/image1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21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22.gif"/><Relationship Id="rId4" Type="http://schemas.openxmlformats.org/officeDocument/2006/relationships/image" Target="../media/image1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21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22.gif"/><Relationship Id="rId4" Type="http://schemas.openxmlformats.org/officeDocument/2006/relationships/image" Target="../media/image1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21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22.gif"/><Relationship Id="rId4" Type="http://schemas.openxmlformats.org/officeDocument/2006/relationships/image" Target="../media/image1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21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22.gif"/><Relationship Id="rId4" Type="http://schemas.openxmlformats.org/officeDocument/2006/relationships/image" Target="../media/image19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84602AA-999B-4EB9-BE44-224EB9E75F95}"/>
              </a:ext>
            </a:extLst>
          </p:cNvPr>
          <p:cNvSpPr/>
          <p:nvPr/>
        </p:nvSpPr>
        <p:spPr>
          <a:xfrm>
            <a:off x="9494527" y="0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TIẾNG VIỆT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F691BD-CC99-44E4-9C01-9A72231298B1}"/>
              </a:ext>
            </a:extLst>
          </p:cNvPr>
          <p:cNvSpPr/>
          <p:nvPr/>
        </p:nvSpPr>
        <p:spPr>
          <a:xfrm>
            <a:off x="11012783" y="545360"/>
            <a:ext cx="990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1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22ACA1A3-259B-4C6A-8231-52E825A46F82}"/>
              </a:ext>
            </a:extLst>
          </p:cNvPr>
          <p:cNvSpPr txBox="1">
            <a:spLocks/>
          </p:cNvSpPr>
          <p:nvPr/>
        </p:nvSpPr>
        <p:spPr>
          <a:xfrm>
            <a:off x="4202257" y="1880659"/>
            <a:ext cx="3787486" cy="885527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91425" rIns="91425" bIns="91425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aven Pro"/>
              <a:buNone/>
              <a:defRPr sz="20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marL="914400" marR="0" lvl="1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aven Pro"/>
              <a:buNone/>
              <a:defRPr sz="20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marL="1371600" marR="0" lvl="2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aven Pro"/>
              <a:buNone/>
              <a:defRPr sz="20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marL="1828800" marR="0" lvl="3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aven Pro"/>
              <a:buNone/>
              <a:defRPr sz="20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marL="2286000" marR="0" lvl="4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aven Pro"/>
              <a:buNone/>
              <a:defRPr sz="20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marL="2743200" marR="0" lvl="5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aven Pro"/>
              <a:buNone/>
              <a:defRPr sz="20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marL="3200400" marR="0" lvl="6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aven Pro"/>
              <a:buNone/>
              <a:defRPr sz="20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marL="3657600" marR="0" lvl="7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aven Pro"/>
              <a:buNone/>
              <a:defRPr sz="20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marL="4114800" marR="0" lvl="8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aven Pro"/>
              <a:buNone/>
              <a:defRPr sz="20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>
            <a:pPr marL="457189" indent="-330192" algn="ctr" defTabSz="914377" eaLnBrk="0" fontAlgn="base" hangingPunct="0">
              <a:buClr>
                <a:srgbClr val="282828"/>
              </a:buClr>
              <a:defRPr/>
            </a:pPr>
            <a:r>
              <a:rPr lang="en-GB" sz="5200" b="1" kern="0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GB" sz="5200" b="1" kern="0" dirty="0">
                <a:solidFill>
                  <a:srgbClr val="002060"/>
                </a:solidFill>
                <a:latin typeface="UTM Avo" panose="02040603050506020204" pitchFamily="18" charset="0"/>
              </a:rPr>
              <a:t> 10</a:t>
            </a:r>
            <a:endParaRPr lang="en-US" sz="5200" b="1" kern="0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flipH="1">
            <a:off x="1812405" y="2982724"/>
            <a:ext cx="856718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Ôn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tập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giữa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học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kì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 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780991" y="4022349"/>
            <a:ext cx="263001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(</a:t>
            </a:r>
            <a:r>
              <a:rPr lang="en-US" sz="3200" b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Luyện</a:t>
            </a:r>
            <a:r>
              <a:rPr lang="en-US" sz="32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tập</a:t>
            </a:r>
            <a:r>
              <a:rPr lang="en-US" sz="32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52651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Kết quả hình ảnh cho boneca palito escola | Школьные проекты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861" y="191393"/>
            <a:ext cx="10363919" cy="5431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2852137" y="3526874"/>
            <a:ext cx="7657231" cy="1383299"/>
          </a:xfrm>
          <a:prstGeom prst="rect">
            <a:avLst/>
          </a:prstGeom>
          <a:noFill/>
        </p:spPr>
        <p:txBody>
          <a:bodyPr wrap="square" lIns="40104" tIns="20052" rIns="40104" bIns="20052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726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KHỞI ĐỘNG</a:t>
            </a:r>
          </a:p>
        </p:txBody>
      </p:sp>
    </p:spTree>
    <p:extLst>
      <p:ext uri="{BB962C8B-B14F-4D97-AF65-F5344CB8AC3E}">
        <p14:creationId xmlns:p14="http://schemas.microsoft.com/office/powerpoint/2010/main" val="1517962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 l="29498" t="18640" r="56100" b="53071"/>
          <a:stretch>
            <a:fillRect/>
          </a:stretch>
        </p:blipFill>
        <p:spPr bwMode="auto">
          <a:xfrm>
            <a:off x="1020404" y="860836"/>
            <a:ext cx="3339267" cy="3687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 l="44852" t="18586" r="40353" b="54111"/>
          <a:stretch>
            <a:fillRect/>
          </a:stretch>
        </p:blipFill>
        <p:spPr bwMode="auto">
          <a:xfrm>
            <a:off x="7970169" y="553247"/>
            <a:ext cx="3518788" cy="3650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4721095" y="1279659"/>
            <a:ext cx="3051526" cy="2800767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800" b="1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Trò</a:t>
            </a:r>
            <a:r>
              <a:rPr lang="en-US" sz="8800" b="1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/>
            <a:r>
              <a:rPr lang="en-US" sz="8800" b="1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chơi</a:t>
            </a:r>
            <a:endParaRPr lang="en-US" sz="8800" b="1" dirty="0">
              <a:solidFill>
                <a:srgbClr val="002060"/>
              </a:solidFill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Cloud 12"/>
          <p:cNvSpPr/>
          <p:nvPr/>
        </p:nvSpPr>
        <p:spPr>
          <a:xfrm>
            <a:off x="2858608" y="3996826"/>
            <a:ext cx="7243613" cy="2098617"/>
          </a:xfrm>
          <a:prstGeom prst="cloud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82619" y="4343196"/>
            <a:ext cx="63284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latin typeface="UTM Avo" panose="02040603050506020204" pitchFamily="18" charset="0"/>
              </a:rPr>
              <a:t> </a:t>
            </a:r>
            <a:r>
              <a:rPr lang="en-US" sz="4400" b="1" dirty="0" err="1">
                <a:latin typeface="UTM Avo" panose="02040603050506020204" pitchFamily="18" charset="0"/>
              </a:rPr>
              <a:t>Hỏi</a:t>
            </a:r>
            <a:r>
              <a:rPr lang="en-US" sz="4400" b="1" dirty="0">
                <a:latin typeface="UTM Avo" panose="02040603050506020204" pitchFamily="18" charset="0"/>
              </a:rPr>
              <a:t> </a:t>
            </a:r>
            <a:r>
              <a:rPr lang="en-US" sz="4400" b="1" dirty="0" err="1">
                <a:latin typeface="UTM Avo" panose="02040603050506020204" pitchFamily="18" charset="0"/>
              </a:rPr>
              <a:t>vần</a:t>
            </a:r>
            <a:r>
              <a:rPr lang="en-US" sz="4400" b="1" dirty="0">
                <a:latin typeface="UTM Avo" panose="02040603050506020204" pitchFamily="18" charset="0"/>
              </a:rPr>
              <a:t> </a:t>
            </a:r>
            <a:r>
              <a:rPr lang="en-US" sz="4400" b="1" dirty="0" err="1">
                <a:latin typeface="UTM Avo" panose="02040603050506020204" pitchFamily="18" charset="0"/>
              </a:rPr>
              <a:t>đáp</a:t>
            </a:r>
            <a:r>
              <a:rPr lang="en-US" sz="4400" b="1" dirty="0">
                <a:latin typeface="UTM Avo" panose="02040603050506020204" pitchFamily="18" charset="0"/>
              </a:rPr>
              <a:t> </a:t>
            </a:r>
            <a:r>
              <a:rPr lang="en-US" sz="4400" b="1" dirty="0" err="1">
                <a:latin typeface="UTM Avo" panose="02040603050506020204" pitchFamily="18" charset="0"/>
              </a:rPr>
              <a:t>tiếng</a:t>
            </a:r>
            <a:endParaRPr lang="en-US" sz="4400" b="1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430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 l="29498" t="18640" r="56100" b="53071"/>
          <a:stretch>
            <a:fillRect/>
          </a:stretch>
        </p:blipFill>
        <p:spPr bwMode="auto">
          <a:xfrm>
            <a:off x="1617811" y="568073"/>
            <a:ext cx="3903528" cy="4311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 l="44852" t="18586" r="40353" b="54111"/>
          <a:stretch>
            <a:fillRect/>
          </a:stretch>
        </p:blipFill>
        <p:spPr bwMode="auto">
          <a:xfrm>
            <a:off x="6476576" y="597635"/>
            <a:ext cx="4126760" cy="4281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" name="Group 8"/>
          <p:cNvGrpSpPr/>
          <p:nvPr/>
        </p:nvGrpSpPr>
        <p:grpSpPr>
          <a:xfrm>
            <a:off x="6276513" y="5486397"/>
            <a:ext cx="4736009" cy="884930"/>
            <a:chOff x="6749716" y="5109166"/>
            <a:chExt cx="4632157" cy="846471"/>
          </a:xfrm>
          <a:solidFill>
            <a:srgbClr val="FF99CC"/>
          </a:solidFill>
        </p:grpSpPr>
        <p:sp>
          <p:nvSpPr>
            <p:cNvPr id="13" name="Oval 12"/>
            <p:cNvSpPr/>
            <p:nvPr/>
          </p:nvSpPr>
          <p:spPr>
            <a:xfrm>
              <a:off x="6749716" y="5113427"/>
              <a:ext cx="902368" cy="842210"/>
            </a:xfrm>
            <a:prstGeom prst="ellipse">
              <a:avLst/>
            </a:prstGeom>
            <a:grpFill/>
            <a:ln>
              <a:solidFill>
                <a:srgbClr val="F11BE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dirty="0">
                <a:solidFill>
                  <a:srgbClr val="FF3399"/>
                </a:solidFill>
                <a:latin typeface="UTM Avo" pitchFamily="18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8061158" y="5109166"/>
              <a:ext cx="902368" cy="842210"/>
            </a:xfrm>
            <a:prstGeom prst="ellipse">
              <a:avLst/>
            </a:prstGeom>
            <a:grpFill/>
            <a:ln>
              <a:solidFill>
                <a:srgbClr val="F11BE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dirty="0">
                <a:solidFill>
                  <a:srgbClr val="FF3399"/>
                </a:solidFill>
                <a:latin typeface="UTM Avo" pitchFamily="18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9276348" y="5109170"/>
              <a:ext cx="902368" cy="842210"/>
            </a:xfrm>
            <a:prstGeom prst="ellipse">
              <a:avLst/>
            </a:prstGeom>
            <a:grpFill/>
            <a:ln>
              <a:solidFill>
                <a:srgbClr val="F11BE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dirty="0">
                <a:solidFill>
                  <a:srgbClr val="FF3399"/>
                </a:solidFill>
                <a:latin typeface="UTM Avo" pitchFamily="18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10479505" y="5111194"/>
              <a:ext cx="902368" cy="842210"/>
            </a:xfrm>
            <a:prstGeom prst="ellipse">
              <a:avLst/>
            </a:prstGeom>
            <a:grpFill/>
            <a:ln>
              <a:solidFill>
                <a:srgbClr val="F11BE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dirty="0">
                <a:solidFill>
                  <a:srgbClr val="FF3399"/>
                </a:solidFill>
                <a:latin typeface="UTM Avo" pitchFamily="18" charset="0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1151017" y="1463837"/>
            <a:ext cx="466794" cy="461665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F0"/>
                </a:solidFill>
                <a:latin typeface="UTM Avo" pitchFamily="18" charset="0"/>
              </a:rPr>
              <a:t>M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694122" y="5481941"/>
            <a:ext cx="4752051" cy="884931"/>
            <a:chOff x="6749716" y="5109168"/>
            <a:chExt cx="4632157" cy="846469"/>
          </a:xfrm>
          <a:solidFill>
            <a:srgbClr val="FF99CC"/>
          </a:solidFill>
        </p:grpSpPr>
        <p:sp>
          <p:nvSpPr>
            <p:cNvPr id="19" name="Oval 18"/>
            <p:cNvSpPr/>
            <p:nvPr/>
          </p:nvSpPr>
          <p:spPr>
            <a:xfrm>
              <a:off x="6749716" y="5113427"/>
              <a:ext cx="902368" cy="842210"/>
            </a:xfrm>
            <a:prstGeom prst="ellipse">
              <a:avLst/>
            </a:prstGeom>
            <a:grpFill/>
            <a:ln>
              <a:solidFill>
                <a:srgbClr val="F11BE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rgbClr val="FF3399"/>
                </a:solidFill>
                <a:latin typeface="UTM Avo" pitchFamily="18" charset="0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8061158" y="5109168"/>
              <a:ext cx="902368" cy="842210"/>
            </a:xfrm>
            <a:prstGeom prst="ellipse">
              <a:avLst/>
            </a:prstGeom>
            <a:grpFill/>
            <a:ln>
              <a:solidFill>
                <a:srgbClr val="F11BE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rgbClr val="FF3399"/>
                </a:solidFill>
                <a:latin typeface="UTM Avo" pitchFamily="18" charset="0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9276348" y="5109168"/>
              <a:ext cx="902368" cy="842210"/>
            </a:xfrm>
            <a:prstGeom prst="ellipse">
              <a:avLst/>
            </a:prstGeom>
            <a:grpFill/>
            <a:ln>
              <a:solidFill>
                <a:srgbClr val="F11BE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rgbClr val="FF3399"/>
                </a:solidFill>
                <a:latin typeface="UTM Avo" pitchFamily="18" charset="0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10479505" y="5111194"/>
              <a:ext cx="902368" cy="842210"/>
            </a:xfrm>
            <a:prstGeom prst="ellipse">
              <a:avLst/>
            </a:prstGeom>
            <a:grpFill/>
            <a:ln>
              <a:solidFill>
                <a:srgbClr val="F11BE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rgbClr val="FF3399"/>
                </a:solidFill>
                <a:latin typeface="UTM Avo" pitchFamily="18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726060" y="5561131"/>
            <a:ext cx="84991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.VnAvant" panose="020B7200000000000000" pitchFamily="34" charset="0"/>
              </a:rPr>
              <a:t>©m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147294" y="5561131"/>
            <a:ext cx="73449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.VnAvant" panose="020B7200000000000000" pitchFamily="34" charset="0"/>
              </a:rPr>
              <a:t>¬p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189644" y="5602657"/>
            <a:ext cx="11160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.VnAvant" panose="020B7200000000000000" pitchFamily="34" charset="0"/>
              </a:rPr>
              <a:t>®ªm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506883" y="5598513"/>
            <a:ext cx="95250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err="1">
                <a:latin typeface=".VnAvant" panose="020B7200000000000000" pitchFamily="34" charset="0"/>
              </a:rPr>
              <a:t>tiÕp</a:t>
            </a:r>
            <a:endParaRPr lang="en-US" sz="3200" dirty="0">
              <a:latin typeface=".VnAvant" panose="020B7200000000000000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260133" y="5614399"/>
            <a:ext cx="47307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>
                <a:latin typeface=".VnAvant" panose="020B7200000000000000" pitchFamily="34" charset="0"/>
              </a:rPr>
              <a:t>nÊm</a:t>
            </a:r>
            <a:r>
              <a:rPr lang="en-US" sz="2800" dirty="0">
                <a:latin typeface=".VnAvant" panose="020B7200000000000000" pitchFamily="34" charset="0"/>
              </a:rPr>
              <a:t>     </a:t>
            </a:r>
            <a:r>
              <a:rPr lang="en-US" sz="2800" dirty="0" err="1">
                <a:latin typeface=".VnAvant" panose="020B7200000000000000" pitchFamily="34" charset="0"/>
              </a:rPr>
              <a:t>chíp</a:t>
            </a:r>
            <a:r>
              <a:rPr lang="en-US" sz="2800" dirty="0">
                <a:latin typeface=".VnAvant" panose="020B7200000000000000" pitchFamily="34" charset="0"/>
              </a:rPr>
              <a:t>     ªm       </a:t>
            </a:r>
            <a:r>
              <a:rPr lang="en-US" sz="2800" dirty="0" err="1">
                <a:latin typeface=".VnAvant" panose="020B7200000000000000" pitchFamily="34" charset="0"/>
              </a:rPr>
              <a:t>iªp</a:t>
            </a:r>
            <a:endParaRPr lang="en-US" sz="2800" dirty="0">
              <a:latin typeface=".VnAvant" panose="020B72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2947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649995" y="910960"/>
            <a:ext cx="289200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u="sng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sz="4800" b="1" u="sng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u="sng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endParaRPr lang="en-US" sz="4800" b="1" u="sng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loud 6"/>
          <p:cNvSpPr/>
          <p:nvPr/>
        </p:nvSpPr>
        <p:spPr>
          <a:xfrm>
            <a:off x="727968" y="1838464"/>
            <a:ext cx="10457895" cy="3108564"/>
          </a:xfrm>
          <a:prstGeom prst="cloud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136950" y="2584013"/>
            <a:ext cx="1000947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</a:rPr>
              <a:t>ÔN TẬP GIỮA HỌC KÌ I</a:t>
            </a:r>
          </a:p>
        </p:txBody>
      </p:sp>
      <p:sp>
        <p:nvSpPr>
          <p:cNvPr id="9" name="Rectangle 8"/>
          <p:cNvSpPr/>
          <p:nvPr/>
        </p:nvSpPr>
        <p:spPr>
          <a:xfrm>
            <a:off x="4677501" y="3943459"/>
            <a:ext cx="269496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(</a:t>
            </a:r>
            <a:r>
              <a:rPr lang="en-US" sz="4400" b="1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Luyện</a:t>
            </a:r>
            <a:r>
              <a:rPr lang="en-US" sz="44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 </a:t>
            </a:r>
            <a:r>
              <a:rPr lang="en-US" sz="4400" b="1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tập</a:t>
            </a:r>
            <a:r>
              <a:rPr lang="en-US" sz="44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25581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Kết quả hình ảnh cho boneca palito escola | Школьные проекты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39" y="605132"/>
            <a:ext cx="10363919" cy="5431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471137" y="3780874"/>
            <a:ext cx="7657231" cy="1383299"/>
          </a:xfrm>
          <a:prstGeom prst="rect">
            <a:avLst/>
          </a:prstGeom>
          <a:noFill/>
        </p:spPr>
        <p:txBody>
          <a:bodyPr wrap="square" lIns="40104" tIns="20052" rIns="40104" bIns="20052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726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TẬP ĐỌC</a:t>
            </a:r>
          </a:p>
        </p:txBody>
      </p:sp>
    </p:spTree>
    <p:extLst>
      <p:ext uri="{BB962C8B-B14F-4D97-AF65-F5344CB8AC3E}">
        <p14:creationId xmlns:p14="http://schemas.microsoft.com/office/powerpoint/2010/main" val="25471605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5902" y="0"/>
            <a:ext cx="6548712" cy="6276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1407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29" y="1246585"/>
            <a:ext cx="11143359" cy="4417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1930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3557016" y="546390"/>
            <a:ext cx="4632960" cy="85648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i="1" dirty="0" err="1">
                <a:solidFill>
                  <a:schemeClr val="tx1"/>
                </a:solidFill>
                <a:latin typeface="UTM Avo" panose="02040603050506020204" pitchFamily="18" charset="0"/>
              </a:rPr>
              <a:t>Luyện</a:t>
            </a:r>
            <a:r>
              <a:rPr lang="en-US" sz="5400" i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5400" i="1" dirty="0" err="1">
                <a:solidFill>
                  <a:schemeClr val="tx1"/>
                </a:solidFill>
                <a:latin typeface="UTM Avo" panose="02040603050506020204" pitchFamily="18" charset="0"/>
              </a:rPr>
              <a:t>đọc</a:t>
            </a:r>
            <a:r>
              <a:rPr lang="en-US" sz="5400" i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5400" i="1" dirty="0" err="1">
                <a:solidFill>
                  <a:schemeClr val="tx1"/>
                </a:solidFill>
                <a:latin typeface="UTM Avo" panose="02040603050506020204" pitchFamily="18" charset="0"/>
              </a:rPr>
              <a:t>từ</a:t>
            </a:r>
            <a:r>
              <a:rPr lang="en-US" sz="5400" i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1380743" y="1631478"/>
            <a:ext cx="4453129" cy="838200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i="1" dirty="0" err="1">
                <a:solidFill>
                  <a:schemeClr val="tx1"/>
                </a:solidFill>
                <a:latin typeface="UTM Avo" panose="02040603050506020204" pitchFamily="18" charset="0"/>
              </a:rPr>
              <a:t>khóm</a:t>
            </a:r>
            <a:r>
              <a:rPr lang="en-US" sz="4800" i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4800" i="1" dirty="0" err="1">
                <a:solidFill>
                  <a:schemeClr val="tx1"/>
                </a:solidFill>
                <a:latin typeface="UTM Avo" panose="02040603050506020204" pitchFamily="18" charset="0"/>
              </a:rPr>
              <a:t>tre</a:t>
            </a:r>
            <a:r>
              <a:rPr lang="en-US" sz="4800" i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4800" i="1" dirty="0" err="1">
                <a:solidFill>
                  <a:schemeClr val="tx1"/>
                </a:solidFill>
                <a:latin typeface="UTM Avo" panose="02040603050506020204" pitchFamily="18" charset="0"/>
              </a:rPr>
              <a:t>ngà</a:t>
            </a:r>
            <a:endParaRPr lang="en-US" sz="4800" i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380744" y="2850678"/>
            <a:ext cx="4453128" cy="838200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i="1" dirty="0" err="1">
                <a:solidFill>
                  <a:schemeClr val="tx1"/>
                </a:solidFill>
                <a:latin typeface="UTM Avo" panose="02040603050506020204" pitchFamily="18" charset="0"/>
              </a:rPr>
              <a:t>kể</a:t>
            </a:r>
            <a:r>
              <a:rPr lang="en-US" sz="4800" i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4800" i="1" dirty="0" err="1">
                <a:solidFill>
                  <a:schemeClr val="tx1"/>
                </a:solidFill>
                <a:latin typeface="UTM Avo" panose="02040603050506020204" pitchFamily="18" charset="0"/>
              </a:rPr>
              <a:t>lể</a:t>
            </a:r>
            <a:endParaRPr lang="en-US" sz="4800" i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80743" y="4146078"/>
            <a:ext cx="4453127" cy="838200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i="1" dirty="0" err="1">
                <a:solidFill>
                  <a:schemeClr val="tx1"/>
                </a:solidFill>
                <a:latin typeface="UTM Avo" panose="02040603050506020204" pitchFamily="18" charset="0"/>
              </a:rPr>
              <a:t>rôm</a:t>
            </a:r>
            <a:r>
              <a:rPr lang="en-US" sz="4800" i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4800" i="1" dirty="0" err="1">
                <a:solidFill>
                  <a:schemeClr val="tx1"/>
                </a:solidFill>
                <a:latin typeface="UTM Avo" panose="02040603050506020204" pitchFamily="18" charset="0"/>
              </a:rPr>
              <a:t>rả</a:t>
            </a:r>
            <a:endParaRPr lang="en-US" sz="4800" i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380744" y="5365278"/>
            <a:ext cx="4453126" cy="838200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i="1" dirty="0" err="1">
                <a:solidFill>
                  <a:schemeClr val="tx1"/>
                </a:solidFill>
                <a:latin typeface="UTM Avo" panose="02040603050506020204" pitchFamily="18" charset="0"/>
              </a:rPr>
              <a:t>nó</a:t>
            </a:r>
            <a:endParaRPr lang="en-US" sz="4800" i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358128" y="1631478"/>
            <a:ext cx="4453128" cy="838200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i="1" dirty="0" err="1">
                <a:solidFill>
                  <a:schemeClr val="tx1"/>
                </a:solidFill>
                <a:latin typeface="UTM Avo" panose="02040603050506020204" pitchFamily="18" charset="0"/>
              </a:rPr>
              <a:t>đẹp</a:t>
            </a:r>
            <a:r>
              <a:rPr lang="en-US" sz="4800" i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4800" i="1" dirty="0" err="1">
                <a:solidFill>
                  <a:schemeClr val="tx1"/>
                </a:solidFill>
                <a:latin typeface="UTM Avo" panose="02040603050506020204" pitchFamily="18" charset="0"/>
              </a:rPr>
              <a:t>lắm</a:t>
            </a:r>
            <a:endParaRPr lang="en-US" sz="4800" i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358128" y="2850678"/>
            <a:ext cx="4453128" cy="838200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i="1" dirty="0" err="1">
                <a:solidFill>
                  <a:schemeClr val="tx1"/>
                </a:solidFill>
                <a:latin typeface="UTM Avo" panose="02040603050506020204" pitchFamily="18" charset="0"/>
              </a:rPr>
              <a:t>lũ</a:t>
            </a:r>
            <a:r>
              <a:rPr lang="en-US" sz="4800" i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4800" i="1" dirty="0" err="1">
                <a:solidFill>
                  <a:schemeClr val="tx1"/>
                </a:solidFill>
                <a:latin typeface="UTM Avo" panose="02040603050506020204" pitchFamily="18" charset="0"/>
              </a:rPr>
              <a:t>gà</a:t>
            </a:r>
            <a:endParaRPr lang="en-US" sz="4800" i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358128" y="4146078"/>
            <a:ext cx="4453126" cy="838200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i="1" dirty="0" err="1">
                <a:solidFill>
                  <a:schemeClr val="tx1"/>
                </a:solidFill>
                <a:latin typeface="UTM Avo" panose="02040603050506020204" pitchFamily="18" charset="0"/>
              </a:rPr>
              <a:t>nắm</a:t>
            </a:r>
            <a:r>
              <a:rPr lang="en-US" sz="4800" i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4800" i="1" dirty="0" err="1">
                <a:solidFill>
                  <a:schemeClr val="tx1"/>
                </a:solidFill>
                <a:latin typeface="UTM Avo" panose="02040603050506020204" pitchFamily="18" charset="0"/>
              </a:rPr>
              <a:t>rơm</a:t>
            </a:r>
            <a:endParaRPr lang="en-US" sz="4800" i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358128" y="5390678"/>
            <a:ext cx="4453126" cy="838200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i="1" dirty="0" err="1">
                <a:solidFill>
                  <a:schemeClr val="tx1"/>
                </a:solidFill>
                <a:latin typeface="UTM Avo" panose="02040603050506020204" pitchFamily="18" charset="0"/>
              </a:rPr>
              <a:t>khệ</a:t>
            </a:r>
            <a:r>
              <a:rPr lang="en-US" sz="4800" i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4800" i="1" dirty="0" err="1">
                <a:solidFill>
                  <a:schemeClr val="tx1"/>
                </a:solidFill>
                <a:latin typeface="UTM Avo" panose="02040603050506020204" pitchFamily="18" charset="0"/>
              </a:rPr>
              <a:t>nệ</a:t>
            </a:r>
            <a:endParaRPr lang="en-US" sz="4800" i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88849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266" y="1962653"/>
            <a:ext cx="10003453" cy="3965494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4329018" y="2672883"/>
            <a:ext cx="292608" cy="292608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9" name="Oval 8"/>
          <p:cNvSpPr/>
          <p:nvPr/>
        </p:nvSpPr>
        <p:spPr>
          <a:xfrm>
            <a:off x="4329018" y="3206237"/>
            <a:ext cx="292608" cy="292608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13" name="Oval 12"/>
          <p:cNvSpPr/>
          <p:nvPr/>
        </p:nvSpPr>
        <p:spPr>
          <a:xfrm>
            <a:off x="7910418" y="3059933"/>
            <a:ext cx="292608" cy="292608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4" name="Oval 13"/>
          <p:cNvSpPr/>
          <p:nvPr/>
        </p:nvSpPr>
        <p:spPr>
          <a:xfrm>
            <a:off x="9071706" y="2994424"/>
            <a:ext cx="292608" cy="292608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15" name="Oval 14"/>
          <p:cNvSpPr/>
          <p:nvPr/>
        </p:nvSpPr>
        <p:spPr>
          <a:xfrm>
            <a:off x="7535514" y="3652792"/>
            <a:ext cx="292608" cy="292608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sp>
        <p:nvSpPr>
          <p:cNvPr id="16" name="Oval 15"/>
          <p:cNvSpPr/>
          <p:nvPr/>
        </p:nvSpPr>
        <p:spPr>
          <a:xfrm>
            <a:off x="8776070" y="3574999"/>
            <a:ext cx="292608" cy="292608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</a:p>
        </p:txBody>
      </p:sp>
      <p:sp>
        <p:nvSpPr>
          <p:cNvPr id="17" name="Oval 16"/>
          <p:cNvSpPr/>
          <p:nvPr/>
        </p:nvSpPr>
        <p:spPr>
          <a:xfrm>
            <a:off x="8312754" y="4169451"/>
            <a:ext cx="292608" cy="292608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</a:p>
        </p:txBody>
      </p:sp>
      <p:sp>
        <p:nvSpPr>
          <p:cNvPr id="18" name="Oval 17"/>
          <p:cNvSpPr/>
          <p:nvPr/>
        </p:nvSpPr>
        <p:spPr>
          <a:xfrm>
            <a:off x="5667108" y="4711995"/>
            <a:ext cx="292608" cy="292608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8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402876" y="322806"/>
            <a:ext cx="3935737" cy="85648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i="1" dirty="0" err="1">
                <a:solidFill>
                  <a:schemeClr val="tx1"/>
                </a:solidFill>
              </a:rPr>
              <a:t>Luyện</a:t>
            </a:r>
            <a:r>
              <a:rPr lang="en-US" sz="4400" i="1" dirty="0">
                <a:solidFill>
                  <a:schemeClr val="tx1"/>
                </a:solidFill>
              </a:rPr>
              <a:t> </a:t>
            </a:r>
            <a:r>
              <a:rPr lang="en-US" sz="4400" i="1" dirty="0" err="1">
                <a:solidFill>
                  <a:schemeClr val="tx1"/>
                </a:solidFill>
              </a:rPr>
              <a:t>đọc</a:t>
            </a:r>
            <a:r>
              <a:rPr lang="en-US" sz="4400" i="1" dirty="0">
                <a:solidFill>
                  <a:schemeClr val="tx1"/>
                </a:solidFill>
              </a:rPr>
              <a:t> </a:t>
            </a:r>
            <a:r>
              <a:rPr lang="en-US" sz="4400" i="1" dirty="0" err="1">
                <a:solidFill>
                  <a:schemeClr val="tx1"/>
                </a:solidFill>
              </a:rPr>
              <a:t>câu</a:t>
            </a:r>
            <a:r>
              <a:rPr lang="en-US" sz="4400" i="1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068611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489269" y="2201284"/>
            <a:ext cx="9719057" cy="838200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800" i="1" dirty="0" err="1">
                <a:solidFill>
                  <a:schemeClr val="tx1"/>
                </a:solidFill>
              </a:rPr>
              <a:t>Sẻ</a:t>
            </a:r>
            <a:r>
              <a:rPr lang="en-US" sz="4800" i="1" dirty="0">
                <a:solidFill>
                  <a:schemeClr val="tx1"/>
                </a:solidFill>
              </a:rPr>
              <a:t> </a:t>
            </a:r>
            <a:r>
              <a:rPr lang="en-US" sz="4800" i="1" dirty="0" err="1">
                <a:solidFill>
                  <a:schemeClr val="tx1"/>
                </a:solidFill>
              </a:rPr>
              <a:t>kể</a:t>
            </a:r>
            <a:r>
              <a:rPr lang="en-US" sz="4800" i="1" dirty="0">
                <a:solidFill>
                  <a:schemeClr val="tx1"/>
                </a:solidFill>
              </a:rPr>
              <a:t>:  </a:t>
            </a:r>
            <a:r>
              <a:rPr lang="en-US" sz="4800" i="1" dirty="0" err="1">
                <a:solidFill>
                  <a:schemeClr val="tx1"/>
                </a:solidFill>
              </a:rPr>
              <a:t>Tổ</a:t>
            </a:r>
            <a:r>
              <a:rPr lang="en-US" sz="4800" i="1" dirty="0">
                <a:solidFill>
                  <a:schemeClr val="tx1"/>
                </a:solidFill>
              </a:rPr>
              <a:t> </a:t>
            </a:r>
            <a:r>
              <a:rPr lang="en-US" sz="4800" i="1" dirty="0" err="1">
                <a:solidFill>
                  <a:schemeClr val="tx1"/>
                </a:solidFill>
              </a:rPr>
              <a:t>của</a:t>
            </a:r>
            <a:r>
              <a:rPr lang="en-US" sz="4800" i="1" dirty="0">
                <a:solidFill>
                  <a:schemeClr val="tx1"/>
                </a:solidFill>
              </a:rPr>
              <a:t> </a:t>
            </a:r>
            <a:r>
              <a:rPr lang="en-US" sz="4800" i="1" dirty="0" err="1">
                <a:solidFill>
                  <a:schemeClr val="tx1"/>
                </a:solidFill>
              </a:rPr>
              <a:t>nó</a:t>
            </a:r>
            <a:r>
              <a:rPr lang="en-US" sz="4800" i="1" dirty="0">
                <a:solidFill>
                  <a:schemeClr val="tx1"/>
                </a:solidFill>
              </a:rPr>
              <a:t> </a:t>
            </a:r>
            <a:r>
              <a:rPr lang="en-US" sz="4800" i="1" dirty="0" err="1">
                <a:solidFill>
                  <a:schemeClr val="tx1"/>
                </a:solidFill>
              </a:rPr>
              <a:t>nhỏ</a:t>
            </a:r>
            <a:r>
              <a:rPr lang="en-US" sz="4800" i="1" dirty="0">
                <a:solidFill>
                  <a:schemeClr val="tx1"/>
                </a:solidFill>
              </a:rPr>
              <a:t> </a:t>
            </a:r>
            <a:r>
              <a:rPr lang="en-US" sz="4800" i="1" dirty="0" err="1">
                <a:solidFill>
                  <a:schemeClr val="tx1"/>
                </a:solidFill>
              </a:rPr>
              <a:t>mà</a:t>
            </a:r>
            <a:r>
              <a:rPr lang="en-US" sz="4800" i="1" dirty="0">
                <a:solidFill>
                  <a:schemeClr val="tx1"/>
                </a:solidFill>
              </a:rPr>
              <a:t> </a:t>
            </a:r>
            <a:r>
              <a:rPr lang="en-US" sz="4800" i="1" dirty="0" err="1">
                <a:solidFill>
                  <a:schemeClr val="tx1"/>
                </a:solidFill>
              </a:rPr>
              <a:t>đẹp</a:t>
            </a:r>
            <a:r>
              <a:rPr lang="en-US" sz="4800" i="1" dirty="0">
                <a:solidFill>
                  <a:schemeClr val="tx1"/>
                </a:solidFill>
              </a:rPr>
              <a:t> </a:t>
            </a:r>
            <a:r>
              <a:rPr lang="en-US" sz="4800" i="1" dirty="0" err="1">
                <a:solidFill>
                  <a:schemeClr val="tx1"/>
                </a:solidFill>
              </a:rPr>
              <a:t>lắm</a:t>
            </a:r>
            <a:r>
              <a:rPr lang="en-US" sz="4800" i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1375339" y="3931690"/>
            <a:ext cx="9826330" cy="838200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i="1" dirty="0" err="1">
                <a:solidFill>
                  <a:schemeClr val="tx1"/>
                </a:solidFill>
              </a:rPr>
              <a:t>Nó</a:t>
            </a:r>
            <a:r>
              <a:rPr lang="en-US" sz="4800" i="1" dirty="0">
                <a:solidFill>
                  <a:schemeClr val="tx1"/>
                </a:solidFill>
              </a:rPr>
              <a:t> </a:t>
            </a:r>
            <a:r>
              <a:rPr lang="en-US" sz="4800" i="1" dirty="0" err="1">
                <a:solidFill>
                  <a:schemeClr val="tx1"/>
                </a:solidFill>
              </a:rPr>
              <a:t>sắp</a:t>
            </a:r>
            <a:r>
              <a:rPr lang="en-US" sz="4800" i="1" dirty="0">
                <a:solidFill>
                  <a:schemeClr val="tx1"/>
                </a:solidFill>
              </a:rPr>
              <a:t> </a:t>
            </a:r>
            <a:r>
              <a:rPr lang="en-US" sz="4800" i="1" dirty="0" err="1">
                <a:solidFill>
                  <a:schemeClr val="tx1"/>
                </a:solidFill>
              </a:rPr>
              <a:t>có</a:t>
            </a:r>
            <a:r>
              <a:rPr lang="en-US" sz="4800" i="1" dirty="0">
                <a:solidFill>
                  <a:schemeClr val="tx1"/>
                </a:solidFill>
              </a:rPr>
              <a:t> </a:t>
            </a:r>
            <a:r>
              <a:rPr lang="en-US" sz="4800" i="1" dirty="0" err="1">
                <a:solidFill>
                  <a:schemeClr val="tx1"/>
                </a:solidFill>
              </a:rPr>
              <a:t>lũ</a:t>
            </a:r>
            <a:r>
              <a:rPr lang="en-US" sz="4800" i="1" dirty="0">
                <a:solidFill>
                  <a:schemeClr val="tx1"/>
                </a:solidFill>
              </a:rPr>
              <a:t> </a:t>
            </a:r>
            <a:r>
              <a:rPr lang="en-US" sz="4800" i="1" dirty="0" err="1">
                <a:solidFill>
                  <a:schemeClr val="tx1"/>
                </a:solidFill>
              </a:rPr>
              <a:t>cua</a:t>
            </a:r>
            <a:r>
              <a:rPr lang="en-US" sz="4800" i="1" dirty="0">
                <a:solidFill>
                  <a:schemeClr val="tx1"/>
                </a:solidFill>
              </a:rPr>
              <a:t> </a:t>
            </a:r>
            <a:r>
              <a:rPr lang="en-US" sz="4800" i="1" dirty="0" err="1">
                <a:solidFill>
                  <a:schemeClr val="tx1"/>
                </a:solidFill>
              </a:rPr>
              <a:t>bé</a:t>
            </a:r>
            <a:r>
              <a:rPr lang="en-US" sz="4800" i="1" dirty="0">
                <a:solidFill>
                  <a:schemeClr val="tx1"/>
                </a:solidFill>
              </a:rPr>
              <a:t> </a:t>
            </a:r>
            <a:r>
              <a:rPr lang="en-US" sz="4800" i="1" dirty="0" err="1">
                <a:solidFill>
                  <a:schemeClr val="tx1"/>
                </a:solidFill>
              </a:rPr>
              <a:t>tí</a:t>
            </a:r>
            <a:r>
              <a:rPr lang="en-US" sz="4800" i="1" dirty="0">
                <a:solidFill>
                  <a:schemeClr val="tx1"/>
                </a:solidFill>
              </a:rPr>
              <a:t> </a:t>
            </a:r>
            <a:r>
              <a:rPr lang="en-US" sz="4800" i="1" dirty="0" err="1">
                <a:solidFill>
                  <a:schemeClr val="tx1"/>
                </a:solidFill>
              </a:rPr>
              <a:t>bò</a:t>
            </a:r>
            <a:r>
              <a:rPr lang="en-US" sz="4800" i="1" dirty="0">
                <a:solidFill>
                  <a:schemeClr val="tx1"/>
                </a:solidFill>
              </a:rPr>
              <a:t> </a:t>
            </a:r>
            <a:r>
              <a:rPr lang="en-US" sz="4800" i="1" dirty="0" err="1">
                <a:solidFill>
                  <a:schemeClr val="tx1"/>
                </a:solidFill>
              </a:rPr>
              <a:t>khắp</a:t>
            </a:r>
            <a:r>
              <a:rPr lang="en-US" sz="4800" i="1" dirty="0">
                <a:solidFill>
                  <a:schemeClr val="tx1"/>
                </a:solidFill>
              </a:rPr>
              <a:t> </a:t>
            </a:r>
            <a:r>
              <a:rPr lang="en-US" sz="4800" i="1" dirty="0" err="1">
                <a:solidFill>
                  <a:schemeClr val="tx1"/>
                </a:solidFill>
              </a:rPr>
              <a:t>hồ</a:t>
            </a:r>
            <a:r>
              <a:rPr lang="en-US" sz="4800" i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22280" y="618515"/>
            <a:ext cx="6123501" cy="85648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i="1" dirty="0" err="1">
                <a:solidFill>
                  <a:schemeClr val="tx1"/>
                </a:solidFill>
              </a:rPr>
              <a:t>Luyện</a:t>
            </a:r>
            <a:r>
              <a:rPr lang="en-US" sz="6600" i="1" dirty="0">
                <a:solidFill>
                  <a:schemeClr val="tx1"/>
                </a:solidFill>
              </a:rPr>
              <a:t> </a:t>
            </a:r>
            <a:r>
              <a:rPr lang="en-US" sz="6600" i="1" dirty="0" err="1">
                <a:solidFill>
                  <a:schemeClr val="tx1"/>
                </a:solidFill>
              </a:rPr>
              <a:t>đọc</a:t>
            </a:r>
            <a:r>
              <a:rPr lang="en-US" sz="6600" i="1" dirty="0">
                <a:solidFill>
                  <a:schemeClr val="tx1"/>
                </a:solidFill>
              </a:rPr>
              <a:t> </a:t>
            </a:r>
            <a:r>
              <a:rPr lang="en-US" sz="6600" i="1" dirty="0" err="1">
                <a:solidFill>
                  <a:schemeClr val="tx1"/>
                </a:solidFill>
              </a:rPr>
              <a:t>câu</a:t>
            </a:r>
            <a:r>
              <a:rPr lang="en-US" sz="6600" i="1" dirty="0">
                <a:solidFill>
                  <a:schemeClr val="tx1"/>
                </a:solidFill>
              </a:rPr>
              <a:t> </a:t>
            </a:r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3337941" y="2349271"/>
            <a:ext cx="195309" cy="61255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3422281" y="2367209"/>
            <a:ext cx="195309" cy="61255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6485311" y="2367209"/>
            <a:ext cx="195309" cy="61255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11006360" y="2373012"/>
            <a:ext cx="195309" cy="61255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10908706" y="2373381"/>
            <a:ext cx="195309" cy="61255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7059139" y="4053408"/>
            <a:ext cx="195309" cy="61255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10903415" y="4053408"/>
            <a:ext cx="195309" cy="61255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10805761" y="4053777"/>
            <a:ext cx="195309" cy="61255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29309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266" y="1962653"/>
            <a:ext cx="10003453" cy="3965494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4329018" y="2672883"/>
            <a:ext cx="292608" cy="292608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9" name="Oval 8"/>
          <p:cNvSpPr/>
          <p:nvPr/>
        </p:nvSpPr>
        <p:spPr>
          <a:xfrm>
            <a:off x="4329018" y="3206237"/>
            <a:ext cx="292608" cy="292608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13" name="Oval 12"/>
          <p:cNvSpPr/>
          <p:nvPr/>
        </p:nvSpPr>
        <p:spPr>
          <a:xfrm>
            <a:off x="7910418" y="3059933"/>
            <a:ext cx="292608" cy="292608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4" name="Oval 13"/>
          <p:cNvSpPr/>
          <p:nvPr/>
        </p:nvSpPr>
        <p:spPr>
          <a:xfrm>
            <a:off x="9071706" y="2994424"/>
            <a:ext cx="292608" cy="292608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15" name="Oval 14"/>
          <p:cNvSpPr/>
          <p:nvPr/>
        </p:nvSpPr>
        <p:spPr>
          <a:xfrm>
            <a:off x="7535514" y="3652792"/>
            <a:ext cx="292608" cy="292608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sp>
        <p:nvSpPr>
          <p:cNvPr id="16" name="Oval 15"/>
          <p:cNvSpPr/>
          <p:nvPr/>
        </p:nvSpPr>
        <p:spPr>
          <a:xfrm>
            <a:off x="8776070" y="3574999"/>
            <a:ext cx="292608" cy="292608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</a:p>
        </p:txBody>
      </p:sp>
      <p:sp>
        <p:nvSpPr>
          <p:cNvPr id="17" name="Oval 16"/>
          <p:cNvSpPr/>
          <p:nvPr/>
        </p:nvSpPr>
        <p:spPr>
          <a:xfrm>
            <a:off x="8312754" y="4169451"/>
            <a:ext cx="292608" cy="292608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</a:p>
        </p:txBody>
      </p:sp>
      <p:sp>
        <p:nvSpPr>
          <p:cNvPr id="18" name="Oval 17"/>
          <p:cNvSpPr/>
          <p:nvPr/>
        </p:nvSpPr>
        <p:spPr>
          <a:xfrm>
            <a:off x="5667108" y="4711995"/>
            <a:ext cx="292608" cy="292608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8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599777" y="228689"/>
            <a:ext cx="3935737" cy="85648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i="1" dirty="0" err="1">
                <a:solidFill>
                  <a:schemeClr val="tx1"/>
                </a:solidFill>
              </a:rPr>
              <a:t>Luyện</a:t>
            </a:r>
            <a:r>
              <a:rPr lang="en-US" sz="4400" i="1" dirty="0">
                <a:solidFill>
                  <a:schemeClr val="tx1"/>
                </a:solidFill>
              </a:rPr>
              <a:t> </a:t>
            </a:r>
            <a:r>
              <a:rPr lang="en-US" sz="4400" i="1" dirty="0" err="1">
                <a:solidFill>
                  <a:schemeClr val="tx1"/>
                </a:solidFill>
              </a:rPr>
              <a:t>đọc</a:t>
            </a:r>
            <a:r>
              <a:rPr lang="en-US" sz="4400" i="1" dirty="0">
                <a:solidFill>
                  <a:schemeClr val="tx1"/>
                </a:solidFill>
              </a:rPr>
              <a:t> </a:t>
            </a:r>
            <a:r>
              <a:rPr lang="en-US" sz="4400" i="1" dirty="0" err="1">
                <a:solidFill>
                  <a:schemeClr val="tx1"/>
                </a:solidFill>
              </a:rPr>
              <a:t>câu</a:t>
            </a:r>
            <a:r>
              <a:rPr lang="en-US" sz="4400" i="1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10730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29" y="1246585"/>
            <a:ext cx="11143359" cy="4417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7290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3794" y="618515"/>
            <a:ext cx="9880847" cy="553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511846" y="3429000"/>
            <a:ext cx="590252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8800" b="1" dirty="0">
                <a:solidFill>
                  <a:srgbClr val="7030A0"/>
                </a:solidFill>
                <a:latin typeface="+mj-lt"/>
              </a:rPr>
              <a:t>THƯ GIÃN</a:t>
            </a:r>
            <a:endParaRPr lang="en-US" sz="8800" b="1" dirty="0">
              <a:solidFill>
                <a:srgbClr val="7030A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378986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Vui Đến Trường - Nhóm Hoa Tay - Nhạc Thiếu Nhi Sôi Động Remix 00_00_13-00_03_19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2908" y="457200"/>
            <a:ext cx="11046183" cy="6213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2152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8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Kết quả hình ảnh cho boneca palito escola | Школьные проекты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39" y="605132"/>
            <a:ext cx="10363919" cy="5431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2471137" y="3780874"/>
            <a:ext cx="7657231" cy="1383299"/>
          </a:xfrm>
          <a:prstGeom prst="rect">
            <a:avLst/>
          </a:prstGeom>
          <a:noFill/>
        </p:spPr>
        <p:txBody>
          <a:bodyPr wrap="square" lIns="40104" tIns="20052" rIns="40104" bIns="20052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726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LUYỆN TẬP</a:t>
            </a:r>
          </a:p>
        </p:txBody>
      </p:sp>
    </p:spTree>
    <p:extLst>
      <p:ext uri="{BB962C8B-B14F-4D97-AF65-F5344CB8AC3E}">
        <p14:creationId xmlns:p14="http://schemas.microsoft.com/office/powerpoint/2010/main" val="805639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708523" y="595018"/>
            <a:ext cx="6045245" cy="70788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000" dirty="0" err="1">
                <a:latin typeface="UTM Avo" pitchFamily="18" charset="0"/>
              </a:rPr>
              <a:t>Em</a:t>
            </a:r>
            <a:r>
              <a:rPr lang="en-US" sz="4000" dirty="0">
                <a:latin typeface="UTM Avo" pitchFamily="18" charset="0"/>
              </a:rPr>
              <a:t> </a:t>
            </a:r>
            <a:r>
              <a:rPr lang="en-US" sz="4000" dirty="0" err="1">
                <a:latin typeface="UTM Avo" pitchFamily="18" charset="0"/>
              </a:rPr>
              <a:t>chọn</a:t>
            </a:r>
            <a:r>
              <a:rPr lang="en-US" sz="4000" dirty="0">
                <a:latin typeface="UTM Avo" pitchFamily="18" charset="0"/>
              </a:rPr>
              <a:t> </a:t>
            </a:r>
            <a:r>
              <a:rPr lang="en-US" sz="4000" dirty="0" err="1">
                <a:latin typeface="UTM Avo" pitchFamily="18" charset="0"/>
              </a:rPr>
              <a:t>chữ</a:t>
            </a:r>
            <a:r>
              <a:rPr lang="en-US" sz="4000" dirty="0">
                <a:latin typeface="UTM Avo" pitchFamily="18" charset="0"/>
              </a:rPr>
              <a:t> </a:t>
            </a:r>
            <a:r>
              <a:rPr lang="en-US" sz="4000" dirty="0" err="1">
                <a:latin typeface="UTM Avo" pitchFamily="18" charset="0"/>
              </a:rPr>
              <a:t>nào</a:t>
            </a:r>
            <a:r>
              <a:rPr lang="en-US" sz="4000" dirty="0">
                <a:latin typeface="UTM Avo" pitchFamily="18" charset="0"/>
              </a:rPr>
              <a:t>:</a:t>
            </a:r>
            <a:r>
              <a:rPr lang="en-US" sz="4000" dirty="0">
                <a:solidFill>
                  <a:srgbClr val="FF0000"/>
                </a:solidFill>
                <a:latin typeface="UTM Avo" pitchFamily="18" charset="0"/>
              </a:rPr>
              <a:t> g </a:t>
            </a:r>
            <a:r>
              <a:rPr lang="en-US" sz="4000" dirty="0">
                <a:latin typeface="UTM Avo" pitchFamily="18" charset="0"/>
              </a:rPr>
              <a:t>hay </a:t>
            </a:r>
            <a:r>
              <a:rPr lang="en-US" sz="4000" dirty="0" err="1">
                <a:solidFill>
                  <a:srgbClr val="FF0000"/>
                </a:solidFill>
                <a:latin typeface="UTM Avo" pitchFamily="18" charset="0"/>
              </a:rPr>
              <a:t>gh</a:t>
            </a:r>
            <a:r>
              <a:rPr lang="en-US" sz="4000" dirty="0">
                <a:latin typeface="UTM Avo" pitchFamily="18" charset="0"/>
              </a:rPr>
              <a:t>?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755394" y="1674435"/>
            <a:ext cx="10545435" cy="2265065"/>
            <a:chOff x="977335" y="981976"/>
            <a:chExt cx="10545435" cy="2265065"/>
          </a:xfrm>
        </p:grpSpPr>
        <p:pic>
          <p:nvPicPr>
            <p:cNvPr id="8" name="Picture 9"/>
            <p:cNvPicPr>
              <a:picLocks noChangeAspect="1" noChangeArrowheads="1"/>
            </p:cNvPicPr>
            <p:nvPr/>
          </p:nvPicPr>
          <p:blipFill>
            <a:blip r:embed="rId2" cstate="print"/>
            <a:srcRect l="14611" t="15068" r="56446" b="29934"/>
            <a:stretch>
              <a:fillRect/>
            </a:stretch>
          </p:blipFill>
          <p:spPr bwMode="auto">
            <a:xfrm>
              <a:off x="977335" y="981976"/>
              <a:ext cx="2366368" cy="22650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 l="13412" t="19243" r="52929" b="41283"/>
            <a:stretch>
              <a:fillRect/>
            </a:stretch>
          </p:blipFill>
          <p:spPr bwMode="auto">
            <a:xfrm>
              <a:off x="4956473" y="1043516"/>
              <a:ext cx="2781808" cy="2051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12"/>
            <p:cNvPicPr>
              <a:picLocks noChangeAspect="1" noChangeArrowheads="1"/>
            </p:cNvPicPr>
            <p:nvPr/>
          </p:nvPicPr>
          <p:blipFill>
            <a:blip r:embed="rId4" cstate="print"/>
            <a:srcRect l="16001" t="19079" r="59402" b="36513"/>
            <a:stretch>
              <a:fillRect/>
            </a:stretch>
          </p:blipFill>
          <p:spPr bwMode="auto">
            <a:xfrm>
              <a:off x="8843929" y="991259"/>
              <a:ext cx="2678841" cy="21886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4" name="Group 13"/>
          <p:cNvGrpSpPr/>
          <p:nvPr/>
        </p:nvGrpSpPr>
        <p:grpSpPr>
          <a:xfrm>
            <a:off x="954999" y="3961424"/>
            <a:ext cx="10329224" cy="820333"/>
            <a:chOff x="1176940" y="3268965"/>
            <a:chExt cx="10329224" cy="820333"/>
          </a:xfrm>
        </p:grpSpPr>
        <p:sp>
          <p:nvSpPr>
            <p:cNvPr id="15" name="Oval 14"/>
            <p:cNvSpPr/>
            <p:nvPr/>
          </p:nvSpPr>
          <p:spPr>
            <a:xfrm>
              <a:off x="1176940" y="3271151"/>
              <a:ext cx="2394284" cy="818147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UTM Avo" pitchFamily="18" charset="0"/>
                </a:rPr>
                <a:t>……</a:t>
              </a:r>
              <a:r>
                <a:rPr lang="en-US" sz="4800" b="1" i="1" dirty="0">
                  <a:solidFill>
                    <a:schemeClr val="tx1"/>
                  </a:solidFill>
                  <a:latin typeface="+mj-lt"/>
                </a:rPr>
                <a:t>à</a:t>
              </a:r>
            </a:p>
          </p:txBody>
        </p:sp>
        <p:sp>
          <p:nvSpPr>
            <p:cNvPr id="16" name="Oval 15"/>
            <p:cNvSpPr/>
            <p:nvPr/>
          </p:nvSpPr>
          <p:spPr>
            <a:xfrm>
              <a:off x="5343997" y="3271150"/>
              <a:ext cx="2394284" cy="818147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UTM Avo" pitchFamily="18" charset="0"/>
                </a:rPr>
                <a:t>……</a:t>
              </a:r>
              <a:r>
                <a:rPr lang="en-US" sz="4400" b="1" i="1" dirty="0" err="1">
                  <a:solidFill>
                    <a:schemeClr val="tx1"/>
                  </a:solidFill>
                  <a:latin typeface="+mj-lt"/>
                </a:rPr>
                <a:t>ắp</a:t>
              </a:r>
              <a:endParaRPr lang="en-US" sz="4400" b="1" i="1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9111880" y="3268965"/>
              <a:ext cx="2394284" cy="818147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UTM Avo" pitchFamily="18" charset="0"/>
                </a:rPr>
                <a:t>……. </a:t>
              </a:r>
              <a:r>
                <a:rPr lang="en-US" sz="4400" b="1" i="1" dirty="0">
                  <a:solidFill>
                    <a:schemeClr val="tx1"/>
                  </a:solidFill>
                  <a:latin typeface="+mj-lt"/>
                </a:rPr>
                <a:t>i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937666" y="4062224"/>
            <a:ext cx="4956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.VnAvant" panose="020B7200000000000000" pitchFamily="34" charset="0"/>
              </a:rPr>
              <a:t>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98192" y="4015989"/>
            <a:ext cx="7777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solidFill>
                  <a:srgbClr val="FF0000"/>
                </a:solidFill>
                <a:latin typeface=".VnAvant" panose="020B7200000000000000" pitchFamily="34" charset="0"/>
              </a:rPr>
              <a:t>gh</a:t>
            </a:r>
            <a:endParaRPr lang="en-US" sz="3600" dirty="0">
              <a:solidFill>
                <a:srgbClr val="FF0000"/>
              </a:solidFill>
              <a:latin typeface=".VnAvant" panose="020B7200000000000000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970585" y="4049516"/>
            <a:ext cx="4956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.VnAvant" panose="020B7200000000000000" pitchFamily="34" charset="0"/>
              </a:rPr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846935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174844" y="345282"/>
            <a:ext cx="2938625" cy="83099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800" b="1" dirty="0">
                <a:latin typeface="UTM Avo" pitchFamily="18" charset="0"/>
              </a:rPr>
              <a:t>GHI NHỚ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373" y="1478791"/>
            <a:ext cx="9880081" cy="4156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359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73D44AD-271C-458B-A124-65B88E346403}"/>
              </a:ext>
            </a:extLst>
          </p:cNvPr>
          <p:cNvSpPr/>
          <p:nvPr/>
        </p:nvSpPr>
        <p:spPr>
          <a:xfrm>
            <a:off x="11447794" y="6276558"/>
            <a:ext cx="26000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Quicksand" pitchFamily="2" charset="0"/>
              </a:rPr>
              <a:t>1</a:t>
            </a:r>
          </a:p>
        </p:txBody>
      </p:sp>
      <p:pic>
        <p:nvPicPr>
          <p:cNvPr id="6" name="图片 3" descr="图片包含 室内, 物体&#10;&#10;描述已自动生成">
            <a:extLst>
              <a:ext uri="{FF2B5EF4-FFF2-40B4-BE49-F238E27FC236}">
                <a16:creationId xmlns:a16="http://schemas.microsoft.com/office/drawing/2014/main" id="{76DE78DD-ADEF-4012-809E-66E68885B8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8072" y="67409"/>
            <a:ext cx="9539079" cy="60690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31" b="100000" l="409" r="98636">
                        <a14:foregroundMark x1="10778" y1="16793" x2="34106" y2="81313"/>
                        <a14:foregroundMark x1="13779" y1="19949" x2="37108" y2="19192"/>
                        <a14:foregroundMark x1="9550" y1="46591" x2="47885" y2="42677"/>
                        <a14:foregroundMark x1="23329" y1="47727" x2="21692" y2="58081"/>
                        <a14:foregroundMark x1="18690" y1="47348" x2="14598" y2="55051"/>
                        <a14:foregroundMark x1="24966" y1="46970" x2="22510" y2="59975"/>
                        <a14:foregroundMark x1="75443" y1="50000" x2="91269" y2="44949"/>
                        <a14:foregroundMark x1="52524" y1="41162" x2="64939" y2="47348"/>
                        <a14:foregroundMark x1="68759" y1="68939" x2="68349" y2="79672"/>
                        <a14:foregroundMark x1="64939" y1="39141" x2="73806" y2="38763"/>
                        <a14:foregroundMark x1="27967" y1="37626" x2="34516" y2="383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3333" t="6164" r="3333" b="14170"/>
          <a:stretch/>
        </p:blipFill>
        <p:spPr>
          <a:xfrm>
            <a:off x="7063305" y="2035248"/>
            <a:ext cx="4037511" cy="462951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648839" y="2122622"/>
            <a:ext cx="5318507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8800" b="1" kern="0" spc="51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  <a:sym typeface="Arial"/>
              </a:rPr>
              <a:t>TẬP VIẾT</a:t>
            </a:r>
          </a:p>
        </p:txBody>
      </p:sp>
    </p:spTree>
    <p:extLst>
      <p:ext uri="{BB962C8B-B14F-4D97-AF65-F5344CB8AC3E}">
        <p14:creationId xmlns:p14="http://schemas.microsoft.com/office/powerpoint/2010/main" val="3661700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379143" y="191393"/>
            <a:ext cx="226696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chép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599220" y="1392967"/>
            <a:ext cx="5873253" cy="652772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cũ</a:t>
            </a:r>
            <a:r>
              <a:rPr lang="en-US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họp</a:t>
            </a:r>
            <a:r>
              <a:rPr lang="en-US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4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khóm</a:t>
            </a:r>
            <a:r>
              <a:rPr lang="en-US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</a:t>
            </a:r>
            <a:r>
              <a:rPr lang="en-US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968" y="2477873"/>
            <a:ext cx="9885807" cy="3744324"/>
          </a:xfrm>
          <a:prstGeom prst="rect">
            <a:avLst/>
          </a:prstGeom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852928" y="3039788"/>
            <a:ext cx="10845478" cy="87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vi-VN" sz="5100" b="1" dirty="0" err="1">
                <a:solidFill>
                  <a:srgbClr val="FF0000"/>
                </a:solidFill>
                <a:latin typeface="HP001 4 hàng" panose="020B0603050302020204" pitchFamily="34" charset="-93"/>
              </a:rPr>
              <a:t>Lġ</a:t>
            </a:r>
            <a:r>
              <a:rPr lang="en-US" altLang="vi-VN" sz="5100" b="1" dirty="0">
                <a:solidFill>
                  <a:srgbClr val="FF0000"/>
                </a:solidFill>
                <a:latin typeface="HP001 4 hàng" panose="020B0603050302020204" pitchFamily="34" charset="-93"/>
              </a:rPr>
              <a:t> </a:t>
            </a:r>
            <a:r>
              <a:rPr lang="en-US" altLang="vi-VN" sz="5100" b="1" dirty="0" err="1">
                <a:solidFill>
                  <a:srgbClr val="FF0000"/>
                </a:solidFill>
                <a:latin typeface="HP001 4 hàng" panose="020B0603050302020204" pitchFamily="34" charset="-93"/>
              </a:rPr>
              <a:t>cũ</a:t>
            </a:r>
            <a:r>
              <a:rPr lang="en-US" altLang="vi-VN" sz="5100" b="1" dirty="0">
                <a:solidFill>
                  <a:srgbClr val="FF0000"/>
                </a:solidFill>
                <a:latin typeface="HP001 4 hàng" panose="020B0603050302020204" pitchFamily="34" charset="-93"/>
              </a:rPr>
              <a:t> </a:t>
            </a:r>
            <a:r>
              <a:rPr lang="en-US" altLang="vi-VN" sz="5100" b="1" dirty="0" err="1">
                <a:solidFill>
                  <a:srgbClr val="FF0000"/>
                </a:solidFill>
                <a:latin typeface="HP001 4 hàng" panose="020B0603050302020204" pitchFamily="34" charset="-93"/>
              </a:rPr>
              <a:t>hĤ</a:t>
            </a:r>
            <a:r>
              <a:rPr lang="en-US" altLang="vi-VN" sz="5100" b="1" dirty="0">
                <a:solidFill>
                  <a:srgbClr val="FF0000"/>
                </a:solidFill>
                <a:latin typeface="HP001 4 hàng" panose="020B0603050302020204" pitchFamily="34" charset="-93"/>
              </a:rPr>
              <a:t> ở </a:t>
            </a:r>
            <a:r>
              <a:rPr lang="en-US" altLang="vi-VN" sz="5100" b="1" dirty="0" err="1">
                <a:solidFill>
                  <a:srgbClr val="FF0000"/>
                </a:solidFill>
                <a:latin typeface="HP001 4 hàng" panose="020B0603050302020204" pitchFamily="34" charset="-93"/>
              </a:rPr>
              <a:t>khĪ</a:t>
            </a:r>
            <a:r>
              <a:rPr lang="en-US" altLang="vi-VN" sz="5100" b="1" dirty="0">
                <a:solidFill>
                  <a:srgbClr val="FF0000"/>
                </a:solidFill>
                <a:latin typeface="HP001 4 hàng" panose="020B0603050302020204" pitchFamily="34" charset="-93"/>
              </a:rPr>
              <a:t> </a:t>
            </a:r>
            <a:r>
              <a:rPr lang="el-GR" altLang="vi-VN" sz="5100" b="1" dirty="0">
                <a:solidFill>
                  <a:srgbClr val="FF0000"/>
                </a:solidFill>
                <a:latin typeface="HP001 4 hàng" panose="020B0603050302020204" pitchFamily="34" charset="-93"/>
              </a:rPr>
              <a:t>Λ;</a:t>
            </a:r>
            <a:r>
              <a:rPr lang="en-US" altLang="vi-VN" sz="5100" b="1" dirty="0">
                <a:solidFill>
                  <a:srgbClr val="FF0000"/>
                </a:solidFill>
                <a:latin typeface="HP001 4 hàng" panose="020B0603050302020204" pitchFamily="34" charset="-93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24065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50+] PPT Wallpaper Cartoon on WallpaperSafa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4765" y="-137680"/>
            <a:ext cx="12755420" cy="7133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F8A28A4-4681-4BA9-86E8-2C3B0F385B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100766" y="198118"/>
            <a:ext cx="2846937" cy="3066779"/>
          </a:xfrm>
          <a:prstGeom prst="rect">
            <a:avLst/>
          </a:prstGeom>
        </p:spPr>
      </p:pic>
      <p:sp>
        <p:nvSpPr>
          <p:cNvPr id="8" name="Hexagon 7">
            <a:extLst>
              <a:ext uri="{FF2B5EF4-FFF2-40B4-BE49-F238E27FC236}">
                <a16:creationId xmlns:a16="http://schemas.microsoft.com/office/drawing/2014/main" id="{D19A5806-7592-478F-A44B-3D1C8234DB7B}"/>
              </a:ext>
            </a:extLst>
          </p:cNvPr>
          <p:cNvSpPr/>
          <p:nvPr/>
        </p:nvSpPr>
        <p:spPr>
          <a:xfrm>
            <a:off x="315850" y="1379218"/>
            <a:ext cx="2740154" cy="2362201"/>
          </a:xfrm>
          <a:prstGeom prst="hexagon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Ong</a:t>
            </a:r>
            <a:endParaRPr lang="en-US" sz="4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Hexagon 8">
            <a:extLst>
              <a:ext uri="{FF2B5EF4-FFF2-40B4-BE49-F238E27FC236}">
                <a16:creationId xmlns:a16="http://schemas.microsoft.com/office/drawing/2014/main" id="{ECB32C92-7DDE-4979-AB3A-808B65CBF3F1}"/>
              </a:ext>
            </a:extLst>
          </p:cNvPr>
          <p:cNvSpPr/>
          <p:nvPr/>
        </p:nvSpPr>
        <p:spPr>
          <a:xfrm>
            <a:off x="2471927" y="198118"/>
            <a:ext cx="2740154" cy="2362201"/>
          </a:xfrm>
          <a:prstGeom prst="hexagon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non</a:t>
            </a:r>
            <a:endParaRPr lang="en-US" sz="4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Hexagon 9">
            <a:extLst>
              <a:ext uri="{FF2B5EF4-FFF2-40B4-BE49-F238E27FC236}">
                <a16:creationId xmlns:a16="http://schemas.microsoft.com/office/drawing/2014/main" id="{CABDF488-8BEB-4D77-A429-CFB91F278DD1}"/>
              </a:ext>
            </a:extLst>
          </p:cNvPr>
          <p:cNvSpPr/>
          <p:nvPr/>
        </p:nvSpPr>
        <p:spPr>
          <a:xfrm>
            <a:off x="6784081" y="2560318"/>
            <a:ext cx="2740154" cy="2362201"/>
          </a:xfrm>
          <a:prstGeom prst="hexagon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</a:p>
        </p:txBody>
      </p:sp>
      <p:sp>
        <p:nvSpPr>
          <p:cNvPr id="13" name="Hexagon 12">
            <a:extLst>
              <a:ext uri="{FF2B5EF4-FFF2-40B4-BE49-F238E27FC236}">
                <a16:creationId xmlns:a16="http://schemas.microsoft.com/office/drawing/2014/main" id="{199C24C2-6B91-4322-BDB4-819FF0CB9BE4}"/>
              </a:ext>
            </a:extLst>
          </p:cNvPr>
          <p:cNvSpPr/>
          <p:nvPr/>
        </p:nvSpPr>
        <p:spPr>
          <a:xfrm>
            <a:off x="4628004" y="1379218"/>
            <a:ext cx="2740154" cy="2362201"/>
          </a:xfrm>
          <a:prstGeom prst="hexagon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chăm</a:t>
            </a:r>
            <a:endParaRPr lang="en-US" sz="4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2DEEF878-A6B7-4DE4-BB8B-7187A86D5D2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0291" y="0"/>
            <a:ext cx="1551709" cy="672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482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udi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1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3" grpId="0" animBg="1"/>
      <p:bldP spid="13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50+] PPT Wallpaper Cartoon on WallpaperSafar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84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9E30F87-AC3B-464A-ACE1-7680D91165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70" y="2812731"/>
            <a:ext cx="2934336" cy="2934336"/>
          </a:xfrm>
          <a:prstGeom prst="rect">
            <a:avLst/>
          </a:prstGeom>
        </p:spPr>
      </p:pic>
      <p:sp>
        <p:nvSpPr>
          <p:cNvPr id="26" name="Speech Bubble: Rectangle with Corners Rounded 7">
            <a:extLst>
              <a:ext uri="{FF2B5EF4-FFF2-40B4-BE49-F238E27FC236}">
                <a16:creationId xmlns:a16="http://schemas.microsoft.com/office/drawing/2014/main" id="{0667024D-077C-41FB-84FC-D91D5651A194}"/>
              </a:ext>
            </a:extLst>
          </p:cNvPr>
          <p:cNvSpPr/>
          <p:nvPr/>
        </p:nvSpPr>
        <p:spPr>
          <a:xfrm>
            <a:off x="432724" y="227896"/>
            <a:ext cx="7840345" cy="1607820"/>
          </a:xfrm>
          <a:prstGeom prst="wedgeRoundRectCallout">
            <a:avLst>
              <a:gd name="adj1" fmla="val 69658"/>
              <a:gd name="adj2" fmla="val 19426"/>
              <a:gd name="adj3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Điền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vào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chỗ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………. </a:t>
            </a:r>
          </a:p>
          <a:p>
            <a:pPr algn="ctr"/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</a:t>
            </a:r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….ể </a:t>
            </a:r>
            <a:r>
              <a:rPr lang="en-US" sz="32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chuyện</a:t>
            </a:r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bé</a:t>
            </a:r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nghe</a:t>
            </a:r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7" name="Rectangle: Rounded Corners 18">
            <a:extLst>
              <a:ext uri="{FF2B5EF4-FFF2-40B4-BE49-F238E27FC236}">
                <a16:creationId xmlns:a16="http://schemas.microsoft.com/office/drawing/2014/main" id="{A98ECE88-115D-4A1D-8452-F943FF1AC741}"/>
              </a:ext>
            </a:extLst>
          </p:cNvPr>
          <p:cNvSpPr/>
          <p:nvPr/>
        </p:nvSpPr>
        <p:spPr>
          <a:xfrm>
            <a:off x="314870" y="5747067"/>
            <a:ext cx="2774179" cy="841829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en-US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FA2065B4-32D5-4275-B2C9-8B5FF2ACCB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165" y="2812731"/>
            <a:ext cx="2934336" cy="2934336"/>
          </a:xfrm>
          <a:prstGeom prst="rect">
            <a:avLst/>
          </a:prstGeom>
        </p:spPr>
      </p:pic>
      <p:sp>
        <p:nvSpPr>
          <p:cNvPr id="29" name="Rectangle: Rounded Corners 20">
            <a:extLst>
              <a:ext uri="{FF2B5EF4-FFF2-40B4-BE49-F238E27FC236}">
                <a16:creationId xmlns:a16="http://schemas.microsoft.com/office/drawing/2014/main" id="{88E5E567-B90E-4275-AC51-C8D58F3AA2A7}"/>
              </a:ext>
            </a:extLst>
          </p:cNvPr>
          <p:cNvSpPr/>
          <p:nvPr/>
        </p:nvSpPr>
        <p:spPr>
          <a:xfrm>
            <a:off x="3182853" y="5724063"/>
            <a:ext cx="2774179" cy="841829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lang="en-US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29116D89-5671-4377-A980-517B605BEC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9460" y="2812731"/>
            <a:ext cx="2934336" cy="2934336"/>
          </a:xfrm>
          <a:prstGeom prst="rect">
            <a:avLst/>
          </a:prstGeom>
        </p:spPr>
      </p:pic>
      <p:sp>
        <p:nvSpPr>
          <p:cNvPr id="31" name="Rectangle: Rounded Corners 22">
            <a:extLst>
              <a:ext uri="{FF2B5EF4-FFF2-40B4-BE49-F238E27FC236}">
                <a16:creationId xmlns:a16="http://schemas.microsoft.com/office/drawing/2014/main" id="{64E263D4-FF99-4115-A750-399C550760EE}"/>
              </a:ext>
            </a:extLst>
          </p:cNvPr>
          <p:cNvSpPr/>
          <p:nvPr/>
        </p:nvSpPr>
        <p:spPr>
          <a:xfrm>
            <a:off x="6059538" y="5724062"/>
            <a:ext cx="2774179" cy="841829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5D199BEE-8167-419B-B668-203E8A2CC0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1755" y="2812731"/>
            <a:ext cx="2934336" cy="2934336"/>
          </a:xfrm>
          <a:prstGeom prst="rect">
            <a:avLst/>
          </a:prstGeom>
        </p:spPr>
      </p:pic>
      <p:sp>
        <p:nvSpPr>
          <p:cNvPr id="33" name="Rectangle: Rounded Corners 24">
            <a:extLst>
              <a:ext uri="{FF2B5EF4-FFF2-40B4-BE49-F238E27FC236}">
                <a16:creationId xmlns:a16="http://schemas.microsoft.com/office/drawing/2014/main" id="{00BEFBB1-525B-415D-8E45-ADCB8FD217EA}"/>
              </a:ext>
            </a:extLst>
          </p:cNvPr>
          <p:cNvSpPr/>
          <p:nvPr/>
        </p:nvSpPr>
        <p:spPr>
          <a:xfrm>
            <a:off x="8936223" y="5724063"/>
            <a:ext cx="2774179" cy="841829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D.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endParaRPr lang="en-US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0F8A28A4-4681-4BA9-86E8-2C3B0F385B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13401" y="544391"/>
            <a:ext cx="1952611" cy="2103393"/>
          </a:xfrm>
          <a:prstGeom prst="rect">
            <a:avLst/>
          </a:prstGeom>
        </p:spPr>
      </p:pic>
      <p:pic>
        <p:nvPicPr>
          <p:cNvPr id="14" name="Picture 1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BCB40AB4-6E04-4CE7-9057-586B43EDF40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603" y="43011"/>
            <a:ext cx="1551709" cy="672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152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9" grpId="0" animBg="1"/>
      <p:bldP spid="31" grpId="0" animBg="1"/>
      <p:bldP spid="3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50+] PPT Wallpaper Cartoon on WallpaperSafar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99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9E30F87-AC3B-464A-ACE1-7680D91165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70" y="2812731"/>
            <a:ext cx="2934336" cy="2934336"/>
          </a:xfrm>
          <a:prstGeom prst="rect">
            <a:avLst/>
          </a:prstGeom>
        </p:spPr>
      </p:pic>
      <p:sp>
        <p:nvSpPr>
          <p:cNvPr id="18" name="Speech Bubble: Rectangle with Corners Rounded 7">
            <a:extLst>
              <a:ext uri="{FF2B5EF4-FFF2-40B4-BE49-F238E27FC236}">
                <a16:creationId xmlns:a16="http://schemas.microsoft.com/office/drawing/2014/main" id="{0667024D-077C-41FB-84FC-D91D5651A194}"/>
              </a:ext>
            </a:extLst>
          </p:cNvPr>
          <p:cNvSpPr/>
          <p:nvPr/>
        </p:nvSpPr>
        <p:spPr>
          <a:xfrm>
            <a:off x="394948" y="553155"/>
            <a:ext cx="7840345" cy="1607820"/>
          </a:xfrm>
          <a:prstGeom prst="wedgeRoundRectCallout">
            <a:avLst>
              <a:gd name="adj1" fmla="val 66743"/>
              <a:gd name="adj2" fmla="val 25519"/>
              <a:gd name="adj3" fmla="val 16667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Ngh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đứng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trước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âm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: Rounded Corners 18">
            <a:extLst>
              <a:ext uri="{FF2B5EF4-FFF2-40B4-BE49-F238E27FC236}">
                <a16:creationId xmlns:a16="http://schemas.microsoft.com/office/drawing/2014/main" id="{A98ECE88-115D-4A1D-8452-F943FF1AC741}"/>
              </a:ext>
            </a:extLst>
          </p:cNvPr>
          <p:cNvSpPr/>
          <p:nvPr/>
        </p:nvSpPr>
        <p:spPr>
          <a:xfrm>
            <a:off x="394948" y="5712433"/>
            <a:ext cx="2774179" cy="841829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u, ư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FA2065B4-32D5-4275-B2C9-8B5FF2ACCB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9460" y="2812731"/>
            <a:ext cx="2934336" cy="2934336"/>
          </a:xfrm>
          <a:prstGeom prst="rect">
            <a:avLst/>
          </a:prstGeom>
        </p:spPr>
      </p:pic>
      <p:sp>
        <p:nvSpPr>
          <p:cNvPr id="28" name="Rectangle: Rounded Corners 20">
            <a:extLst>
              <a:ext uri="{FF2B5EF4-FFF2-40B4-BE49-F238E27FC236}">
                <a16:creationId xmlns:a16="http://schemas.microsoft.com/office/drawing/2014/main" id="{88E5E567-B90E-4275-AC51-C8D58F3AA2A7}"/>
              </a:ext>
            </a:extLst>
          </p:cNvPr>
          <p:cNvSpPr/>
          <p:nvPr/>
        </p:nvSpPr>
        <p:spPr>
          <a:xfrm>
            <a:off x="6059538" y="5712433"/>
            <a:ext cx="2774179" cy="841829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e, ê,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en-US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29116D89-5671-4377-A980-517B605BEC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165" y="2812731"/>
            <a:ext cx="2934336" cy="2934336"/>
          </a:xfrm>
          <a:prstGeom prst="rect">
            <a:avLst/>
          </a:prstGeom>
        </p:spPr>
      </p:pic>
      <p:sp>
        <p:nvSpPr>
          <p:cNvPr id="30" name="Rectangle: Rounded Corners 22">
            <a:extLst>
              <a:ext uri="{FF2B5EF4-FFF2-40B4-BE49-F238E27FC236}">
                <a16:creationId xmlns:a16="http://schemas.microsoft.com/office/drawing/2014/main" id="{64E263D4-FF99-4115-A750-399C550760EE}"/>
              </a:ext>
            </a:extLst>
          </p:cNvPr>
          <p:cNvSpPr/>
          <p:nvPr/>
        </p:nvSpPr>
        <p:spPr>
          <a:xfrm>
            <a:off x="3227243" y="5712433"/>
            <a:ext cx="2774179" cy="841829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o, ô, ơ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5D199BEE-8167-419B-B668-203E8A2CC0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1755" y="2812731"/>
            <a:ext cx="2934336" cy="2934336"/>
          </a:xfrm>
          <a:prstGeom prst="rect">
            <a:avLst/>
          </a:prstGeom>
        </p:spPr>
      </p:pic>
      <p:sp>
        <p:nvSpPr>
          <p:cNvPr id="32" name="Rectangle: Rounded Corners 24">
            <a:extLst>
              <a:ext uri="{FF2B5EF4-FFF2-40B4-BE49-F238E27FC236}">
                <a16:creationId xmlns:a16="http://schemas.microsoft.com/office/drawing/2014/main" id="{00BEFBB1-525B-415D-8E45-ADCB8FD217EA}"/>
              </a:ext>
            </a:extLst>
          </p:cNvPr>
          <p:cNvSpPr/>
          <p:nvPr/>
        </p:nvSpPr>
        <p:spPr>
          <a:xfrm>
            <a:off x="8891833" y="5712433"/>
            <a:ext cx="2774179" cy="841829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D.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0F8A28A4-4681-4BA9-86E8-2C3B0F385B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13401" y="544391"/>
            <a:ext cx="1952611" cy="2103393"/>
          </a:xfrm>
          <a:prstGeom prst="rect">
            <a:avLst/>
          </a:prstGeom>
        </p:spPr>
      </p:pic>
      <p:pic>
        <p:nvPicPr>
          <p:cNvPr id="14" name="Picture 1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07AD427D-B92A-4E2C-A38E-2610F9DA749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603" y="43011"/>
            <a:ext cx="1551709" cy="672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665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18" grpId="0" animBg="1"/>
      <p:bldP spid="26" grpId="0" animBg="1"/>
      <p:bldP spid="28" grpId="0" animBg="1"/>
      <p:bldP spid="30" grpId="0" animBg="1"/>
      <p:bldP spid="3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2" descr="50+] PPT Wallpaper Cartoon on WallpaperSafar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A9E30F87-AC3B-464A-ACE1-7680D91165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594" y="1597906"/>
            <a:ext cx="1056730" cy="1056730"/>
          </a:xfrm>
          <a:prstGeom prst="rect">
            <a:avLst/>
          </a:prstGeom>
        </p:spPr>
      </p:pic>
      <p:sp>
        <p:nvSpPr>
          <p:cNvPr id="39" name="Speech Bubble: Rectangle with Corners Rounded 7">
            <a:extLst>
              <a:ext uri="{FF2B5EF4-FFF2-40B4-BE49-F238E27FC236}">
                <a16:creationId xmlns:a16="http://schemas.microsoft.com/office/drawing/2014/main" id="{0667024D-077C-41FB-84FC-D91D5651A194}"/>
              </a:ext>
            </a:extLst>
          </p:cNvPr>
          <p:cNvSpPr/>
          <p:nvPr/>
        </p:nvSpPr>
        <p:spPr>
          <a:xfrm>
            <a:off x="1873056" y="3352496"/>
            <a:ext cx="7840345" cy="1607820"/>
          </a:xfrm>
          <a:prstGeom prst="wedgeRoundRectCallout">
            <a:avLst>
              <a:gd name="adj1" fmla="val 53206"/>
              <a:gd name="adj2" fmla="val -21197"/>
              <a:gd name="adj3" fmla="val 16667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Trong các</a:t>
            </a:r>
            <a:r>
              <a:rPr kumimoji="0" lang="en-US" sz="3200" b="1" i="0" u="none" strike="noStrike" kern="1200" cap="none" spc="0" normalizeH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con vật trên con nào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noProof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thích ăn cà rốt</a:t>
            </a:r>
            <a:r>
              <a:rPr kumimoji="0" lang="en-US" sz="3200" b="1" i="0" u="none" strike="noStrike" kern="1200" cap="none" spc="0" normalizeH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ectangle: Rounded Corners 18">
            <a:extLst>
              <a:ext uri="{FF2B5EF4-FFF2-40B4-BE49-F238E27FC236}">
                <a16:creationId xmlns:a16="http://schemas.microsoft.com/office/drawing/2014/main" id="{A98ECE88-115D-4A1D-8452-F943FF1AC741}"/>
              </a:ext>
            </a:extLst>
          </p:cNvPr>
          <p:cNvSpPr/>
          <p:nvPr/>
        </p:nvSpPr>
        <p:spPr>
          <a:xfrm>
            <a:off x="1701234" y="1801061"/>
            <a:ext cx="2774179" cy="841829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Khỉ</a:t>
            </a:r>
            <a:endParaRPr lang="en-US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FA2065B4-32D5-4275-B2C9-8B5FF2ACCBD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594" y="200508"/>
            <a:ext cx="1056730" cy="1056730"/>
          </a:xfrm>
          <a:prstGeom prst="rect">
            <a:avLst/>
          </a:prstGeom>
        </p:spPr>
      </p:pic>
      <p:sp>
        <p:nvSpPr>
          <p:cNvPr id="42" name="Rectangle: Rounded Corners 20">
            <a:extLst>
              <a:ext uri="{FF2B5EF4-FFF2-40B4-BE49-F238E27FC236}">
                <a16:creationId xmlns:a16="http://schemas.microsoft.com/office/drawing/2014/main" id="{88E5E567-B90E-4275-AC51-C8D58F3AA2A7}"/>
              </a:ext>
            </a:extLst>
          </p:cNvPr>
          <p:cNvSpPr/>
          <p:nvPr/>
        </p:nvSpPr>
        <p:spPr>
          <a:xfrm>
            <a:off x="1701234" y="406628"/>
            <a:ext cx="2774179" cy="841829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Thỏ</a:t>
            </a:r>
            <a:endParaRPr lang="en-US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29116D89-5671-4377-A980-517B605BECA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536" y="1597906"/>
            <a:ext cx="1056730" cy="1056730"/>
          </a:xfrm>
          <a:prstGeom prst="rect">
            <a:avLst/>
          </a:prstGeom>
        </p:spPr>
      </p:pic>
      <p:sp>
        <p:nvSpPr>
          <p:cNvPr id="44" name="Rectangle: Rounded Corners 22">
            <a:extLst>
              <a:ext uri="{FF2B5EF4-FFF2-40B4-BE49-F238E27FC236}">
                <a16:creationId xmlns:a16="http://schemas.microsoft.com/office/drawing/2014/main" id="{64E263D4-FF99-4115-A750-399C550760EE}"/>
              </a:ext>
            </a:extLst>
          </p:cNvPr>
          <p:cNvSpPr/>
          <p:nvPr/>
        </p:nvSpPr>
        <p:spPr>
          <a:xfrm>
            <a:off x="7612176" y="1794273"/>
            <a:ext cx="2774179" cy="841829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D.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Hổ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5D199BEE-8167-419B-B668-203E8A2CC00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292" y="164569"/>
            <a:ext cx="1056730" cy="1056730"/>
          </a:xfrm>
          <a:prstGeom prst="rect">
            <a:avLst/>
          </a:prstGeom>
        </p:spPr>
      </p:pic>
      <p:sp>
        <p:nvSpPr>
          <p:cNvPr id="46" name="Rectangle: Rounded Corners 24">
            <a:extLst>
              <a:ext uri="{FF2B5EF4-FFF2-40B4-BE49-F238E27FC236}">
                <a16:creationId xmlns:a16="http://schemas.microsoft.com/office/drawing/2014/main" id="{00BEFBB1-525B-415D-8E45-ADCB8FD217EA}"/>
              </a:ext>
            </a:extLst>
          </p:cNvPr>
          <p:cNvSpPr/>
          <p:nvPr/>
        </p:nvSpPr>
        <p:spPr>
          <a:xfrm>
            <a:off x="7612177" y="307959"/>
            <a:ext cx="2774179" cy="841829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Chó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0F8A28A4-4681-4BA9-86E8-2C3B0F385B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945312" y="2540332"/>
            <a:ext cx="1952611" cy="2103393"/>
          </a:xfrm>
          <a:prstGeom prst="rect">
            <a:avLst/>
          </a:prstGeom>
        </p:spPr>
      </p:pic>
      <p:pic>
        <p:nvPicPr>
          <p:cNvPr id="14" name="Picture 1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8193FFE-07F4-497B-A98C-13394F9C874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603" y="43011"/>
            <a:ext cx="1551709" cy="672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600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42" grpId="0" animBg="1"/>
      <p:bldP spid="44" grpId="0" animBg="1"/>
      <p:bldP spid="4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50+] PPT Wallpaper Cartoon on WallpaperSafar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9E30F87-AC3B-464A-ACE1-7680D91165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37" y="2771250"/>
            <a:ext cx="2934336" cy="2934336"/>
          </a:xfrm>
          <a:prstGeom prst="rect">
            <a:avLst/>
          </a:prstGeom>
        </p:spPr>
      </p:pic>
      <p:sp>
        <p:nvSpPr>
          <p:cNvPr id="18" name="Speech Bubble: Rectangle with Corners Rounded 7">
            <a:extLst>
              <a:ext uri="{FF2B5EF4-FFF2-40B4-BE49-F238E27FC236}">
                <a16:creationId xmlns:a16="http://schemas.microsoft.com/office/drawing/2014/main" id="{0667024D-077C-41FB-84FC-D91D5651A194}"/>
              </a:ext>
            </a:extLst>
          </p:cNvPr>
          <p:cNvSpPr/>
          <p:nvPr/>
        </p:nvSpPr>
        <p:spPr>
          <a:xfrm>
            <a:off x="2565646" y="183520"/>
            <a:ext cx="5287907" cy="2358721"/>
          </a:xfrm>
          <a:prstGeom prst="wedgeRoundRectCallout">
            <a:avLst>
              <a:gd name="adj1" fmla="val 66743"/>
              <a:gd name="adj2" fmla="val 25519"/>
              <a:gd name="adj3" fmla="val 16667"/>
            </a:avLst>
          </a:prstGeom>
          <a:solidFill>
            <a:schemeClr val="accent2">
              <a:lumMod val="75000"/>
            </a:schemeClr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mào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đỏ</a:t>
            </a:r>
            <a:endParaRPr kumimoji="0" lang="en-US" sz="3200" b="1" i="0" u="none" strike="noStrike" kern="1200" cap="none" spc="0" normalizeH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baseline="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Lông</a:t>
            </a: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mượt</a:t>
            </a: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như</a:t>
            </a: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tơ</a:t>
            </a:r>
            <a:endParaRPr lang="en-US" sz="3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Sáng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sớm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tinh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mơ</a:t>
            </a:r>
            <a:endParaRPr kumimoji="0" lang="en-US" sz="3200" b="1" i="0" u="none" strike="noStrike" kern="1200" cap="none" spc="0" normalizeH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baseline="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Gọi</a:t>
            </a: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ngườ</a:t>
            </a: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giấc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: Rounded Corners 18">
            <a:extLst>
              <a:ext uri="{FF2B5EF4-FFF2-40B4-BE49-F238E27FC236}">
                <a16:creationId xmlns:a16="http://schemas.microsoft.com/office/drawing/2014/main" id="{A98ECE88-115D-4A1D-8452-F943FF1AC741}"/>
              </a:ext>
            </a:extLst>
          </p:cNvPr>
          <p:cNvSpPr/>
          <p:nvPr/>
        </p:nvSpPr>
        <p:spPr>
          <a:xfrm>
            <a:off x="394948" y="5712433"/>
            <a:ext cx="2774179" cy="841829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Ngỗng</a:t>
            </a:r>
            <a:endParaRPr lang="en-US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FA2065B4-32D5-4275-B2C9-8B5FF2ACCB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0123" y="2778096"/>
            <a:ext cx="2934336" cy="2934336"/>
          </a:xfrm>
          <a:prstGeom prst="rect">
            <a:avLst/>
          </a:prstGeom>
        </p:spPr>
      </p:pic>
      <p:sp>
        <p:nvSpPr>
          <p:cNvPr id="28" name="Rectangle: Rounded Corners 20">
            <a:extLst>
              <a:ext uri="{FF2B5EF4-FFF2-40B4-BE49-F238E27FC236}">
                <a16:creationId xmlns:a16="http://schemas.microsoft.com/office/drawing/2014/main" id="{88E5E567-B90E-4275-AC51-C8D58F3AA2A7}"/>
              </a:ext>
            </a:extLst>
          </p:cNvPr>
          <p:cNvSpPr/>
          <p:nvPr/>
        </p:nvSpPr>
        <p:spPr>
          <a:xfrm>
            <a:off x="8902815" y="5712432"/>
            <a:ext cx="2774179" cy="841829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D.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Gà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trống</a:t>
            </a:r>
            <a:endParaRPr lang="en-US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29116D89-5671-4377-A980-517B605BEC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1973" y="2812731"/>
            <a:ext cx="2934336" cy="2934336"/>
          </a:xfrm>
          <a:prstGeom prst="rect">
            <a:avLst/>
          </a:prstGeom>
        </p:spPr>
      </p:pic>
      <p:sp>
        <p:nvSpPr>
          <p:cNvPr id="30" name="Rectangle: Rounded Corners 22">
            <a:extLst>
              <a:ext uri="{FF2B5EF4-FFF2-40B4-BE49-F238E27FC236}">
                <a16:creationId xmlns:a16="http://schemas.microsoft.com/office/drawing/2014/main" id="{64E263D4-FF99-4115-A750-399C550760EE}"/>
              </a:ext>
            </a:extLst>
          </p:cNvPr>
          <p:cNvSpPr/>
          <p:nvPr/>
        </p:nvSpPr>
        <p:spPr>
          <a:xfrm>
            <a:off x="3227243" y="5712433"/>
            <a:ext cx="2774179" cy="841829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Vịt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5D199BEE-8167-419B-B668-203E8A2CC0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6642" y="2812731"/>
            <a:ext cx="2934336" cy="2934336"/>
          </a:xfrm>
          <a:prstGeom prst="rect">
            <a:avLst/>
          </a:prstGeom>
        </p:spPr>
      </p:pic>
      <p:sp>
        <p:nvSpPr>
          <p:cNvPr id="32" name="Rectangle: Rounded Corners 24">
            <a:extLst>
              <a:ext uri="{FF2B5EF4-FFF2-40B4-BE49-F238E27FC236}">
                <a16:creationId xmlns:a16="http://schemas.microsoft.com/office/drawing/2014/main" id="{00BEFBB1-525B-415D-8E45-ADCB8FD217EA}"/>
              </a:ext>
            </a:extLst>
          </p:cNvPr>
          <p:cNvSpPr/>
          <p:nvPr/>
        </p:nvSpPr>
        <p:spPr>
          <a:xfrm>
            <a:off x="6048683" y="5712432"/>
            <a:ext cx="2774179" cy="841829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Gà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mái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0F8A28A4-4681-4BA9-86E8-2C3B0F385B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710224" y="615466"/>
            <a:ext cx="1952611" cy="2103393"/>
          </a:xfrm>
          <a:prstGeom prst="rect">
            <a:avLst/>
          </a:prstGeom>
        </p:spPr>
      </p:pic>
      <p:pic>
        <p:nvPicPr>
          <p:cNvPr id="14" name="Picture 1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571D509B-AF33-4B3F-8155-D8FCEB5DDF2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603" y="43011"/>
            <a:ext cx="1551709" cy="672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4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18" grpId="0" animBg="1"/>
      <p:bldP spid="26" grpId="0" animBg="1"/>
      <p:bldP spid="28" grpId="0" animBg="1"/>
      <p:bldP spid="30" grpId="0" animBg="1"/>
      <p:bldP spid="3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50+] PPT Wallpaper Cartoon on WallpaperSafar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9E30F87-AC3B-464A-ACE1-7680D91165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84" y="243188"/>
            <a:ext cx="1056730" cy="1056730"/>
          </a:xfrm>
          <a:prstGeom prst="rect">
            <a:avLst/>
          </a:prstGeom>
        </p:spPr>
      </p:pic>
      <p:sp>
        <p:nvSpPr>
          <p:cNvPr id="18" name="Speech Bubble: Rectangle with Corners Rounded 7">
            <a:extLst>
              <a:ext uri="{FF2B5EF4-FFF2-40B4-BE49-F238E27FC236}">
                <a16:creationId xmlns:a16="http://schemas.microsoft.com/office/drawing/2014/main" id="{0667024D-077C-41FB-84FC-D91D5651A194}"/>
              </a:ext>
            </a:extLst>
          </p:cNvPr>
          <p:cNvSpPr/>
          <p:nvPr/>
        </p:nvSpPr>
        <p:spPr>
          <a:xfrm>
            <a:off x="1154097" y="3480987"/>
            <a:ext cx="8577059" cy="1607820"/>
          </a:xfrm>
          <a:prstGeom prst="wedgeRoundRectCallout">
            <a:avLst>
              <a:gd name="adj1" fmla="val 53206"/>
              <a:gd name="adj2" fmla="val -21197"/>
              <a:gd name="adj3" fmla="val 16667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en-US" sz="3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mắt</a:t>
            </a: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veo</a:t>
            </a:r>
            <a:endParaRPr lang="en-US" sz="3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Thích</a:t>
            </a: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nằm</a:t>
            </a: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sưởi</a:t>
            </a: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nắng</a:t>
            </a: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thích</a:t>
            </a: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trèo</a:t>
            </a: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cây</a:t>
            </a: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cau</a:t>
            </a: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: Rounded Corners 18">
            <a:extLst>
              <a:ext uri="{FF2B5EF4-FFF2-40B4-BE49-F238E27FC236}">
                <a16:creationId xmlns:a16="http://schemas.microsoft.com/office/drawing/2014/main" id="{A98ECE88-115D-4A1D-8452-F943FF1AC741}"/>
              </a:ext>
            </a:extLst>
          </p:cNvPr>
          <p:cNvSpPr/>
          <p:nvPr/>
        </p:nvSpPr>
        <p:spPr>
          <a:xfrm>
            <a:off x="1701234" y="379470"/>
            <a:ext cx="2774179" cy="841829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Lợn</a:t>
            </a:r>
            <a:endParaRPr lang="en-US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FA2065B4-32D5-4275-B2C9-8B5FF2ACCBD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292" y="1597905"/>
            <a:ext cx="1056730" cy="1056730"/>
          </a:xfrm>
          <a:prstGeom prst="rect">
            <a:avLst/>
          </a:prstGeom>
        </p:spPr>
      </p:pic>
      <p:sp>
        <p:nvSpPr>
          <p:cNvPr id="28" name="Rectangle: Rounded Corners 20">
            <a:extLst>
              <a:ext uri="{FF2B5EF4-FFF2-40B4-BE49-F238E27FC236}">
                <a16:creationId xmlns:a16="http://schemas.microsoft.com/office/drawing/2014/main" id="{88E5E567-B90E-4275-AC51-C8D58F3AA2A7}"/>
              </a:ext>
            </a:extLst>
          </p:cNvPr>
          <p:cNvSpPr/>
          <p:nvPr/>
        </p:nvSpPr>
        <p:spPr>
          <a:xfrm>
            <a:off x="7612176" y="1812807"/>
            <a:ext cx="2774179" cy="841829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D.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Mèo</a:t>
            </a:r>
            <a:endParaRPr lang="en-US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29116D89-5671-4377-A980-517B605BECA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48" y="1597905"/>
            <a:ext cx="1056730" cy="1056730"/>
          </a:xfrm>
          <a:prstGeom prst="rect">
            <a:avLst/>
          </a:prstGeom>
        </p:spPr>
      </p:pic>
      <p:sp>
        <p:nvSpPr>
          <p:cNvPr id="30" name="Rectangle: Rounded Corners 22">
            <a:extLst>
              <a:ext uri="{FF2B5EF4-FFF2-40B4-BE49-F238E27FC236}">
                <a16:creationId xmlns:a16="http://schemas.microsoft.com/office/drawing/2014/main" id="{64E263D4-FF99-4115-A750-399C550760EE}"/>
              </a:ext>
            </a:extLst>
          </p:cNvPr>
          <p:cNvSpPr/>
          <p:nvPr/>
        </p:nvSpPr>
        <p:spPr>
          <a:xfrm>
            <a:off x="1701233" y="1812806"/>
            <a:ext cx="2774179" cy="841829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Gà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5D199BEE-8167-419B-B668-203E8A2CC00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292" y="164569"/>
            <a:ext cx="1056730" cy="1056730"/>
          </a:xfrm>
          <a:prstGeom prst="rect">
            <a:avLst/>
          </a:prstGeom>
        </p:spPr>
      </p:pic>
      <p:sp>
        <p:nvSpPr>
          <p:cNvPr id="32" name="Rectangle: Rounded Corners 24">
            <a:extLst>
              <a:ext uri="{FF2B5EF4-FFF2-40B4-BE49-F238E27FC236}">
                <a16:creationId xmlns:a16="http://schemas.microsoft.com/office/drawing/2014/main" id="{00BEFBB1-525B-415D-8E45-ADCB8FD217EA}"/>
              </a:ext>
            </a:extLst>
          </p:cNvPr>
          <p:cNvSpPr/>
          <p:nvPr/>
        </p:nvSpPr>
        <p:spPr>
          <a:xfrm>
            <a:off x="7612177" y="307959"/>
            <a:ext cx="2774179" cy="841829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Chó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0F8A28A4-4681-4BA9-86E8-2C3B0F385B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945312" y="2540332"/>
            <a:ext cx="1952611" cy="2103393"/>
          </a:xfrm>
          <a:prstGeom prst="rect">
            <a:avLst/>
          </a:prstGeom>
        </p:spPr>
      </p:pic>
      <p:pic>
        <p:nvPicPr>
          <p:cNvPr id="14" name="Picture 1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AF468A3F-52CC-4791-AB49-D8ECFDE146F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603" y="43011"/>
            <a:ext cx="1551709" cy="672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675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18" grpId="0" animBg="1"/>
      <p:bldP spid="26" grpId="0" animBg="1"/>
      <p:bldP spid="28" grpId="0" animBg="1"/>
      <p:bldP spid="30" grpId="0" animBg="1"/>
      <p:bldP spid="3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50+] PPT Wallpaper Cartoon on WallpaperSafar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9E30F87-AC3B-464A-ACE1-7680D91165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48" y="164569"/>
            <a:ext cx="1056730" cy="1056730"/>
          </a:xfrm>
          <a:prstGeom prst="rect">
            <a:avLst/>
          </a:prstGeom>
        </p:spPr>
      </p:pic>
      <p:sp>
        <p:nvSpPr>
          <p:cNvPr id="18" name="Speech Bubble: Rectangle with Corners Rounded 7">
            <a:extLst>
              <a:ext uri="{FF2B5EF4-FFF2-40B4-BE49-F238E27FC236}">
                <a16:creationId xmlns:a16="http://schemas.microsoft.com/office/drawing/2014/main" id="{0667024D-077C-41FB-84FC-D91D5651A194}"/>
              </a:ext>
            </a:extLst>
          </p:cNvPr>
          <p:cNvSpPr/>
          <p:nvPr/>
        </p:nvSpPr>
        <p:spPr>
          <a:xfrm>
            <a:off x="1873056" y="3352496"/>
            <a:ext cx="7840345" cy="1607820"/>
          </a:xfrm>
          <a:prstGeom prst="wedgeRoundRectCallout">
            <a:avLst>
              <a:gd name="adj1" fmla="val 53206"/>
              <a:gd name="adj2" fmla="val -21197"/>
              <a:gd name="adj3" fmla="val 16667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Trong các</a:t>
            </a:r>
            <a:r>
              <a:rPr kumimoji="0" lang="en-US" sz="3200" b="1" i="0" u="none" strike="noStrike" kern="1200" cap="none" spc="0" normalizeH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con vật trên đây con nào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3200" b="1" noProof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iết làm mật</a:t>
            </a:r>
            <a:r>
              <a:rPr kumimoji="0" lang="en-US" sz="3200" b="1" i="0" u="none" strike="noStrike" kern="1200" cap="none" spc="0" normalizeH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: Rounded Corners 18">
            <a:extLst>
              <a:ext uri="{FF2B5EF4-FFF2-40B4-BE49-F238E27FC236}">
                <a16:creationId xmlns:a16="http://schemas.microsoft.com/office/drawing/2014/main" id="{A98ECE88-115D-4A1D-8452-F943FF1AC741}"/>
              </a:ext>
            </a:extLst>
          </p:cNvPr>
          <p:cNvSpPr/>
          <p:nvPr/>
        </p:nvSpPr>
        <p:spPr>
          <a:xfrm>
            <a:off x="1701234" y="379470"/>
            <a:ext cx="2774179" cy="841829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Kiến</a:t>
            </a:r>
            <a:endParaRPr lang="en-US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FA2065B4-32D5-4275-B2C9-8B5FF2ACCBD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536" y="197510"/>
            <a:ext cx="1056730" cy="1056730"/>
          </a:xfrm>
          <a:prstGeom prst="rect">
            <a:avLst/>
          </a:prstGeom>
        </p:spPr>
      </p:pic>
      <p:sp>
        <p:nvSpPr>
          <p:cNvPr id="28" name="Rectangle: Rounded Corners 20">
            <a:extLst>
              <a:ext uri="{FF2B5EF4-FFF2-40B4-BE49-F238E27FC236}">
                <a16:creationId xmlns:a16="http://schemas.microsoft.com/office/drawing/2014/main" id="{88E5E567-B90E-4275-AC51-C8D58F3AA2A7}"/>
              </a:ext>
            </a:extLst>
          </p:cNvPr>
          <p:cNvSpPr/>
          <p:nvPr/>
        </p:nvSpPr>
        <p:spPr>
          <a:xfrm>
            <a:off x="7612175" y="307959"/>
            <a:ext cx="2774179" cy="841829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Ong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29116D89-5671-4377-A980-517B605BECA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536" y="1597906"/>
            <a:ext cx="1056730" cy="1056730"/>
          </a:xfrm>
          <a:prstGeom prst="rect">
            <a:avLst/>
          </a:prstGeom>
        </p:spPr>
      </p:pic>
      <p:sp>
        <p:nvSpPr>
          <p:cNvPr id="30" name="Rectangle: Rounded Corners 22">
            <a:extLst>
              <a:ext uri="{FF2B5EF4-FFF2-40B4-BE49-F238E27FC236}">
                <a16:creationId xmlns:a16="http://schemas.microsoft.com/office/drawing/2014/main" id="{64E263D4-FF99-4115-A750-399C550760EE}"/>
              </a:ext>
            </a:extLst>
          </p:cNvPr>
          <p:cNvSpPr/>
          <p:nvPr/>
        </p:nvSpPr>
        <p:spPr>
          <a:xfrm>
            <a:off x="7612176" y="1794273"/>
            <a:ext cx="2774179" cy="841829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D.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Hổ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5D199BEE-8167-419B-B668-203E8A2CC00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594" y="1597906"/>
            <a:ext cx="1056730" cy="1056730"/>
          </a:xfrm>
          <a:prstGeom prst="rect">
            <a:avLst/>
          </a:prstGeom>
        </p:spPr>
      </p:pic>
      <p:sp>
        <p:nvSpPr>
          <p:cNvPr id="32" name="Rectangle: Rounded Corners 24">
            <a:extLst>
              <a:ext uri="{FF2B5EF4-FFF2-40B4-BE49-F238E27FC236}">
                <a16:creationId xmlns:a16="http://schemas.microsoft.com/office/drawing/2014/main" id="{00BEFBB1-525B-415D-8E45-ADCB8FD217EA}"/>
              </a:ext>
            </a:extLst>
          </p:cNvPr>
          <p:cNvSpPr/>
          <p:nvPr/>
        </p:nvSpPr>
        <p:spPr>
          <a:xfrm>
            <a:off x="1701234" y="1830228"/>
            <a:ext cx="2774179" cy="841829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Rùa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0F8A28A4-4681-4BA9-86E8-2C3B0F385B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945312" y="2540332"/>
            <a:ext cx="1952611" cy="2103393"/>
          </a:xfrm>
          <a:prstGeom prst="rect">
            <a:avLst/>
          </a:prstGeom>
        </p:spPr>
      </p:pic>
      <p:pic>
        <p:nvPicPr>
          <p:cNvPr id="14" name="Picture 1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A7BD6189-83BF-48EB-8CF2-2706AA06F7F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603" y="43011"/>
            <a:ext cx="1551709" cy="672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4541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18" grpId="0" animBg="1"/>
      <p:bldP spid="26" grpId="0" animBg="1"/>
      <p:bldP spid="28" grpId="0" animBg="1"/>
      <p:bldP spid="30" grpId="0" animBg="1"/>
      <p:bldP spid="3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1307733"/>
      </p:ext>
    </p:extLst>
  </p:cSld>
  <p:clrMapOvr>
    <a:masterClrMapping/>
  </p:clrMapOvr>
</p:sld>
</file>

<file path=ppt/theme/theme1.xml><?xml version="1.0" encoding="utf-8"?>
<a:theme xmlns:a="http://schemas.openxmlformats.org/drawingml/2006/main" name="HOC10 TEMPLAT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HOC10 TEMPLATE</Template>
  <TotalTime>1091</TotalTime>
  <Words>327</Words>
  <Application>Microsoft Office PowerPoint</Application>
  <PresentationFormat>Widescreen</PresentationFormat>
  <Paragraphs>106</Paragraphs>
  <Slides>28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.VnAvant</vt:lpstr>
      <vt:lpstr>Arial</vt:lpstr>
      <vt:lpstr>Calibri</vt:lpstr>
      <vt:lpstr>HP001 4 hàng</vt:lpstr>
      <vt:lpstr>Maven Pro</vt:lpstr>
      <vt:lpstr>Quicksand</vt:lpstr>
      <vt:lpstr>Times New Roman</vt:lpstr>
      <vt:lpstr>UTM Avo</vt:lpstr>
      <vt:lpstr>HOC10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Thuy Van</dc:creator>
  <cp:lastModifiedBy>Ziczac</cp:lastModifiedBy>
  <cp:revision>58</cp:revision>
  <dcterms:created xsi:type="dcterms:W3CDTF">2021-10-30T04:56:06Z</dcterms:created>
  <dcterms:modified xsi:type="dcterms:W3CDTF">2022-01-26T03:54:13Z</dcterms:modified>
</cp:coreProperties>
</file>