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36"/>
  </p:notesMasterIdLst>
  <p:sldIdLst>
    <p:sldId id="256" r:id="rId2"/>
    <p:sldId id="271" r:id="rId3"/>
    <p:sldId id="272" r:id="rId4"/>
    <p:sldId id="296" r:id="rId5"/>
    <p:sldId id="297" r:id="rId6"/>
    <p:sldId id="298" r:id="rId7"/>
    <p:sldId id="299" r:id="rId8"/>
    <p:sldId id="300" r:id="rId9"/>
    <p:sldId id="257" r:id="rId10"/>
    <p:sldId id="302" r:id="rId11"/>
    <p:sldId id="303" r:id="rId12"/>
    <p:sldId id="304" r:id="rId13"/>
    <p:sldId id="305" r:id="rId14"/>
    <p:sldId id="290" r:id="rId15"/>
    <p:sldId id="291" r:id="rId16"/>
    <p:sldId id="292" r:id="rId17"/>
    <p:sldId id="263" r:id="rId18"/>
    <p:sldId id="264" r:id="rId19"/>
    <p:sldId id="265" r:id="rId20"/>
    <p:sldId id="279" r:id="rId21"/>
    <p:sldId id="293" r:id="rId22"/>
    <p:sldId id="266" r:id="rId23"/>
    <p:sldId id="267" r:id="rId24"/>
    <p:sldId id="280" r:id="rId25"/>
    <p:sldId id="281" r:id="rId26"/>
    <p:sldId id="268" r:id="rId27"/>
    <p:sldId id="294" r:id="rId28"/>
    <p:sldId id="269" r:id="rId29"/>
    <p:sldId id="283" r:id="rId30"/>
    <p:sldId id="284" r:id="rId31"/>
    <p:sldId id="285" r:id="rId32"/>
    <p:sldId id="286" r:id="rId33"/>
    <p:sldId id="270" r:id="rId34"/>
    <p:sldId id="301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472C4"/>
    <a:srgbClr val="0000FF"/>
    <a:srgbClr val="0055FE"/>
    <a:srgbClr val="F9F7FF"/>
    <a:srgbClr val="E3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950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02886-21BB-4510-BF19-F44650CC7810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0E856-D398-411A-8B8A-7E5C8A9EF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4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CB69DA-0BC8-4C36-A362-D4A9A0E8D7B8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5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8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2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1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2400" y="-66676"/>
            <a:ext cx="12484100" cy="70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72A0175-CF37-411D-A5D6-22E151DD0D1B}"/>
              </a:ext>
            </a:extLst>
          </p:cNvPr>
          <p:cNvSpPr/>
          <p:nvPr userDrawn="1"/>
        </p:nvSpPr>
        <p:spPr>
          <a:xfrm>
            <a:off x="10986522" y="66676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93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34;p10">
            <a:extLst>
              <a:ext uri="{FF2B5EF4-FFF2-40B4-BE49-F238E27FC236}">
                <a16:creationId xmlns:a16="http://schemas.microsoft.com/office/drawing/2014/main" id="{38578C2C-C9E5-4FA4-8A23-7162D401665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306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FD1410BE-87CE-499C-82FC-E6208E2B87A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5269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FC7B74AC-36C6-4272-8892-57C51CED863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057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4;p10">
            <a:extLst>
              <a:ext uri="{FF2B5EF4-FFF2-40B4-BE49-F238E27FC236}">
                <a16:creationId xmlns:a16="http://schemas.microsoft.com/office/drawing/2014/main" id="{F6FFB9C9-9044-4D68-9F8E-F4C4F6A9B1D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585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CF5DA-38D5-49B3-8FA3-C8A159482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BB2201-0845-43AB-A9DC-6689B951D08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F54F8-368C-4006-99BF-25425ECD77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933AD-7FED-411B-8327-1AE8E44D34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34;p10">
            <a:extLst>
              <a:ext uri="{FF2B5EF4-FFF2-40B4-BE49-F238E27FC236}">
                <a16:creationId xmlns:a16="http://schemas.microsoft.com/office/drawing/2014/main" id="{C727E10A-CCF0-4683-B6DA-46AFA255D24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4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478C-E022-4034-8012-F8B030C6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F38DF4-0598-482F-AE0B-B7221A47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9454D-B034-495B-84FA-C323FD82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1A634-4A47-4B98-A279-87DB4083D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27;p9">
            <a:extLst>
              <a:ext uri="{FF2B5EF4-FFF2-40B4-BE49-F238E27FC236}">
                <a16:creationId xmlns:a16="http://schemas.microsoft.com/office/drawing/2014/main" id="{B543BC4D-A905-4E53-A1A9-7FBD343FE55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2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439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79" r:id="rId10"/>
    <p:sldLayoutId id="2147483678" r:id="rId1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slide" Target="slide6.xml"/><Relationship Id="rId2" Type="http://schemas.openxmlformats.org/officeDocument/2006/relationships/audio" Target="../media/audio1.wav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slide" Target="slide8.xml"/><Relationship Id="rId10" Type="http://schemas.openxmlformats.org/officeDocument/2006/relationships/slide" Target="slide5.xml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11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52: um - up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763982" y="1955811"/>
            <a:ext cx="10668000" cy="2387600"/>
          </a:xfrm>
        </p:spPr>
        <p:txBody>
          <a:bodyPr>
            <a:noAutofit/>
          </a:bodyPr>
          <a:lstStyle/>
          <a:p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b="1" dirty="0" err="1">
                <a:solidFill>
                  <a:srgbClr val="0000FF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b="1" dirty="0">
                <a:solidFill>
                  <a:srgbClr val="0000FF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br>
              <a:rPr lang="en-US" b="1" dirty="0">
                <a:solidFill>
                  <a:srgbClr val="0000FF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b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Hái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cam</a:t>
            </a:r>
          </a:p>
        </p:txBody>
      </p:sp>
    </p:spTree>
    <p:extLst>
      <p:ext uri="{BB962C8B-B14F-4D97-AF65-F5344CB8AC3E}">
        <p14:creationId xmlns:p14="http://schemas.microsoft.com/office/powerpoint/2010/main" val="112111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76" y="-133736"/>
            <a:ext cx="6173581" cy="668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5338255"/>
            <a:ext cx="1590536" cy="165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5517911"/>
            <a:ext cx="1465584" cy="166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51" y="3116405"/>
            <a:ext cx="3210984" cy="343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461" y="808568"/>
            <a:ext cx="1209940" cy="129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461" y="808568"/>
            <a:ext cx="1209940" cy="129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29" y="2207586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8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29" y="2207586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555" y="696286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554" y="696285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39" y="1742017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39" y="1746061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Arrow 1">
            <a:hlinkClick r:id="rId15" action="ppaction://hlinksldjump"/>
          </p:cNvPr>
          <p:cNvSpPr/>
          <p:nvPr/>
        </p:nvSpPr>
        <p:spPr>
          <a:xfrm>
            <a:off x="11097165" y="33868"/>
            <a:ext cx="971918" cy="874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6CA56A-6B33-4FD8-BD51-8D6DC00FCFC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51" y="52433"/>
            <a:ext cx="1144414" cy="43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25 -0.06458 L -0.39115 0.54861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306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11 -0.06319 L -0.24349 0.31644 " pathEditMode="relative" rAng="0" ptsTypes="AA">
                                      <p:cBhvr>
                                        <p:cTn id="19" dur="2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18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-0.57058 0.5368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29" y="268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71 -0.01899 L -0.41406 0.3988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45" y="208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7B3EA1F6-3BD1-4B73-9499-1D3C7FE68B42}"/>
              </a:ext>
            </a:extLst>
          </p:cNvPr>
          <p:cNvSpPr txBox="1">
            <a:spLocks/>
          </p:cNvSpPr>
          <p:nvPr/>
        </p:nvSpPr>
        <p:spPr>
          <a:xfrm>
            <a:off x="2589402" y="175992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cá</a:t>
            </a:r>
            <a:r>
              <a:rPr lang="en-US" sz="128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trắm</a:t>
            </a:r>
            <a:endParaRPr lang="en-US" sz="128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202B4A-3BE0-40F7-B575-F465AB9F0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885" y="1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1005C9F0-B7A0-4E3D-A7E5-D9D3ECF0F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281" y="5715670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54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0015A5A8-67D7-41BD-89B4-13C59F19F315}"/>
              </a:ext>
            </a:extLst>
          </p:cNvPr>
          <p:cNvSpPr txBox="1">
            <a:spLocks/>
          </p:cNvSpPr>
          <p:nvPr/>
        </p:nvSpPr>
        <p:spPr>
          <a:xfrm>
            <a:off x="1993784" y="186059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sấm</a:t>
            </a:r>
            <a:r>
              <a:rPr lang="en-US" sz="128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chớp</a:t>
            </a:r>
            <a:endParaRPr lang="en-US" sz="128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F72F960-770A-4880-BAAF-2155AA003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109" y="2310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1008FA9F-8085-43A4-9A87-E51A20657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063" y="5740836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84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B6B4A77-543E-4F5C-80C9-FE6D1E699A5A}"/>
              </a:ext>
            </a:extLst>
          </p:cNvPr>
          <p:cNvSpPr txBox="1">
            <a:spLocks/>
          </p:cNvSpPr>
          <p:nvPr/>
        </p:nvSpPr>
        <p:spPr>
          <a:xfrm>
            <a:off x="2101340" y="1768315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chăm</a:t>
            </a:r>
            <a:r>
              <a:rPr lang="en-US" sz="128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chỉ</a:t>
            </a:r>
            <a:endParaRPr lang="en-US" sz="128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6F1FB16E-EDBC-4571-B288-4F0274F21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885" y="1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FC5852FF-2D84-4990-946E-21D763C12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837" y="5992506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866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B4ADEB2-E66F-47B3-BAC5-9E94F0014D6B}"/>
              </a:ext>
            </a:extLst>
          </p:cNvPr>
          <p:cNvSpPr txBox="1">
            <a:spLocks/>
          </p:cNvSpPr>
          <p:nvPr/>
        </p:nvSpPr>
        <p:spPr>
          <a:xfrm>
            <a:off x="1954544" y="1160265"/>
            <a:ext cx="11356447" cy="3432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khóm</a:t>
            </a:r>
            <a:r>
              <a:rPr lang="en-US" sz="128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tre</a:t>
            </a:r>
            <a:endParaRPr lang="en-US" sz="128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5F46AA85-880A-4CD4-976D-ABC597FB6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885" y="42334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F60F7861-9E2E-43A0-BEEF-BA9745859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837" y="5992506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849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7C815D6-0165-4AF0-A176-A543B80F7FD2}"/>
              </a:ext>
            </a:extLst>
          </p:cNvPr>
          <p:cNvSpPr txBox="1"/>
          <p:nvPr/>
        </p:nvSpPr>
        <p:spPr>
          <a:xfrm>
            <a:off x="117596" y="1023513"/>
            <a:ext cx="1196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err="1">
                <a:solidFill>
                  <a:srgbClr val="FF0000"/>
                </a:solidFill>
                <a:latin typeface="UTM Avo" pitchFamily="18" charset="0"/>
                <a:ea typeface="字魂17号-萌趣果冻体" panose="02000000000000000000" pitchFamily="2" charset="-122"/>
              </a:rPr>
              <a:t>Bài</a:t>
            </a:r>
            <a:r>
              <a:rPr lang="en-US" altLang="zh-CN" sz="5400" dirty="0">
                <a:solidFill>
                  <a:srgbClr val="FF0000"/>
                </a:solidFill>
                <a:latin typeface="UTM Avo" pitchFamily="18" charset="0"/>
                <a:ea typeface="字魂17号-萌趣果冻体" panose="02000000000000000000" pitchFamily="2" charset="-122"/>
              </a:rPr>
              <a:t> 52: </a:t>
            </a:r>
            <a:r>
              <a:rPr lang="en-US" altLang="zh-CN" sz="5400" b="1" dirty="0">
                <a:solidFill>
                  <a:srgbClr val="FF0000"/>
                </a:solidFill>
                <a:latin typeface="UTM Avo" pitchFamily="18" charset="0"/>
                <a:ea typeface="字魂17号-萌趣果冻体" panose="02000000000000000000" pitchFamily="2" charset="-122"/>
              </a:rPr>
              <a:t>um - up</a:t>
            </a:r>
            <a:endParaRPr lang="zh-CN" altLang="en-US" sz="5400" b="1" dirty="0">
              <a:solidFill>
                <a:srgbClr val="FF0000"/>
              </a:solidFill>
              <a:latin typeface="UTM Avo" pitchFamily="18" charset="0"/>
              <a:ea typeface="小白" panose="02010601030101010101" pitchFamily="2" charset="-122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7EA4828-452C-4ED9-B304-2FF52EFF327E}"/>
              </a:ext>
            </a:extLst>
          </p:cNvPr>
          <p:cNvSpPr/>
          <p:nvPr/>
        </p:nvSpPr>
        <p:spPr>
          <a:xfrm>
            <a:off x="1347419" y="2653929"/>
            <a:ext cx="3788785" cy="3610684"/>
          </a:xfrm>
          <a:prstGeom prst="ellipse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23D424-4590-4AE6-AF1A-DDBFEDE9BE07}"/>
              </a:ext>
            </a:extLst>
          </p:cNvPr>
          <p:cNvSpPr/>
          <p:nvPr/>
        </p:nvSpPr>
        <p:spPr>
          <a:xfrm>
            <a:off x="6854317" y="2653929"/>
            <a:ext cx="3933657" cy="3610684"/>
          </a:xfrm>
          <a:prstGeom prst="ellipse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106205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">
            <a:extLst>
              <a:ext uri="{FF2B5EF4-FFF2-40B4-BE49-F238E27FC236}">
                <a16:creationId xmlns:a16="http://schemas.microsoft.com/office/drawing/2014/main" id="{C75D4E3B-E2A5-41DF-8371-38982C5CD7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149231"/>
            <a:ext cx="9115548" cy="6449484"/>
          </a:xfrm>
          <a:prstGeom prst="rect">
            <a:avLst/>
          </a:prstGeom>
        </p:spPr>
      </p:pic>
      <p:sp>
        <p:nvSpPr>
          <p:cNvPr id="8" name="Shape 233">
            <a:extLst>
              <a:ext uri="{FF2B5EF4-FFF2-40B4-BE49-F238E27FC236}">
                <a16:creationId xmlns:a16="http://schemas.microsoft.com/office/drawing/2014/main" id="{8A3BCB01-5C72-40EB-91B3-13BD7C84926B}"/>
              </a:ext>
            </a:extLst>
          </p:cNvPr>
          <p:cNvSpPr/>
          <p:nvPr/>
        </p:nvSpPr>
        <p:spPr>
          <a:xfrm>
            <a:off x="5685184" y="291321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6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lang="en-US" sz="6600" b="1" kern="0" dirty="0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lang="en-US" sz="66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sz="6600" b="1" kern="0" dirty="0">
              <a:solidFill>
                <a:srgbClr val="FF0000"/>
              </a:solidFill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BAB4C0F8-BDD9-40B6-8D36-99DB9AB8B7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B1E8DF-2269-4A2C-A3FF-00BCA348FDFC}"/>
              </a:ext>
            </a:extLst>
          </p:cNvPr>
          <p:cNvSpPr txBox="1"/>
          <p:nvPr/>
        </p:nvSpPr>
        <p:spPr>
          <a:xfrm>
            <a:off x="1292348" y="4671662"/>
            <a:ext cx="2202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UTM Avo" panose="02040603050506020204" pitchFamily="18" charset="0"/>
              </a:rPr>
              <a:t>ch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B22F15-A57C-403F-82BF-1AD0C9F17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83" y="1029413"/>
            <a:ext cx="3510117" cy="3280220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C89FD56-A77D-41AE-AD57-542090C13AB6}"/>
              </a:ext>
            </a:extLst>
          </p:cNvPr>
          <p:cNvGrpSpPr/>
          <p:nvPr/>
        </p:nvGrpSpPr>
        <p:grpSpPr>
          <a:xfrm>
            <a:off x="6550105" y="1122439"/>
            <a:ext cx="3510438" cy="2023240"/>
            <a:chOff x="3810000" y="1424287"/>
            <a:chExt cx="2209801" cy="15103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DDED66-539B-40D0-BB42-7A8E594F8527}"/>
                </a:ext>
              </a:extLst>
            </p:cNvPr>
            <p:cNvSpPr/>
            <p:nvPr/>
          </p:nvSpPr>
          <p:spPr>
            <a:xfrm>
              <a:off x="3810000" y="1424287"/>
              <a:ext cx="2209800" cy="8183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um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5CF305-539B-4B66-B3C1-BF40E67946E6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rgbClr val="008000"/>
                  </a:solidFill>
                  <a:latin typeface="UTM Avo" panose="02040603050506020204" pitchFamily="18" charset="0"/>
                </a:rPr>
                <a:t>u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75E2CA2-7325-4FEB-8DB8-93F442A04ABE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m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C20DB82-6BC1-435A-AAD8-1A25333E12BD}"/>
              </a:ext>
            </a:extLst>
          </p:cNvPr>
          <p:cNvSpPr/>
          <p:nvPr/>
        </p:nvSpPr>
        <p:spPr>
          <a:xfrm>
            <a:off x="5877600" y="3599275"/>
            <a:ext cx="5116892" cy="1282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u - m - 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A8D049-791F-4708-BFB2-03A8799C3AA7}"/>
              </a:ext>
            </a:extLst>
          </p:cNvPr>
          <p:cNvSpPr txBox="1"/>
          <p:nvPr/>
        </p:nvSpPr>
        <p:spPr>
          <a:xfrm>
            <a:off x="4697729" y="798183"/>
            <a:ext cx="2202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UTM Avo" panose="02040603050506020204" pitchFamily="18" charset="0"/>
              </a:rPr>
              <a:t>ch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6D0226-FBD6-453D-8715-18E52232E91A}"/>
              </a:ext>
            </a:extLst>
          </p:cNvPr>
          <p:cNvSpPr/>
          <p:nvPr/>
        </p:nvSpPr>
        <p:spPr>
          <a:xfrm>
            <a:off x="3057316" y="3564188"/>
            <a:ext cx="6070060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chờ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um - chum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A6D086-5239-4734-832F-EADFCE5EFCEB}"/>
              </a:ext>
            </a:extLst>
          </p:cNvPr>
          <p:cNvGrpSpPr/>
          <p:nvPr/>
        </p:nvGrpSpPr>
        <p:grpSpPr>
          <a:xfrm>
            <a:off x="4437679" y="1733858"/>
            <a:ext cx="2976667" cy="1554198"/>
            <a:chOff x="3810000" y="1405139"/>
            <a:chExt cx="2209801" cy="152953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0756BE-4686-463C-945D-EDE133C3514C}"/>
                </a:ext>
              </a:extLst>
            </p:cNvPr>
            <p:cNvSpPr/>
            <p:nvPr/>
          </p:nvSpPr>
          <p:spPr>
            <a:xfrm>
              <a:off x="3810000" y="1405139"/>
              <a:ext cx="2209797" cy="83744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tx1"/>
                  </a:solidFill>
                  <a:latin typeface="UTM Avo" panose="02040603050506020204" pitchFamily="18" charset="0"/>
                </a:rPr>
                <a:t>ch</a:t>
              </a:r>
              <a:r>
                <a:rPr lang="en-US" sz="48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um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06A43F6-A25E-46B8-9365-0A4E6750EFDB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solidFill>
                    <a:srgbClr val="008000"/>
                  </a:solidFill>
                  <a:latin typeface="UTM Avo" panose="02040603050506020204" pitchFamily="18" charset="0"/>
                </a:rPr>
                <a:t>ch</a:t>
              </a:r>
              <a:endParaRPr lang="en-US" sz="3600" b="1" dirty="0">
                <a:solidFill>
                  <a:srgbClr val="008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48D539-4FEC-45EC-8E9F-B2E5BF818EF6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.VnAvant" pitchFamily="34" charset="0"/>
                </a:rPr>
                <a:t>um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A002CB-5A35-45BD-9FD6-14FCB2CCF58C}"/>
              </a:ext>
            </a:extLst>
          </p:cNvPr>
          <p:cNvSpPr txBox="1"/>
          <p:nvPr/>
        </p:nvSpPr>
        <p:spPr>
          <a:xfrm>
            <a:off x="1339875" y="4644182"/>
            <a:ext cx="2855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latin typeface="UTM Avo" panose="02040603050506020204" pitchFamily="18" charset="0"/>
              </a:rPr>
              <a:t>b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úp</a:t>
            </a:r>
            <a:r>
              <a:rPr lang="en-US" sz="5400" b="1" dirty="0"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atin typeface="UTM Avo" panose="02040603050506020204" pitchFamily="18" charset="0"/>
              </a:rPr>
              <a:t>bê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C4A64-A96C-4768-8379-41C23D1A4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37" y="1252624"/>
            <a:ext cx="3195486" cy="30244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0453902-3B6A-4E21-AF50-C12DB6E19568}"/>
              </a:ext>
            </a:extLst>
          </p:cNvPr>
          <p:cNvGrpSpPr/>
          <p:nvPr/>
        </p:nvGrpSpPr>
        <p:grpSpPr>
          <a:xfrm>
            <a:off x="7504386" y="798787"/>
            <a:ext cx="3773214" cy="2103124"/>
            <a:chOff x="3810000" y="1424287"/>
            <a:chExt cx="2209801" cy="151038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B4E29FA-9D13-4507-AEB3-7FF9118B9EAA}"/>
                </a:ext>
              </a:extLst>
            </p:cNvPr>
            <p:cNvSpPr/>
            <p:nvPr/>
          </p:nvSpPr>
          <p:spPr>
            <a:xfrm>
              <a:off x="3810000" y="1424287"/>
              <a:ext cx="2209800" cy="8183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solidFill>
                    <a:schemeClr val="tx1"/>
                  </a:solidFill>
                  <a:latin typeface="UTM Avo" panose="02040603050506020204" pitchFamily="18" charset="0"/>
                </a:rPr>
                <a:t>up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0E8CC4-FBD0-4D6A-9503-DF4D294CD469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rgbClr val="008000"/>
                  </a:solidFill>
                  <a:latin typeface="UTM Avo" panose="02040603050506020204" pitchFamily="18" charset="0"/>
                </a:rPr>
                <a:t>u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13FB0AC-48C6-4B76-81C6-B2AA88399B1C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p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51441B7-5598-434F-A683-60B93E2E4B0A}"/>
              </a:ext>
            </a:extLst>
          </p:cNvPr>
          <p:cNvSpPr/>
          <p:nvPr/>
        </p:nvSpPr>
        <p:spPr>
          <a:xfrm>
            <a:off x="6943721" y="4004450"/>
            <a:ext cx="4743768" cy="1303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u - </a:t>
            </a:r>
            <a:r>
              <a:rPr lang="en-US" sz="5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pờ</a:t>
            </a:r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 -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B8DC30-E76D-4914-980D-5BA4DBBE6AC6}"/>
              </a:ext>
            </a:extLst>
          </p:cNvPr>
          <p:cNvSpPr txBox="1"/>
          <p:nvPr/>
        </p:nvSpPr>
        <p:spPr>
          <a:xfrm>
            <a:off x="4418489" y="691201"/>
            <a:ext cx="2855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latin typeface="UTM Avo" panose="02040603050506020204" pitchFamily="18" charset="0"/>
              </a:rPr>
              <a:t>b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úp</a:t>
            </a:r>
            <a:r>
              <a:rPr lang="en-US" sz="5400" b="1" dirty="0"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atin typeface="UTM Avo" panose="02040603050506020204" pitchFamily="18" charset="0"/>
              </a:rPr>
              <a:t>bê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2CB36E-A90B-4176-9382-85D8576E1987}"/>
              </a:ext>
            </a:extLst>
          </p:cNvPr>
          <p:cNvSpPr/>
          <p:nvPr/>
        </p:nvSpPr>
        <p:spPr>
          <a:xfrm>
            <a:off x="3314730" y="3747821"/>
            <a:ext cx="5033337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bờ</a:t>
            </a:r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úp</a:t>
            </a:r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búp</a:t>
            </a:r>
            <a:endParaRPr lang="en-US" sz="5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FCD98B-5933-4BC4-A11B-209F82F6C945}"/>
              </a:ext>
            </a:extLst>
          </p:cNvPr>
          <p:cNvGrpSpPr/>
          <p:nvPr/>
        </p:nvGrpSpPr>
        <p:grpSpPr>
          <a:xfrm>
            <a:off x="4297637" y="1936417"/>
            <a:ext cx="2976667" cy="1492583"/>
            <a:chOff x="3810000" y="1405139"/>
            <a:chExt cx="2209801" cy="152953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4CEE3BB-0976-41ED-A289-FB6E3CBE6943}"/>
                </a:ext>
              </a:extLst>
            </p:cNvPr>
            <p:cNvSpPr/>
            <p:nvPr/>
          </p:nvSpPr>
          <p:spPr>
            <a:xfrm>
              <a:off x="3810000" y="1405139"/>
              <a:ext cx="2209797" cy="83744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</a:t>
              </a:r>
              <a:r>
                <a:rPr lang="en-US" sz="48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úp</a:t>
              </a:r>
              <a:endParaRPr lang="en-US" sz="48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6668B6D-6E5D-4FA7-B1A3-CF4236BDC296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rgbClr val="008000"/>
                  </a:solidFill>
                  <a:latin typeface="UTM Avo" panose="02040603050506020204" pitchFamily="18" charset="0"/>
                </a:rPr>
                <a:t>b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F66174-87F8-41D9-96F2-89AD811FA178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úp</a:t>
              </a:r>
              <a:endParaRPr lang="en-US" sz="48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441011" y="449948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35792" y="4304047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821035" y="445315"/>
            <a:ext cx="4598126" cy="1093156"/>
          </a:xfrm>
          <a:prstGeom prst="roundRect">
            <a:avLst>
              <a:gd name="adj" fmla="val 50000"/>
            </a:avLst>
          </a:prstGeom>
          <a:solidFill>
            <a:srgbClr val="629359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10176" y="445315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2837446" y="1396808"/>
            <a:ext cx="3207495" cy="4696403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6135916" y="1359094"/>
            <a:ext cx="3289356" cy="4826257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548385" y="2605705"/>
            <a:ext cx="2501947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346541" y="2605704"/>
            <a:ext cx="2148093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87888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3" y="1516082"/>
            <a:ext cx="6243163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64287" y="449477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Bảng gài</a:t>
            </a:r>
            <a:r>
              <a:rPr lang="vi-VN" sz="2800" b="1" spc="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endParaRPr lang="en-US" sz="2800" b="1" spc="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44078" y="2119553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27878" y="2038717"/>
            <a:ext cx="3255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>
                <a:latin typeface="UTM Avo" panose="02040603050506020204" pitchFamily="18" charset="0"/>
              </a:rPr>
              <a:t>ch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51700" y="4380301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up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81240" y="4299465"/>
            <a:ext cx="2701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b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úp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1" y="2029733"/>
            <a:ext cx="2342605" cy="120032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UTM Avo" panose="02040603050506020204" pitchFamily="18" charset="0"/>
              </a:rPr>
              <a:t>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1589" y="2029731"/>
            <a:ext cx="2333897" cy="120032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UTM Avo" panose="02040603050506020204" pitchFamily="18" charset="0"/>
              </a:rPr>
              <a:t>up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01600" y="3927440"/>
            <a:ext cx="4021008" cy="90095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UTM Avo" panose="02040603050506020204" pitchFamily="18" charset="0"/>
              </a:rPr>
              <a:t>chum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48052" y="3927440"/>
            <a:ext cx="4080387" cy="90095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UTM Avo" panose="02040603050506020204" pitchFamily="18" charset="0"/>
              </a:rPr>
              <a:t>búp</a:t>
            </a:r>
            <a:r>
              <a:rPr lang="en-US" sz="6600" dirty="0">
                <a:latin typeface="UTM Avo" panose="02040603050506020204" pitchFamily="18" charset="0"/>
              </a:rPr>
              <a:t> </a:t>
            </a:r>
            <a:r>
              <a:rPr lang="en-US" sz="6600" dirty="0" err="1">
                <a:latin typeface="UTM Avo" panose="02040603050506020204" pitchFamily="18" charset="0"/>
              </a:rPr>
              <a:t>bê</a:t>
            </a:r>
            <a:endParaRPr lang="en-US" sz="6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84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85" y="1228126"/>
            <a:ext cx="6126161" cy="53970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5814" y="331300"/>
            <a:ext cx="3888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>
                <a:solidFill>
                  <a:srgbClr val="FF0000"/>
                </a:solidFill>
                <a:latin typeface="UTM Avo" panose="02040603050506020204" pitchFamily="18" charset="0"/>
              </a:rPr>
              <a:t>Bảng</a:t>
            </a:r>
            <a:r>
              <a:rPr lang="en-US" sz="5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dirty="0" err="1">
                <a:solidFill>
                  <a:srgbClr val="FF0000"/>
                </a:solidFill>
                <a:latin typeface="UTM Avo" panose="02040603050506020204" pitchFamily="18" charset="0"/>
              </a:rPr>
              <a:t>gài</a:t>
            </a:r>
            <a:endParaRPr lang="en-US" sz="50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69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261">
            <a:extLst>
              <a:ext uri="{FF2B5EF4-FFF2-40B4-BE49-F238E27FC236}">
                <a16:creationId xmlns:a16="http://schemas.microsoft.com/office/drawing/2014/main" id="{BCFF5C50-AC38-470C-9C35-1E9C08737EE9}"/>
              </a:ext>
            </a:extLst>
          </p:cNvPr>
          <p:cNvGrpSpPr/>
          <p:nvPr/>
        </p:nvGrpSpPr>
        <p:grpSpPr>
          <a:xfrm>
            <a:off x="11399821" y="357354"/>
            <a:ext cx="467620" cy="470659"/>
            <a:chOff x="0" y="0"/>
            <a:chExt cx="935237" cy="845748"/>
          </a:xfrm>
        </p:grpSpPr>
        <p:sp>
          <p:nvSpPr>
            <p:cNvPr id="8" name="Shape 1259">
              <a:extLst>
                <a:ext uri="{FF2B5EF4-FFF2-40B4-BE49-F238E27FC236}">
                  <a16:creationId xmlns:a16="http://schemas.microsoft.com/office/drawing/2014/main" id="{4CBE5A8A-BF07-42F2-9470-BA3AFF719DB8}"/>
                </a:ext>
              </a:extLst>
            </p:cNvPr>
            <p:cNvSpPr/>
            <p:nvPr/>
          </p:nvSpPr>
          <p:spPr>
            <a:xfrm>
              <a:off x="0" y="0"/>
              <a:ext cx="935238" cy="845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87" y="21600"/>
                  </a:moveTo>
                  <a:lnTo>
                    <a:pt x="1467" y="11753"/>
                  </a:lnTo>
                  <a:cubicBezTo>
                    <a:pt x="531" y="10505"/>
                    <a:pt x="0" y="8841"/>
                    <a:pt x="0" y="7108"/>
                  </a:cubicBezTo>
                  <a:cubicBezTo>
                    <a:pt x="0" y="3224"/>
                    <a:pt x="2903" y="0"/>
                    <a:pt x="6399" y="0"/>
                  </a:cubicBezTo>
                  <a:cubicBezTo>
                    <a:pt x="8022" y="0"/>
                    <a:pt x="9645" y="659"/>
                    <a:pt x="10800" y="1942"/>
                  </a:cubicBezTo>
                  <a:cubicBezTo>
                    <a:pt x="11955" y="763"/>
                    <a:pt x="13578" y="0"/>
                    <a:pt x="15170" y="0"/>
                  </a:cubicBezTo>
                  <a:cubicBezTo>
                    <a:pt x="18697" y="0"/>
                    <a:pt x="21600" y="3224"/>
                    <a:pt x="21600" y="7108"/>
                  </a:cubicBezTo>
                  <a:cubicBezTo>
                    <a:pt x="21600" y="8772"/>
                    <a:pt x="21069" y="10436"/>
                    <a:pt x="20102" y="11753"/>
                  </a:cubicBezTo>
                  <a:lnTo>
                    <a:pt x="20039" y="11857"/>
                  </a:lnTo>
                  <a:lnTo>
                    <a:pt x="12610" y="19346"/>
                  </a:lnTo>
                  <a:lnTo>
                    <a:pt x="11736" y="18202"/>
                  </a:lnTo>
                  <a:lnTo>
                    <a:pt x="19103" y="10783"/>
                  </a:lnTo>
                  <a:cubicBezTo>
                    <a:pt x="19852" y="9812"/>
                    <a:pt x="20258" y="8460"/>
                    <a:pt x="20258" y="7212"/>
                  </a:cubicBezTo>
                  <a:cubicBezTo>
                    <a:pt x="20258" y="4126"/>
                    <a:pt x="17948" y="1560"/>
                    <a:pt x="15170" y="1560"/>
                  </a:cubicBezTo>
                  <a:cubicBezTo>
                    <a:pt x="13703" y="1560"/>
                    <a:pt x="12267" y="2323"/>
                    <a:pt x="11331" y="3536"/>
                  </a:cubicBezTo>
                  <a:lnTo>
                    <a:pt x="10800" y="4195"/>
                  </a:lnTo>
                  <a:lnTo>
                    <a:pt x="10269" y="3536"/>
                  </a:lnTo>
                  <a:cubicBezTo>
                    <a:pt x="9302" y="2254"/>
                    <a:pt x="7897" y="1560"/>
                    <a:pt x="6399" y="1560"/>
                  </a:cubicBezTo>
                  <a:cubicBezTo>
                    <a:pt x="3652" y="1560"/>
                    <a:pt x="1342" y="4126"/>
                    <a:pt x="1342" y="7212"/>
                  </a:cubicBezTo>
                  <a:cubicBezTo>
                    <a:pt x="1342" y="8460"/>
                    <a:pt x="1748" y="9812"/>
                    <a:pt x="2497" y="10783"/>
                  </a:cubicBezTo>
                  <a:lnTo>
                    <a:pt x="11955" y="20456"/>
                  </a:lnTo>
                  <a:lnTo>
                    <a:pt x="10987" y="21600"/>
                  </a:lnTo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defTabSz="228600" hangingPunct="0">
                <a:lnSpc>
                  <a:spcPct val="93000"/>
                </a:lnSpc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sz="9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Shape 1260">
              <a:extLst>
                <a:ext uri="{FF2B5EF4-FFF2-40B4-BE49-F238E27FC236}">
                  <a16:creationId xmlns:a16="http://schemas.microsoft.com/office/drawing/2014/main" id="{F8348A0C-E527-4220-933C-EA9D3C93C68A}"/>
                </a:ext>
              </a:extLst>
            </p:cNvPr>
            <p:cNvSpPr/>
            <p:nvPr/>
          </p:nvSpPr>
          <p:spPr>
            <a:xfrm>
              <a:off x="113344" y="119310"/>
              <a:ext cx="619062" cy="535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5" y="21600"/>
                  </a:moveTo>
                  <a:lnTo>
                    <a:pt x="1134" y="10527"/>
                  </a:lnTo>
                  <a:cubicBezTo>
                    <a:pt x="425" y="9327"/>
                    <a:pt x="0" y="7909"/>
                    <a:pt x="0" y="6491"/>
                  </a:cubicBezTo>
                  <a:cubicBezTo>
                    <a:pt x="0" y="2945"/>
                    <a:pt x="2552" y="0"/>
                    <a:pt x="5625" y="0"/>
                  </a:cubicBezTo>
                  <a:lnTo>
                    <a:pt x="5625" y="2400"/>
                  </a:lnTo>
                  <a:cubicBezTo>
                    <a:pt x="3687" y="2400"/>
                    <a:pt x="2080" y="4255"/>
                    <a:pt x="2080" y="6491"/>
                  </a:cubicBezTo>
                  <a:cubicBezTo>
                    <a:pt x="2080" y="7364"/>
                    <a:pt x="2269" y="8291"/>
                    <a:pt x="2789" y="9000"/>
                  </a:cubicBezTo>
                  <a:lnTo>
                    <a:pt x="12903" y="19855"/>
                  </a:lnTo>
                  <a:lnTo>
                    <a:pt x="11485" y="21600"/>
                  </a:lnTo>
                  <a:close/>
                  <a:moveTo>
                    <a:pt x="15739" y="4855"/>
                  </a:moveTo>
                  <a:lnTo>
                    <a:pt x="13896" y="3655"/>
                  </a:lnTo>
                  <a:cubicBezTo>
                    <a:pt x="14652" y="2127"/>
                    <a:pt x="15881" y="1091"/>
                    <a:pt x="17299" y="600"/>
                  </a:cubicBezTo>
                  <a:cubicBezTo>
                    <a:pt x="18717" y="164"/>
                    <a:pt x="20277" y="382"/>
                    <a:pt x="21600" y="1200"/>
                  </a:cubicBezTo>
                  <a:lnTo>
                    <a:pt x="20560" y="3327"/>
                  </a:lnTo>
                  <a:cubicBezTo>
                    <a:pt x="19757" y="2836"/>
                    <a:pt x="18717" y="2618"/>
                    <a:pt x="17819" y="2945"/>
                  </a:cubicBezTo>
                  <a:cubicBezTo>
                    <a:pt x="16968" y="3218"/>
                    <a:pt x="16259" y="3927"/>
                    <a:pt x="15739" y="4855"/>
                  </a:cubicBezTo>
                  <a:close/>
                </a:path>
              </a:pathLst>
            </a:custGeom>
            <a:solidFill>
              <a:srgbClr val="555556"/>
            </a:solidFill>
            <a:ln w="12700" cap="flat">
              <a:noFill/>
              <a:miter lim="400000"/>
            </a:ln>
            <a:effectLst/>
          </p:spPr>
          <p:txBody>
            <a:bodyPr wrap="square" lIns="22860" tIns="22860" rIns="22860" bIns="22860" numCol="1" anchor="ctr">
              <a:noAutofit/>
            </a:bodyPr>
            <a:lstStyle/>
            <a:p>
              <a:pPr defTabSz="228600" hangingPunct="0">
                <a:lnSpc>
                  <a:spcPct val="93000"/>
                </a:lnSpc>
                <a:defRPr sz="1800">
                  <a:latin typeface="Arial"/>
                  <a:ea typeface="Arial"/>
                  <a:cs typeface="Arial"/>
                  <a:sym typeface="Arial"/>
                </a:defRPr>
              </a:pPr>
              <a:endParaRPr sz="9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1054764" y="444805"/>
            <a:ext cx="9858688" cy="5851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UTM Avo" panose="02040603050506020204" pitchFamily="18" charset="0"/>
              </a:rPr>
              <a:t>2. </a:t>
            </a:r>
            <a:r>
              <a:rPr lang="en-US" sz="3200" dirty="0" err="1">
                <a:latin typeface="UTM Avo" panose="02040603050506020204" pitchFamily="18" charset="0"/>
              </a:rPr>
              <a:t>Tiếng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nào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vần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  <a:r>
              <a:rPr lang="en-US" sz="3200" dirty="0">
                <a:latin typeface="UTM Avo" panose="02040603050506020204" pitchFamily="18" charset="0"/>
              </a:rPr>
              <a:t>? </a:t>
            </a:r>
            <a:r>
              <a:rPr lang="en-US" sz="3200" dirty="0" err="1">
                <a:latin typeface="UTM Avo" panose="02040603050506020204" pitchFamily="18" charset="0"/>
              </a:rPr>
              <a:t>Tiếng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nào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có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vần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up</a:t>
            </a:r>
            <a:r>
              <a:rPr lang="en-US" sz="3200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548" y="1029953"/>
            <a:ext cx="9464752" cy="5593404"/>
          </a:xfrm>
          <a:prstGeom prst="rect">
            <a:avLst/>
          </a:prstGeom>
        </p:spPr>
      </p:pic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2784204" y="3287552"/>
            <a:ext cx="793884" cy="9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80363" y="3332172"/>
            <a:ext cx="797668" cy="9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9329532" y="3327308"/>
            <a:ext cx="848139" cy="97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2632511" y="6517423"/>
            <a:ext cx="826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679312" y="6488235"/>
            <a:ext cx="998719" cy="194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8447416" y="6491759"/>
            <a:ext cx="882116" cy="194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95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>
            <a:extLst>
              <a:ext uri="{FF2B5EF4-FFF2-40B4-BE49-F238E27FC236}">
                <a16:creationId xmlns:a16="http://schemas.microsoft.com/office/drawing/2014/main" id="{D009703F-CDC2-4D89-A7D9-F89F7F643354}"/>
              </a:ext>
            </a:extLst>
          </p:cNvPr>
          <p:cNvSpPr txBox="1"/>
          <p:nvPr/>
        </p:nvSpPr>
        <p:spPr>
          <a:xfrm>
            <a:off x="1009826" y="976374"/>
            <a:ext cx="3992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chùm</a:t>
            </a:r>
            <a:r>
              <a:rPr lang="en-US" altLang="zh-CN" sz="5400" b="1" dirty="0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 </a:t>
            </a:r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nho</a:t>
            </a:r>
            <a:endParaRPr lang="zh-CN" altLang="en-US" sz="5400" b="1" dirty="0">
              <a:solidFill>
                <a:srgbClr val="002060"/>
              </a:solidFill>
              <a:latin typeface="UTM Avo" pitchFamily="18" charset="0"/>
              <a:ea typeface="小白" panose="02010601030101010101" pitchFamily="2" charset="-122"/>
            </a:endParaRP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D009703F-CDC2-4D89-A7D9-F89F7F643354}"/>
              </a:ext>
            </a:extLst>
          </p:cNvPr>
          <p:cNvSpPr txBox="1"/>
          <p:nvPr/>
        </p:nvSpPr>
        <p:spPr>
          <a:xfrm>
            <a:off x="203200" y="2027849"/>
            <a:ext cx="3555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cúp</a:t>
            </a:r>
            <a:endParaRPr lang="zh-CN" altLang="en-US" sz="5400" b="1" dirty="0">
              <a:solidFill>
                <a:srgbClr val="002060"/>
              </a:solidFill>
              <a:latin typeface="UTM Avo" pitchFamily="18" charset="0"/>
              <a:ea typeface="字魂17号-萌趣果冻体" panose="02000000000000000000" pitchFamily="2" charset="-122"/>
            </a:endParaRPr>
          </a:p>
        </p:txBody>
      </p:sp>
      <p:sp>
        <p:nvSpPr>
          <p:cNvPr id="8" name="文本框 3">
            <a:extLst>
              <a:ext uri="{FF2B5EF4-FFF2-40B4-BE49-F238E27FC236}">
                <a16:creationId xmlns:a16="http://schemas.microsoft.com/office/drawing/2014/main" id="{D009703F-CDC2-4D89-A7D9-F89F7F643354}"/>
              </a:ext>
            </a:extLst>
          </p:cNvPr>
          <p:cNvSpPr txBox="1"/>
          <p:nvPr/>
        </p:nvSpPr>
        <p:spPr>
          <a:xfrm>
            <a:off x="-3183420" y="3304693"/>
            <a:ext cx="11960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tôm hùm</a:t>
            </a:r>
            <a:endParaRPr lang="zh-CN" altLang="en-US" sz="5400" b="1" dirty="0">
              <a:solidFill>
                <a:srgbClr val="002060"/>
              </a:solidFill>
              <a:latin typeface="UTM Avo" pitchFamily="18" charset="0"/>
              <a:ea typeface="字魂17号-萌趣果冻体" panose="02000000000000000000" pitchFamily="2" charset="-122"/>
            </a:endParaRPr>
          </a:p>
        </p:txBody>
      </p:sp>
      <p:sp>
        <p:nvSpPr>
          <p:cNvPr id="9" name="文本框 3">
            <a:extLst>
              <a:ext uri="{FF2B5EF4-FFF2-40B4-BE49-F238E27FC236}">
                <a16:creationId xmlns:a16="http://schemas.microsoft.com/office/drawing/2014/main" id="{D009703F-CDC2-4D89-A7D9-F89F7F643354}"/>
              </a:ext>
            </a:extLst>
          </p:cNvPr>
          <p:cNvSpPr txBox="1"/>
          <p:nvPr/>
        </p:nvSpPr>
        <p:spPr>
          <a:xfrm>
            <a:off x="6594284" y="976374"/>
            <a:ext cx="4002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giúp</a:t>
            </a:r>
            <a:r>
              <a:rPr lang="en-US" altLang="zh-CN" sz="5400" b="1" dirty="0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 </a:t>
            </a:r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đỡ</a:t>
            </a:r>
            <a:endParaRPr lang="zh-CN" altLang="en-US" sz="5400" b="1" dirty="0">
              <a:solidFill>
                <a:srgbClr val="002060"/>
              </a:solidFill>
              <a:latin typeface="UTM Avo" pitchFamily="18" charset="0"/>
              <a:ea typeface="字魂17号-萌趣果冻体" panose="02000000000000000000" pitchFamily="2" charset="-122"/>
            </a:endParaRPr>
          </a:p>
        </p:txBody>
      </p:sp>
      <p:sp>
        <p:nvSpPr>
          <p:cNvPr id="10" name="文本框 3">
            <a:extLst>
              <a:ext uri="{FF2B5EF4-FFF2-40B4-BE49-F238E27FC236}">
                <a16:creationId xmlns:a16="http://schemas.microsoft.com/office/drawing/2014/main" id="{D009703F-CDC2-4D89-A7D9-F89F7F643354}"/>
              </a:ext>
            </a:extLst>
          </p:cNvPr>
          <p:cNvSpPr txBox="1"/>
          <p:nvPr/>
        </p:nvSpPr>
        <p:spPr>
          <a:xfrm>
            <a:off x="6817804" y="3426613"/>
            <a:ext cx="4002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mũm</a:t>
            </a:r>
            <a:r>
              <a:rPr lang="en-US" altLang="zh-CN" sz="5400" b="1" dirty="0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 </a:t>
            </a:r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mĩm</a:t>
            </a:r>
            <a:endParaRPr lang="zh-CN" altLang="en-US" sz="5400" b="1" dirty="0">
              <a:solidFill>
                <a:srgbClr val="002060"/>
              </a:solidFill>
              <a:latin typeface="UTM Avo" pitchFamily="18" charset="0"/>
              <a:ea typeface="字魂17号-萌趣果冻体" panose="02000000000000000000" pitchFamily="2" charset="-122"/>
            </a:endParaRPr>
          </a:p>
        </p:txBody>
      </p:sp>
      <p:sp>
        <p:nvSpPr>
          <p:cNvPr id="11" name="文本框 3">
            <a:extLst>
              <a:ext uri="{FF2B5EF4-FFF2-40B4-BE49-F238E27FC236}">
                <a16:creationId xmlns:a16="http://schemas.microsoft.com/office/drawing/2014/main" id="{D009703F-CDC2-4D89-A7D9-F89F7F643354}"/>
              </a:ext>
            </a:extLst>
          </p:cNvPr>
          <p:cNvSpPr txBox="1"/>
          <p:nvPr/>
        </p:nvSpPr>
        <p:spPr>
          <a:xfrm>
            <a:off x="6594284" y="2320403"/>
            <a:ext cx="4002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búp</a:t>
            </a:r>
            <a:r>
              <a:rPr lang="en-US" altLang="zh-CN" sz="5400" b="1" dirty="0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 </a:t>
            </a:r>
            <a:r>
              <a:rPr lang="en-US" altLang="zh-CN" sz="5400" b="1" dirty="0" err="1">
                <a:solidFill>
                  <a:srgbClr val="002060"/>
                </a:solidFill>
                <a:latin typeface="UTM Avo" pitchFamily="18" charset="0"/>
                <a:ea typeface="字魂17号-萌趣果冻体" panose="02000000000000000000" pitchFamily="2" charset="-122"/>
              </a:rPr>
              <a:t>chè</a:t>
            </a:r>
            <a:endParaRPr lang="zh-CN" altLang="en-US" sz="5400" b="1" dirty="0">
              <a:solidFill>
                <a:srgbClr val="002060"/>
              </a:solidFill>
              <a:latin typeface="UTM Avo" pitchFamily="18" charset="0"/>
              <a:ea typeface="字魂17号-萌趣果冻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097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72189" y="445188"/>
            <a:ext cx="4370663" cy="6414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>
                <a:latin typeface="UTM Avo" panose="02040603050506020204" pitchFamily="18" charset="0"/>
              </a:rPr>
              <a:t>Nghỉ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giải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lao</a:t>
            </a:r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2" name="Five Little Ducks - Kids Songs - Super Simple Son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2340" y="1091025"/>
            <a:ext cx="9381463" cy="527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3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04247" y="1269771"/>
            <a:ext cx="32266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600" b="1" dirty="0">
                <a:solidFill>
                  <a:prstClr val="black"/>
                </a:solidFill>
                <a:latin typeface="UTM Avo" panose="02040603050506020204" pitchFamily="18" charset="0"/>
              </a:rPr>
              <a:t>Tập 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7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0" y="455794"/>
            <a:ext cx="2448932" cy="5175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dirty="0">
                <a:latin typeface="UTM Avo" panose="02040603050506020204" pitchFamily="18" charset="0"/>
              </a:rPr>
              <a:t>2. </a:t>
            </a:r>
            <a:r>
              <a:rPr lang="en-US" sz="3000" dirty="0" err="1">
                <a:latin typeface="UTM Avo" panose="02040603050506020204" pitchFamily="18" charset="0"/>
              </a:rPr>
              <a:t>Tập</a:t>
            </a:r>
            <a:r>
              <a:rPr lang="en-US" sz="3000" dirty="0">
                <a:latin typeface="UTM Avo" panose="02040603050506020204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</a:rPr>
              <a:t>đọc</a:t>
            </a:r>
            <a:endParaRPr lang="en-US" sz="3000" dirty="0">
              <a:latin typeface="UTM Avo" panose="02040603050506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582" y="1191287"/>
            <a:ext cx="8348870" cy="55739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52C4FF-61DD-4380-8609-C4FF6C2F22A7}"/>
              </a:ext>
            </a:extLst>
          </p:cNvPr>
          <p:cNvSpPr/>
          <p:nvPr/>
        </p:nvSpPr>
        <p:spPr>
          <a:xfrm>
            <a:off x="1921565" y="5512197"/>
            <a:ext cx="768626" cy="709697"/>
          </a:xfrm>
          <a:prstGeom prst="rect">
            <a:avLst/>
          </a:prstGeom>
          <a:solidFill>
            <a:srgbClr val="F9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8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93312" y="658216"/>
            <a:ext cx="2448932" cy="6095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UTM Avo" panose="02040603050506020204" pitchFamily="18" charset="0"/>
              </a:rPr>
              <a:t>2. </a:t>
            </a:r>
            <a:r>
              <a:rPr lang="en-US" sz="3200" dirty="0" err="1">
                <a:latin typeface="UTM Avo" panose="02040603050506020204" pitchFamily="18" charset="0"/>
              </a:rPr>
              <a:t>Tập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đọc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8221" y="1481962"/>
            <a:ext cx="2659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Bà</a:t>
            </a:r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Hà</a:t>
            </a:r>
            <a:endParaRPr lang="en-US" sz="4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414" y="2474445"/>
            <a:ext cx="1054872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UTM Avo" panose="02040603050506020204" pitchFamily="18" charset="0"/>
              </a:rPr>
              <a:t>    </a:t>
            </a:r>
            <a:r>
              <a:rPr lang="en-US" sz="3800" dirty="0" err="1">
                <a:latin typeface="UTM Avo" panose="02040603050506020204" pitchFamily="18" charset="0"/>
              </a:rPr>
              <a:t>Hà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nhỏ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mà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chăm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chỉ</a:t>
            </a:r>
            <a:r>
              <a:rPr lang="en-US" sz="3800" dirty="0">
                <a:latin typeface="UTM Avo" panose="02040603050506020204" pitchFamily="18" charset="0"/>
              </a:rPr>
              <a:t>. </a:t>
            </a:r>
            <a:r>
              <a:rPr lang="en-US" sz="3800" dirty="0" err="1">
                <a:latin typeface="UTM Avo" panose="02040603050506020204" pitchFamily="18" charset="0"/>
              </a:rPr>
              <a:t>Hà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giúp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bà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xếp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đồ</a:t>
            </a:r>
            <a:r>
              <a:rPr lang="en-US" sz="3800" dirty="0">
                <a:latin typeface="UTM Avo" panose="02040603050506020204" pitchFamily="18" charset="0"/>
              </a:rPr>
              <a:t> ở </a:t>
            </a:r>
            <a:r>
              <a:rPr lang="en-US" sz="3800" dirty="0" err="1">
                <a:latin typeface="UTM Avo" panose="02040603050506020204" pitchFamily="18" charset="0"/>
              </a:rPr>
              <a:t>tủ</a:t>
            </a:r>
            <a:r>
              <a:rPr lang="en-US" sz="3800" dirty="0">
                <a:latin typeface="UTM Avo" panose="02040603050506020204" pitchFamily="18" charset="0"/>
              </a:rPr>
              <a:t>. </a:t>
            </a:r>
            <a:r>
              <a:rPr lang="en-US" sz="3800" dirty="0" err="1">
                <a:latin typeface="UTM Avo" panose="02040603050506020204" pitchFamily="18" charset="0"/>
              </a:rPr>
              <a:t>Hà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nhổ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đám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cỏ</a:t>
            </a:r>
            <a:r>
              <a:rPr lang="en-US" sz="3800" dirty="0">
                <a:latin typeface="UTM Avo" panose="02040603050506020204" pitchFamily="18" charset="0"/>
              </a:rPr>
              <a:t> um </a:t>
            </a:r>
            <a:r>
              <a:rPr lang="en-US" sz="3800" dirty="0" err="1">
                <a:latin typeface="UTM Avo" panose="02040603050506020204" pitchFamily="18" charset="0"/>
              </a:rPr>
              <a:t>tùm</a:t>
            </a:r>
            <a:r>
              <a:rPr lang="en-US" sz="3800" dirty="0">
                <a:latin typeface="UTM Avo" panose="02040603050506020204" pitchFamily="18" charset="0"/>
              </a:rPr>
              <a:t> ở </a:t>
            </a:r>
            <a:r>
              <a:rPr lang="en-US" sz="3800" dirty="0" err="1">
                <a:latin typeface="UTM Avo" panose="02040603050506020204" pitchFamily="18" charset="0"/>
              </a:rPr>
              <a:t>ngõ</a:t>
            </a:r>
            <a:r>
              <a:rPr lang="en-US" sz="3800" dirty="0">
                <a:latin typeface="UTM Avo" panose="02040603050506020204" pitchFamily="18" charset="0"/>
              </a:rPr>
              <a:t>.</a:t>
            </a:r>
          </a:p>
          <a:p>
            <a:r>
              <a:rPr lang="en-US" sz="3800" dirty="0">
                <a:latin typeface="UTM Avo" panose="02040603050506020204" pitchFamily="18" charset="0"/>
              </a:rPr>
              <a:t>    </a:t>
            </a:r>
            <a:r>
              <a:rPr lang="en-US" sz="3800" dirty="0" err="1">
                <a:latin typeface="UTM Avo" panose="02040603050506020204" pitchFamily="18" charset="0"/>
              </a:rPr>
              <a:t>Có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hôm</a:t>
            </a:r>
            <a:r>
              <a:rPr lang="en-US" sz="3800" dirty="0">
                <a:latin typeface="UTM Avo" panose="02040603050506020204" pitchFamily="18" charset="0"/>
              </a:rPr>
              <a:t>, </a:t>
            </a:r>
            <a:r>
              <a:rPr lang="en-US" sz="3800" dirty="0" err="1">
                <a:latin typeface="UTM Avo" panose="02040603050506020204" pitchFamily="18" charset="0"/>
              </a:rPr>
              <a:t>Hà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giúp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bà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chữa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mũ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cho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búp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bê</a:t>
            </a:r>
            <a:r>
              <a:rPr lang="en-US" sz="3800" dirty="0">
                <a:latin typeface="UTM Avo" panose="02040603050506020204" pitchFamily="18" charset="0"/>
              </a:rPr>
              <a:t>. </a:t>
            </a:r>
            <a:r>
              <a:rPr lang="en-US" sz="3800" dirty="0" err="1">
                <a:latin typeface="UTM Avo" panose="02040603050506020204" pitchFamily="18" charset="0"/>
              </a:rPr>
              <a:t>Ngắm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Hà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chăm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chú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đưa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chỉ</a:t>
            </a:r>
            <a:r>
              <a:rPr lang="en-US" sz="3800" dirty="0">
                <a:latin typeface="UTM Avo" panose="02040603050506020204" pitchFamily="18" charset="0"/>
              </a:rPr>
              <a:t> qua </a:t>
            </a:r>
            <a:r>
              <a:rPr lang="en-US" sz="3800" dirty="0" err="1">
                <a:latin typeface="UTM Avo" panose="02040603050506020204" pitchFamily="18" charset="0"/>
              </a:rPr>
              <a:t>lỗ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kim</a:t>
            </a:r>
            <a:r>
              <a:rPr lang="en-US" sz="3800" dirty="0">
                <a:latin typeface="UTM Avo" panose="02040603050506020204" pitchFamily="18" charset="0"/>
              </a:rPr>
              <a:t>, </a:t>
            </a:r>
            <a:r>
              <a:rPr lang="en-US" sz="3800" dirty="0" err="1">
                <a:latin typeface="UTM Avo" panose="02040603050506020204" pitchFamily="18" charset="0"/>
              </a:rPr>
              <a:t>bà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tủm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tỉm</a:t>
            </a:r>
            <a:r>
              <a:rPr lang="en-US" sz="3800" dirty="0">
                <a:latin typeface="UTM Avo" panose="02040603050506020204" pitchFamily="18" charset="0"/>
              </a:rPr>
              <a:t>: “</a:t>
            </a:r>
            <a:r>
              <a:rPr lang="en-US" sz="3800" dirty="0" err="1">
                <a:latin typeface="UTM Avo" panose="02040603050506020204" pitchFamily="18" charset="0"/>
              </a:rPr>
              <a:t>Hà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của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bà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ngộ</a:t>
            </a:r>
            <a:r>
              <a:rPr lang="en-US" sz="3800" dirty="0">
                <a:latin typeface="UTM Avo" panose="02040603050506020204" pitchFamily="18" charset="0"/>
              </a:rPr>
              <a:t> </a:t>
            </a:r>
            <a:r>
              <a:rPr lang="en-US" sz="3800" dirty="0" err="1">
                <a:latin typeface="UTM Avo" panose="02040603050506020204" pitchFamily="18" charset="0"/>
              </a:rPr>
              <a:t>quá</a:t>
            </a:r>
            <a:r>
              <a:rPr lang="en-US" sz="3800" dirty="0">
                <a:latin typeface="UTM Avo" panose="02040603050506020204" pitchFamily="18" charset="0"/>
              </a:rPr>
              <a:t>!”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6247" y="2474445"/>
            <a:ext cx="244893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chăm</a:t>
            </a:r>
            <a:r>
              <a:rPr lang="en-US" sz="3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chỉ</a:t>
            </a:r>
            <a:endParaRPr lang="en-US" sz="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5914" y="2470101"/>
            <a:ext cx="16028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giúp</a:t>
            </a:r>
            <a:endParaRPr lang="en-US" sz="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97404" y="2466184"/>
            <a:ext cx="22644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xếp</a:t>
            </a:r>
            <a:r>
              <a:rPr lang="en-US" sz="3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đồ</a:t>
            </a:r>
            <a:endParaRPr lang="en-US" sz="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7061" y="3054842"/>
            <a:ext cx="23227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rgbClr val="FF0000"/>
                </a:solidFill>
                <a:latin typeface="UTM Avo" panose="02040603050506020204" pitchFamily="18" charset="0"/>
              </a:rPr>
              <a:t>um </a:t>
            </a:r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tùm</a:t>
            </a:r>
            <a:endParaRPr lang="en-US" sz="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7086" y="4215876"/>
            <a:ext cx="3636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chăm</a:t>
            </a:r>
            <a:r>
              <a:rPr lang="en-US" sz="3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chú</a:t>
            </a:r>
            <a:endParaRPr lang="en-US" sz="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42492" y="4215876"/>
            <a:ext cx="23963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tủm</a:t>
            </a:r>
            <a:r>
              <a:rPr lang="en-US" sz="3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dirty="0" err="1">
                <a:solidFill>
                  <a:srgbClr val="FF0000"/>
                </a:solidFill>
                <a:latin typeface="UTM Avo" panose="02040603050506020204" pitchFamily="18" charset="0"/>
              </a:rPr>
              <a:t>tỉm</a:t>
            </a:r>
            <a:endParaRPr lang="en-US" sz="3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20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7014" y="950446"/>
            <a:ext cx="41115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chăm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chỉ</a:t>
            </a:r>
            <a:endParaRPr lang="en-US" sz="4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65145" y="798385"/>
            <a:ext cx="2296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giúp</a:t>
            </a:r>
            <a:endParaRPr lang="en-US" sz="4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5145" y="2061489"/>
            <a:ext cx="3463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xếp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đồ</a:t>
            </a:r>
            <a:endParaRPr lang="en-US" sz="4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7014" y="2289837"/>
            <a:ext cx="33283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</a:rPr>
              <a:t>um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tùm</a:t>
            </a:r>
            <a:endParaRPr lang="en-US" sz="4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7013" y="3611340"/>
            <a:ext cx="52104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err="1">
                <a:solidFill>
                  <a:srgbClr val="0070C0"/>
                </a:solidFill>
                <a:latin typeface="UTM Avo" panose="02040603050506020204" pitchFamily="18" charset="0"/>
              </a:rPr>
              <a:t>chăm</a:t>
            </a:r>
            <a:r>
              <a:rPr lang="en-US" sz="4400" b="1">
                <a:solidFill>
                  <a:srgbClr val="0070C0"/>
                </a:solidFill>
                <a:latin typeface="UTM Avo" panose="02040603050506020204" pitchFamily="18" charset="0"/>
              </a:rPr>
              <a:t>  chú</a:t>
            </a:r>
            <a:endParaRPr lang="en-US" sz="4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86159" y="3611339"/>
            <a:ext cx="3433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tủm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tỉm</a:t>
            </a:r>
            <a:endParaRPr lang="en-US" sz="44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08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0861" y="182756"/>
            <a:ext cx="2448932" cy="6095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UTM Avo" panose="02040603050506020204" pitchFamily="18" charset="0"/>
              </a:rPr>
              <a:t>2. </a:t>
            </a:r>
            <a:r>
              <a:rPr lang="en-US" sz="3200" dirty="0" err="1">
                <a:latin typeface="UTM Avo" panose="02040603050506020204" pitchFamily="18" charset="0"/>
              </a:rPr>
              <a:t>Tập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đọc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3732" y="550697"/>
            <a:ext cx="2659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Bà</a:t>
            </a:r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Hà</a:t>
            </a:r>
            <a:endParaRPr lang="en-US" sz="4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870834"/>
            <a:ext cx="120868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latin typeface="UTM Avo" panose="02040603050506020204" pitchFamily="18" charset="0"/>
              </a:rPr>
              <a:t>    </a:t>
            </a:r>
            <a:r>
              <a:rPr lang="en-US" sz="4400" dirty="0" err="1">
                <a:latin typeface="UTM Avo" panose="02040603050506020204" pitchFamily="18" charset="0"/>
              </a:rPr>
              <a:t>Hà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nhỏ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mà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chăm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chỉ</a:t>
            </a:r>
            <a:r>
              <a:rPr lang="en-US" sz="4400" dirty="0">
                <a:latin typeface="UTM Avo" panose="02040603050506020204" pitchFamily="18" charset="0"/>
              </a:rPr>
              <a:t>. </a:t>
            </a:r>
            <a:r>
              <a:rPr lang="en-US" sz="4400" dirty="0" err="1">
                <a:latin typeface="UTM Avo" panose="02040603050506020204" pitchFamily="18" charset="0"/>
              </a:rPr>
              <a:t>Hà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giúp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xếp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đồ</a:t>
            </a:r>
            <a:r>
              <a:rPr lang="en-US" sz="4400" dirty="0">
                <a:latin typeface="UTM Avo" panose="02040603050506020204" pitchFamily="18" charset="0"/>
              </a:rPr>
              <a:t> ở </a:t>
            </a:r>
            <a:r>
              <a:rPr lang="en-US" sz="4400" dirty="0" err="1">
                <a:latin typeface="UTM Avo" panose="02040603050506020204" pitchFamily="18" charset="0"/>
              </a:rPr>
              <a:t>tủ</a:t>
            </a:r>
            <a:r>
              <a:rPr lang="en-US" sz="4400" dirty="0">
                <a:latin typeface="UTM Avo" panose="02040603050506020204" pitchFamily="18" charset="0"/>
              </a:rPr>
              <a:t>. </a:t>
            </a:r>
            <a:r>
              <a:rPr lang="en-US" sz="4400" dirty="0" err="1">
                <a:latin typeface="UTM Avo" panose="02040603050506020204" pitchFamily="18" charset="0"/>
              </a:rPr>
              <a:t>Hà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nhổ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đám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cỏ</a:t>
            </a:r>
            <a:r>
              <a:rPr lang="en-US" sz="4400" dirty="0">
                <a:latin typeface="UTM Avo" panose="02040603050506020204" pitchFamily="18" charset="0"/>
              </a:rPr>
              <a:t> um </a:t>
            </a:r>
            <a:r>
              <a:rPr lang="en-US" sz="4400" dirty="0" err="1">
                <a:latin typeface="UTM Avo" panose="02040603050506020204" pitchFamily="18" charset="0"/>
              </a:rPr>
              <a:t>tùm</a:t>
            </a:r>
            <a:r>
              <a:rPr lang="en-US" sz="4400" dirty="0">
                <a:latin typeface="UTM Avo" panose="02040603050506020204" pitchFamily="18" charset="0"/>
              </a:rPr>
              <a:t> ở </a:t>
            </a:r>
            <a:r>
              <a:rPr lang="en-US" sz="4400" dirty="0" err="1">
                <a:latin typeface="UTM Avo" panose="02040603050506020204" pitchFamily="18" charset="0"/>
              </a:rPr>
              <a:t>ngõ</a:t>
            </a:r>
            <a:r>
              <a:rPr lang="en-US" sz="4400" dirty="0">
                <a:latin typeface="UTM Avo" panose="02040603050506020204" pitchFamily="18" charset="0"/>
              </a:rPr>
              <a:t>.</a:t>
            </a:r>
          </a:p>
          <a:p>
            <a:pPr algn="just"/>
            <a:r>
              <a:rPr lang="en-US" sz="4400" dirty="0">
                <a:latin typeface="UTM Avo" panose="02040603050506020204" pitchFamily="18" charset="0"/>
              </a:rPr>
              <a:t>    </a:t>
            </a:r>
            <a:r>
              <a:rPr lang="en-US" sz="4400" dirty="0" err="1">
                <a:latin typeface="UTM Avo" panose="02040603050506020204" pitchFamily="18" charset="0"/>
              </a:rPr>
              <a:t>Có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hôm</a:t>
            </a:r>
            <a:r>
              <a:rPr lang="en-US" sz="4400" dirty="0">
                <a:latin typeface="UTM Avo" panose="02040603050506020204" pitchFamily="18" charset="0"/>
              </a:rPr>
              <a:t>, </a:t>
            </a:r>
            <a:r>
              <a:rPr lang="en-US" sz="4400" dirty="0" err="1">
                <a:latin typeface="UTM Avo" panose="02040603050506020204" pitchFamily="18" charset="0"/>
              </a:rPr>
              <a:t>Hà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giúp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chữa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mũ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cho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búp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bê</a:t>
            </a:r>
            <a:r>
              <a:rPr lang="en-US" sz="4400" dirty="0">
                <a:latin typeface="UTM Avo" panose="02040603050506020204" pitchFamily="18" charset="0"/>
              </a:rPr>
              <a:t>. </a:t>
            </a:r>
            <a:r>
              <a:rPr lang="en-US" sz="4400" dirty="0" err="1">
                <a:latin typeface="UTM Avo" panose="02040603050506020204" pitchFamily="18" charset="0"/>
              </a:rPr>
              <a:t>Ngắm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Hà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chăm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chú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đưa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chỉ</a:t>
            </a:r>
            <a:r>
              <a:rPr lang="en-US" sz="4400" dirty="0">
                <a:latin typeface="UTM Avo" panose="02040603050506020204" pitchFamily="18" charset="0"/>
              </a:rPr>
              <a:t> qua </a:t>
            </a:r>
            <a:r>
              <a:rPr lang="en-US" sz="4400" dirty="0" err="1">
                <a:latin typeface="UTM Avo" panose="02040603050506020204" pitchFamily="18" charset="0"/>
              </a:rPr>
              <a:t>lỗ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kim</a:t>
            </a:r>
            <a:r>
              <a:rPr lang="en-US" sz="4400" dirty="0">
                <a:latin typeface="UTM Avo" panose="02040603050506020204" pitchFamily="18" charset="0"/>
              </a:rPr>
              <a:t>, </a:t>
            </a:r>
            <a:r>
              <a:rPr lang="en-US" sz="4400" dirty="0" err="1">
                <a:latin typeface="UTM Avo" panose="02040603050506020204" pitchFamily="18" charset="0"/>
              </a:rPr>
              <a:t>bà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tủm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tỉm</a:t>
            </a:r>
            <a:r>
              <a:rPr lang="en-US" sz="4400" dirty="0">
                <a:latin typeface="UTM Avo" panose="02040603050506020204" pitchFamily="18" charset="0"/>
              </a:rPr>
              <a:t>: “</a:t>
            </a:r>
            <a:r>
              <a:rPr lang="en-US" sz="4400" dirty="0" err="1">
                <a:latin typeface="UTM Avo" panose="02040603050506020204" pitchFamily="18" charset="0"/>
              </a:rPr>
              <a:t>Hà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của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bà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ngộ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quá</a:t>
            </a:r>
            <a:r>
              <a:rPr lang="en-US" sz="4400" dirty="0">
                <a:latin typeface="UTM Avo" panose="02040603050506020204" pitchFamily="18" charset="0"/>
              </a:rPr>
              <a:t>!”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434920" y="1983364"/>
            <a:ext cx="350790" cy="554418"/>
            <a:chOff x="8303172" y="231226"/>
            <a:chExt cx="350790" cy="649013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188654" y="2687701"/>
            <a:ext cx="350790" cy="554418"/>
            <a:chOff x="8303172" y="231226"/>
            <a:chExt cx="350790" cy="649013"/>
          </a:xfrm>
        </p:grpSpPr>
        <p:cxnSp>
          <p:nvCxnSpPr>
            <p:cNvPr id="22" name="Straight Connector 21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763175" y="4665967"/>
            <a:ext cx="350790" cy="554418"/>
            <a:chOff x="8303172" y="231226"/>
            <a:chExt cx="350790" cy="649013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10365778" y="3353902"/>
            <a:ext cx="350790" cy="554418"/>
            <a:chOff x="8303172" y="231226"/>
            <a:chExt cx="350790" cy="649013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/>
          <p:cNvCxnSpPr/>
          <p:nvPr/>
        </p:nvCxnSpPr>
        <p:spPr>
          <a:xfrm flipH="1">
            <a:off x="2540135" y="3331484"/>
            <a:ext cx="231228" cy="627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7965260" y="4074356"/>
            <a:ext cx="236463" cy="5983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00622" y="1834507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539444" y="182400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1429978" y="2404000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23030" y="3271312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994930" y="3944852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4689603" y="4461545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11103699" y="2022328"/>
            <a:ext cx="350790" cy="554418"/>
            <a:chOff x="8303172" y="231226"/>
            <a:chExt cx="350790" cy="649013"/>
          </a:xfrm>
        </p:grpSpPr>
        <p:cxnSp>
          <p:nvCxnSpPr>
            <p:cNvPr id="47" name="Straight Connector 46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10846280" y="4007277"/>
            <a:ext cx="350790" cy="554418"/>
            <a:chOff x="8303172" y="231226"/>
            <a:chExt cx="350790" cy="649013"/>
          </a:xfrm>
        </p:grpSpPr>
        <p:cxnSp>
          <p:nvCxnSpPr>
            <p:cNvPr id="50" name="Straight Connector 49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503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4F05641-4A96-4EDD-8E5B-25B18DEFD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5204"/>
            <a:ext cx="2291255" cy="223870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78170" y="169470"/>
            <a:ext cx="4487907" cy="8933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latin typeface="UTM Avo" panose="02040603050506020204" pitchFamily="18" charset="0"/>
              </a:rPr>
              <a:t>? </a:t>
            </a:r>
            <a:r>
              <a:rPr lang="en-US" sz="4800" dirty="0" err="1">
                <a:latin typeface="UTM Avo" panose="02040603050506020204" pitchFamily="18" charset="0"/>
              </a:rPr>
              <a:t>Ghép</a:t>
            </a:r>
            <a:r>
              <a:rPr lang="en-US" sz="4800" dirty="0">
                <a:latin typeface="UTM Avo" panose="02040603050506020204" pitchFamily="18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</a:rPr>
              <a:t>đúng</a:t>
            </a:r>
            <a:endParaRPr lang="en-US" sz="4800" dirty="0">
              <a:latin typeface="UTM Avo" panose="020406030505060202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4964" y="2596049"/>
            <a:ext cx="4524692" cy="8460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002060"/>
                </a:solidFill>
                <a:latin typeface="UTM Avo" panose="02040603050506020204" pitchFamily="18" charset="0"/>
              </a:rPr>
              <a:t>a) </a:t>
            </a:r>
            <a:r>
              <a:rPr lang="en-US" sz="4800" dirty="0" err="1">
                <a:solidFill>
                  <a:srgbClr val="002060"/>
                </a:solidFill>
                <a:latin typeface="UTM Avo" panose="02040603050506020204" pitchFamily="18" charset="0"/>
              </a:rPr>
              <a:t>Hà</a:t>
            </a:r>
            <a:endParaRPr lang="en-US" sz="4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31230" y="3699627"/>
            <a:ext cx="4498425" cy="8355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002060"/>
                </a:solidFill>
                <a:latin typeface="UTM Avo" panose="02040603050506020204" pitchFamily="18" charset="0"/>
              </a:rPr>
              <a:t>b) </a:t>
            </a:r>
            <a:r>
              <a:rPr lang="en-US" sz="4800" dirty="0" err="1">
                <a:solidFill>
                  <a:srgbClr val="002060"/>
                </a:solidFill>
                <a:latin typeface="UTM Avo" panose="02040603050506020204" pitchFamily="18" charset="0"/>
              </a:rPr>
              <a:t>Bà</a:t>
            </a:r>
            <a:endParaRPr lang="en-US" sz="48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222125" y="2596049"/>
            <a:ext cx="5644054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UTM Avo" panose="02040603050506020204" pitchFamily="18" charset="0"/>
              </a:rPr>
              <a:t>1) </a:t>
            </a:r>
            <a:r>
              <a:rPr lang="en-US" sz="4000" dirty="0" err="1">
                <a:latin typeface="UTM Avo" panose="02040603050506020204" pitchFamily="18" charset="0"/>
              </a:rPr>
              <a:t>ngắm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Hà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tủm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tỉm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2125" y="3699627"/>
            <a:ext cx="5644054" cy="9196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UTM Avo" panose="02040603050506020204" pitchFamily="18" charset="0"/>
              </a:rPr>
              <a:t>2) </a:t>
            </a:r>
            <a:r>
              <a:rPr lang="en-US" sz="4000" dirty="0" err="1">
                <a:latin typeface="UTM Avo" panose="02040603050506020204" pitchFamily="18" charset="0"/>
              </a:rPr>
              <a:t>chăm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chỉ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giúp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bà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</p:txBody>
      </p:sp>
      <p:cxnSp>
        <p:nvCxnSpPr>
          <p:cNvPr id="5" name="Straight Connector 4"/>
          <p:cNvCxnSpPr>
            <a:stCxn id="10" idx="3"/>
          </p:cNvCxnSpPr>
          <p:nvPr/>
        </p:nvCxnSpPr>
        <p:spPr>
          <a:xfrm>
            <a:off x="4729656" y="3019093"/>
            <a:ext cx="1492469" cy="9294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11" idx="3"/>
          </p:cNvCxnSpPr>
          <p:nvPr/>
        </p:nvCxnSpPr>
        <p:spPr>
          <a:xfrm flipV="1">
            <a:off x="4729655" y="3019092"/>
            <a:ext cx="1492469" cy="109832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9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2" y="301574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3567" y="1254446"/>
            <a:ext cx="27475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742791"/>
            <a:ext cx="6569121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40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174436" y="397565"/>
            <a:ext cx="3366052" cy="7818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latin typeface="UTM Avo" panose="02040603050506020204" pitchFamily="18" charset="0"/>
              </a:rPr>
              <a:t>4. </a:t>
            </a:r>
            <a:r>
              <a:rPr lang="en-US" sz="4800" dirty="0" err="1">
                <a:latin typeface="UTM Avo" panose="02040603050506020204" pitchFamily="18" charset="0"/>
              </a:rPr>
              <a:t>Tập</a:t>
            </a:r>
            <a:r>
              <a:rPr lang="en-US" sz="4800" dirty="0">
                <a:latin typeface="UTM Avo" panose="02040603050506020204" pitchFamily="18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</a:rPr>
              <a:t>viết</a:t>
            </a:r>
            <a:endParaRPr lang="en-US" sz="4800" dirty="0">
              <a:latin typeface="UTM Avo" panose="02040603050506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2" y="1714574"/>
            <a:ext cx="11561379" cy="227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264" y="894597"/>
            <a:ext cx="520065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9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016" y="936624"/>
            <a:ext cx="9843202" cy="46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1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150" y="592309"/>
            <a:ext cx="6189663" cy="547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2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36" y="956468"/>
            <a:ext cx="11058959" cy="49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6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5410894" y="1111412"/>
            <a:ext cx="4214192" cy="2194967"/>
          </a:xfrm>
          <a:prstGeom prst="cloud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Dặn</a:t>
            </a:r>
            <a:r>
              <a:rPr lang="en-US" sz="4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dò</a:t>
            </a:r>
            <a:endParaRPr lang="en-US" sz="4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1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166005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274</TotalTime>
  <Words>323</Words>
  <Application>Microsoft Office PowerPoint</Application>
  <PresentationFormat>Widescreen</PresentationFormat>
  <Paragraphs>96</Paragraphs>
  <Slides>34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.VnAvant</vt:lpstr>
      <vt:lpstr>Arial</vt:lpstr>
      <vt:lpstr>Calibri</vt:lpstr>
      <vt:lpstr>Calibri Light</vt:lpstr>
      <vt:lpstr>inpin heiti</vt:lpstr>
      <vt:lpstr>Times New Roman</vt:lpstr>
      <vt:lpstr>UTM Avo</vt:lpstr>
      <vt:lpstr>HOC10 TEMPLATE</vt:lpstr>
      <vt:lpstr>PowerPoint Presentation</vt:lpstr>
      <vt:lpstr> Khởi động  Trò chơi: Hái cam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binhtam121810@gmail.com</dc:creator>
  <cp:lastModifiedBy>Ziczac</cp:lastModifiedBy>
  <cp:revision>47</cp:revision>
  <dcterms:created xsi:type="dcterms:W3CDTF">2021-11-01T13:35:36Z</dcterms:created>
  <dcterms:modified xsi:type="dcterms:W3CDTF">2022-01-26T04:24:47Z</dcterms:modified>
</cp:coreProperties>
</file>