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sldIdLst>
    <p:sldId id="309" r:id="rId2"/>
    <p:sldId id="292" r:id="rId3"/>
    <p:sldId id="305" r:id="rId4"/>
    <p:sldId id="267" r:id="rId5"/>
    <p:sldId id="256" r:id="rId6"/>
    <p:sldId id="260" r:id="rId7"/>
    <p:sldId id="262" r:id="rId8"/>
    <p:sldId id="261" r:id="rId9"/>
    <p:sldId id="270" r:id="rId10"/>
    <p:sldId id="306" r:id="rId11"/>
    <p:sldId id="307" r:id="rId12"/>
    <p:sldId id="289" r:id="rId13"/>
    <p:sldId id="290" r:id="rId14"/>
    <p:sldId id="291" r:id="rId15"/>
    <p:sldId id="293" r:id="rId16"/>
    <p:sldId id="294" r:id="rId17"/>
    <p:sldId id="282" r:id="rId18"/>
    <p:sldId id="273" r:id="rId19"/>
    <p:sldId id="272" r:id="rId20"/>
    <p:sldId id="274" r:id="rId21"/>
    <p:sldId id="275" r:id="rId22"/>
    <p:sldId id="297" r:id="rId23"/>
    <p:sldId id="283" r:id="rId24"/>
    <p:sldId id="285" r:id="rId25"/>
    <p:sldId id="286" r:id="rId26"/>
    <p:sldId id="277" r:id="rId27"/>
    <p:sldId id="296" r:id="rId28"/>
    <p:sldId id="278" r:id="rId29"/>
    <p:sldId id="301" r:id="rId30"/>
    <p:sldId id="299" r:id="rId31"/>
    <p:sldId id="302" r:id="rId32"/>
    <p:sldId id="304" r:id="rId33"/>
    <p:sldId id="279" r:id="rId34"/>
    <p:sldId id="308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D60093"/>
    <a:srgbClr val="FF3399"/>
    <a:srgbClr val="FFFF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85" autoAdjust="0"/>
    <p:restoredTop sz="94660"/>
  </p:normalViewPr>
  <p:slideViewPr>
    <p:cSldViewPr snapToGrid="0">
      <p:cViewPr>
        <p:scale>
          <a:sx n="75" d="100"/>
          <a:sy n="75" d="100"/>
        </p:scale>
        <p:origin x="216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DCB69DA-0BC8-4C36-A362-D4A9A0E8D7B8}"/>
              </a:ext>
            </a:extLst>
          </p:cNvPr>
          <p:cNvSpPr/>
          <p:nvPr userDrawn="1"/>
        </p:nvSpPr>
        <p:spPr>
          <a:xfrm>
            <a:off x="11210926" y="95250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75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6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5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9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52400" y="-66676"/>
            <a:ext cx="12484100" cy="705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2A0175-CF37-411D-A5D6-22E151DD0D1B}"/>
              </a:ext>
            </a:extLst>
          </p:cNvPr>
          <p:cNvSpPr/>
          <p:nvPr userDrawn="1"/>
        </p:nvSpPr>
        <p:spPr>
          <a:xfrm>
            <a:off x="10986522" y="66676"/>
            <a:ext cx="1082522" cy="144780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0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31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24939" y="4017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4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26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8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42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463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3907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0039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99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77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10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13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70D8F-908C-4148-B10C-FC272376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0D37D2-3DC1-4258-8904-5EFE71FF5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91E7E-FEC6-430D-A0F5-115391996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F20810-63A6-4786-AD3E-9F753D2B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7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C10B419-FF10-4B1A-ACF4-A90B728DFC1A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3E3DEF7-8BFF-473F-BBF9-2145226ECB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859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66" r:id="rId6"/>
    <p:sldLayoutId id="2147483667" r:id="rId7"/>
    <p:sldLayoutId id="2147483668" r:id="rId8"/>
    <p:sldLayoutId id="2147483677" r:id="rId9"/>
    <p:sldLayoutId id="2147483669" r:id="rId10"/>
    <p:sldLayoutId id="2147483676" r:id="rId11"/>
    <p:sldLayoutId id="2147483678" r:id="rId12"/>
    <p:sldLayoutId id="2147483670" r:id="rId13"/>
    <p:sldLayoutId id="2147483671" r:id="rId14"/>
    <p:sldLayoutId id="2147483672" r:id="rId15"/>
    <p:sldLayoutId id="2147483673" r:id="rId16"/>
    <p:sldLayoutId id="2147483674" r:id="rId17"/>
    <p:sldLayoutId id="2147483675" r:id="rId18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3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slide" Target="slide5.xml"/><Relationship Id="rId1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slide" Target="slide6.xml"/><Relationship Id="rId3" Type="http://schemas.openxmlformats.org/officeDocument/2006/relationships/image" Target="../media/image20.gif"/><Relationship Id="rId7" Type="http://schemas.openxmlformats.org/officeDocument/2006/relationships/image" Target="../media/image24.png"/><Relationship Id="rId12" Type="http://schemas.microsoft.com/office/2007/relationships/hdphoto" Target="../media/hdphoto5.wdp"/><Relationship Id="rId17" Type="http://schemas.openxmlformats.org/officeDocument/2006/relationships/image" Target="../media/image18.png"/><Relationship Id="rId2" Type="http://schemas.openxmlformats.org/officeDocument/2006/relationships/image" Target="../media/image19.png"/><Relationship Id="rId16" Type="http://schemas.openxmlformats.org/officeDocument/2006/relationships/slide" Target="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gif"/><Relationship Id="rId11" Type="http://schemas.openxmlformats.org/officeDocument/2006/relationships/image" Target="../media/image26.png"/><Relationship Id="rId5" Type="http://schemas.openxmlformats.org/officeDocument/2006/relationships/image" Target="../media/image22.gif"/><Relationship Id="rId15" Type="http://schemas.openxmlformats.org/officeDocument/2006/relationships/slide" Target="slide7.xml"/><Relationship Id="rId10" Type="http://schemas.openxmlformats.org/officeDocument/2006/relationships/image" Target="../media/image25.png"/><Relationship Id="rId4" Type="http://schemas.openxmlformats.org/officeDocument/2006/relationships/image" Target="../media/image21.gif"/><Relationship Id="rId9" Type="http://schemas.openxmlformats.org/officeDocument/2006/relationships/image" Target="../media/image12.png"/><Relationship Id="rId1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slide" Target="slide5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jpeg"/><Relationship Id="rId7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slide" Target="slide5.xml"/><Relationship Id="rId10" Type="http://schemas.openxmlformats.org/officeDocument/2006/relationships/image" Target="../media/image18.png"/><Relationship Id="rId4" Type="http://schemas.microsoft.com/office/2007/relationships/hdphoto" Target="../media/hdphoto6.wdp"/><Relationship Id="rId9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slide" Target="slide5.xml"/><Relationship Id="rId10" Type="http://schemas.openxmlformats.org/officeDocument/2006/relationships/image" Target="../media/image18.png"/><Relationship Id="rId4" Type="http://schemas.microsoft.com/office/2007/relationships/hdphoto" Target="../media/hdphoto6.wdp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8.png"/><Relationship Id="rId5" Type="http://schemas.openxmlformats.org/officeDocument/2006/relationships/image" Target="../media/image36.png"/><Relationship Id="rId4" Type="http://schemas.openxmlformats.org/officeDocument/2006/relationships/image" Target="../media/image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microsoft.com/office/2007/relationships/hdphoto" Target="../media/hdphoto7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11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54: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ươm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ướp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-1099390" y="2235200"/>
            <a:ext cx="14921181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Khởi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động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Trò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chơi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Dọn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sạch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đại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d</a:t>
            </a: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ư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ơng</a:t>
            </a:r>
            <a:endParaRPr lang="en-US" sz="6600" b="1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291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F16603-386F-4D4C-B3C6-2E724C560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538" y="-1"/>
            <a:ext cx="4549962" cy="4895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BE3767-079F-404C-907A-14B47834B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-67220"/>
            <a:ext cx="5238749" cy="50302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CDDBC5-E992-4E8C-8EA5-E532DACF8AC3}"/>
              </a:ext>
            </a:extLst>
          </p:cNvPr>
          <p:cNvSpPr txBox="1"/>
          <p:nvPr/>
        </p:nvSpPr>
        <p:spPr>
          <a:xfrm>
            <a:off x="552449" y="5030288"/>
            <a:ext cx="11468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Môi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sông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hồ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ô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nhiễm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do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cứu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loài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sinh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dưới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dọn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sạch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rác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201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Tai nguyen thiet ke tro choi\Bảng gỗ\49f1b87228eb6bdb68e300357ebeb9ca (2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6711" y1="13242" x2="90864" y2="83105"/>
                        <a14:foregroundMark x1="88870" y1="10959" x2="38040" y2="9132"/>
                        <a14:foregroundMark x1="50831" y1="6849" x2="79402" y2="4110"/>
                        <a14:foregroundMark x1="33887" y1="10959" x2="16944" y2="19178"/>
                        <a14:foregroundMark x1="15947" y1="34247" x2="11462" y2="55708"/>
                        <a14:foregroundMark x1="7973" y1="75342" x2="5150" y2="85845"/>
                        <a14:foregroundMark x1="15449" y1="31050" x2="18439" y2="30137"/>
                        <a14:foregroundMark x1="6478" y1="91781" x2="68771" y2="83105"/>
                        <a14:foregroundMark x1="67774" y1="89041" x2="94684" y2="94521"/>
                        <a14:foregroundMark x1="69767" y1="87671" x2="89867" y2="88584"/>
                        <a14:foregroundMark x1="98671" y1="44749" x2="87375" y2="54338"/>
                        <a14:foregroundMark x1="13953" y1="30137" x2="19767" y2="31050"/>
                        <a14:backgroundMark x1="88206" y1="19178" x2="85216" y2="18265"/>
                        <a14:backgroundMark x1="91362" y1="60274" x2="87375" y2="58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3317"/>
            <a:ext cx="5410200" cy="19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41798" y="314860"/>
            <a:ext cx="32944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C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DỌN SẠCH</a:t>
            </a:r>
          </a:p>
          <a:p>
            <a:pPr algn="ctr"/>
            <a:r>
              <a:rPr lang="en-US" sz="4000" b="1" dirty="0">
                <a:solidFill>
                  <a:srgbClr val="CC0066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ĐẠI DƯƠNG</a:t>
            </a:r>
          </a:p>
        </p:txBody>
      </p:sp>
      <p:pic>
        <p:nvPicPr>
          <p:cNvPr id="11" name="Picture 11" descr="C:\Users\ADMIN\Desktop\Tai nguyen thiet ke tro choi\Angry birds epic birds\1505573783630 (2)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11" y="2178633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1637457" y="5123798"/>
            <a:ext cx="1727927" cy="23429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387">
            <a:off x="9200453" y="5062699"/>
            <a:ext cx="1715896" cy="21448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833" y1="9200" x2="82667" y2="8000"/>
                        <a14:foregroundMark x1="67167" y1="10800" x2="72333" y2="90000"/>
                        <a14:foregroundMark x1="85000" y1="8800" x2="82667" y2="86000"/>
                        <a14:foregroundMark x1="76167" y1="18000" x2="73167" y2="92000"/>
                        <a14:foregroundMark x1="75833" y1="23600" x2="61333" y2="91600"/>
                        <a14:foregroundMark x1="67667" y1="87600" x2="4167" y2="85200"/>
                        <a14:foregroundMark x1="1167" y1="5200" x2="22500" y2="50400"/>
                        <a14:foregroundMark x1="4333" y1="4000" x2="29000" y2="3200"/>
                        <a14:foregroundMark x1="28000" y1="10000" x2="14000" y2="30400"/>
                        <a14:foregroundMark x1="2000" y1="2400" x2="10167" y2="2400"/>
                        <a14:foregroundMark x1="2667" y1="12400" x2="2667" y2="82000"/>
                        <a14:foregroundMark x1="1167" y1="17200" x2="1333" y2="71600"/>
                        <a14:foregroundMark x1="77333" y1="24400" x2="77333" y2="93600"/>
                        <a14:foregroundMark x1="63000" y1="19200" x2="63000" y2="73600"/>
                        <a14:foregroundMark x1="82167" y1="39600" x2="74833" y2="77600"/>
                        <a14:foregroundMark x1="88000" y1="70000" x2="80500" y2="90800"/>
                        <a14:foregroundMark x1="87667" y1="84800" x2="78833" y2="96800"/>
                        <a14:backgroundMark x1="1667" y1="2000" x2="9333" y2="1200"/>
                        <a14:backgroundMark x1="94167" y1="82800" x2="86333" y2="96000"/>
                        <a14:backgroundMark x1="85833" y1="94800" x2="85833" y2="9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38777">
            <a:off x="5396279" y="5227721"/>
            <a:ext cx="2589561" cy="17736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0153" flipH="1">
            <a:off x="10649414" y="1707823"/>
            <a:ext cx="328167" cy="11813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9917">
            <a:off x="4248134" y="5310300"/>
            <a:ext cx="1303137" cy="13031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4553">
            <a:off x="1888679" y="998238"/>
            <a:ext cx="399481" cy="69383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9E036E9-C44C-4810-8CB2-2A27A1814A2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" y="0"/>
            <a:ext cx="1811708" cy="8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66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586912" y="582264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9114" y="27174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347369" y="3174660"/>
            <a:ext cx="1406848" cy="82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9700" y="132799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9806" y="3681568"/>
            <a:ext cx="1127806" cy="5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25" y="45978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5421346" y="5441251"/>
            <a:ext cx="1157288" cy="1569204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91182">
            <a:off x="8903683" y="5609827"/>
            <a:ext cx="1237383" cy="123738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833" y1="9200" x2="82667" y2="8000"/>
                        <a14:foregroundMark x1="67167" y1="10800" x2="72333" y2="90000"/>
                        <a14:foregroundMark x1="85000" y1="8800" x2="82667" y2="86000"/>
                        <a14:foregroundMark x1="76167" y1="18000" x2="73167" y2="92000"/>
                        <a14:foregroundMark x1="75833" y1="23600" x2="61333" y2="91600"/>
                        <a14:foregroundMark x1="67667" y1="87600" x2="4167" y2="85200"/>
                        <a14:foregroundMark x1="1167" y1="5200" x2="22500" y2="50400"/>
                        <a14:foregroundMark x1="4333" y1="4000" x2="29000" y2="3200"/>
                        <a14:foregroundMark x1="28000" y1="10000" x2="14000" y2="30400"/>
                        <a14:foregroundMark x1="2000" y1="2400" x2="10167" y2="2400"/>
                        <a14:foregroundMark x1="2667" y1="12400" x2="2667" y2="82000"/>
                        <a14:foregroundMark x1="1167" y1="17200" x2="1333" y2="71600"/>
                        <a14:foregroundMark x1="77333" y1="24400" x2="77333" y2="93600"/>
                        <a14:foregroundMark x1="63000" y1="19200" x2="63000" y2="73600"/>
                        <a14:foregroundMark x1="82167" y1="39600" x2="74833" y2="77600"/>
                        <a14:foregroundMark x1="88000" y1="70000" x2="80500" y2="90800"/>
                        <a14:foregroundMark x1="87667" y1="84800" x2="78833" y2="96800"/>
                        <a14:backgroundMark x1="1667" y1="2000" x2="9333" y2="1200"/>
                        <a14:backgroundMark x1="94167" y1="82800" x2="86333" y2="96000"/>
                        <a14:backgroundMark x1="85833" y1="94800" x2="85833" y2="9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60081" y="5513081"/>
            <a:ext cx="1717727" cy="1176525"/>
          </a:xfrm>
          <a:prstGeom prst="rect">
            <a:avLst/>
          </a:prstGeom>
        </p:spPr>
      </p:pic>
      <p:sp>
        <p:nvSpPr>
          <p:cNvPr id="49" name="8-Point Star 48">
            <a:hlinkClick r:id="rId13" action="ppaction://hlinksldjump"/>
          </p:cNvPr>
          <p:cNvSpPr/>
          <p:nvPr/>
        </p:nvSpPr>
        <p:spPr>
          <a:xfrm>
            <a:off x="1814169" y="4889898"/>
            <a:ext cx="711944" cy="660829"/>
          </a:xfrm>
          <a:prstGeom prst="star8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50" name="8-Point Star 49">
            <a:hlinkClick r:id="rId14" action="ppaction://hlinksldjump"/>
          </p:cNvPr>
          <p:cNvSpPr/>
          <p:nvPr/>
        </p:nvSpPr>
        <p:spPr>
          <a:xfrm>
            <a:off x="5603084" y="4926254"/>
            <a:ext cx="711944" cy="660829"/>
          </a:xfrm>
          <a:prstGeom prst="star8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51" name="8-Point Star 50">
            <a:hlinkClick r:id="rId15" action="ppaction://hlinksldjump"/>
          </p:cNvPr>
          <p:cNvSpPr/>
          <p:nvPr/>
        </p:nvSpPr>
        <p:spPr>
          <a:xfrm>
            <a:off x="9078650" y="4852252"/>
            <a:ext cx="711944" cy="660829"/>
          </a:xfrm>
          <a:prstGeom prst="star8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0" name="5-Point Star 19">
            <a:hlinkClick r:id="rId16" action="ppaction://hlinksldjump"/>
          </p:cNvPr>
          <p:cNvSpPr/>
          <p:nvPr/>
        </p:nvSpPr>
        <p:spPr>
          <a:xfrm>
            <a:off x="149327" y="5743991"/>
            <a:ext cx="1140542" cy="108646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8CD6F7-AB8E-410E-9F42-5AACF908D0F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" y="0"/>
            <a:ext cx="1811708" cy="8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6" dur="2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8" dur="3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10" dur="3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1.15638 0.02453 " pathEditMode="relative" rAng="0" ptsTypes="AA">
                                      <p:cBhvr>
                                        <p:cTn id="12" dur="3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26" y="12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3306 L 1.19827 -0.04109 " pathEditMode="relative" rAng="0" ptsTypes="AA">
                                      <p:cBhvr>
                                        <p:cTn id="14" dur="3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16" y="-37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16" dur="3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4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13" y="599803"/>
            <a:ext cx="8416572" cy="409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2849002" y="599803"/>
            <a:ext cx="756415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latin typeface="UTM Avo" panose="02040603050506020204" pitchFamily="18" charset="0"/>
              </a:rPr>
              <a:t>Đọc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các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tiếng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sau</a:t>
            </a:r>
            <a:r>
              <a:rPr lang="en-US" sz="3600" b="1" dirty="0">
                <a:latin typeface="UTM Avo" panose="02040603050506020204" pitchFamily="18" charset="0"/>
              </a:rPr>
              <a:t>:</a:t>
            </a:r>
          </a:p>
          <a:p>
            <a:pPr lvl="1">
              <a:lnSpc>
                <a:spcPct val="150000"/>
              </a:lnSpc>
            </a:pP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luộm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thuộm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   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buồm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sum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họp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          um </a:t>
            </a:r>
            <a:r>
              <a:rPr lang="en-US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tùm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pic>
        <p:nvPicPr>
          <p:cNvPr id="38" name="Picture 2" descr="C:\Users\ADMIN\Desktop\Phan Thi Do Uyen\Giai cuu dai duong\Picture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156" y="5082773"/>
            <a:ext cx="1799657" cy="177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31C091-5DD4-4F9B-9F6F-82EB31E84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" y="0"/>
            <a:ext cx="1811708" cy="8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8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4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8120" y="180734"/>
            <a:ext cx="8416572" cy="2629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2661524" y="990984"/>
            <a:ext cx="70615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UTM Avo" panose="02040603050506020204" pitchFamily="18" charset="0"/>
              </a:rPr>
              <a:t>Tìm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các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tiếng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có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chứa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vần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  <a:r>
              <a:rPr lang="en-US" sz="4400" b="1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8" name="Picture 2" descr="C:\Users\ADMIN\Desktop\Phan Thi Do Uyen\Giai cuu dai duong\Picture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156" y="5082773"/>
            <a:ext cx="1799657" cy="177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29583" t="22223" r="56354" b="49259"/>
          <a:stretch/>
        </p:blipFill>
        <p:spPr>
          <a:xfrm>
            <a:off x="2098145" y="3429000"/>
            <a:ext cx="1778530" cy="202884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22292" t="27407" r="65625" b="55926"/>
          <a:stretch/>
        </p:blipFill>
        <p:spPr>
          <a:xfrm>
            <a:off x="7513320" y="3428999"/>
            <a:ext cx="1954530" cy="1952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2547" y="5814647"/>
            <a:ext cx="16097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UTM Avo" panose="02040603050506020204" pitchFamily="18" charset="0"/>
              </a:rPr>
              <a:t>ch</a:t>
            </a:r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</a:rPr>
              <a:t>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0172" y="5677582"/>
            <a:ext cx="266082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ch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ùm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nho</a:t>
            </a:r>
            <a:endParaRPr lang="en-US" sz="3600" b="1" dirty="0">
              <a:latin typeface="UTM Avo" panose="02040603050506020204" pitchFamily="18" charset="0"/>
            </a:endParaRPr>
          </a:p>
        </p:txBody>
      </p:sp>
      <p:sp>
        <p:nvSpPr>
          <p:cNvPr id="10" name="5-Point Star 9">
            <a:hlinkClick r:id="rId9" action="ppaction://hlinksldjump"/>
          </p:cNvPr>
          <p:cNvSpPr/>
          <p:nvPr/>
        </p:nvSpPr>
        <p:spPr>
          <a:xfrm>
            <a:off x="149327" y="5743991"/>
            <a:ext cx="1140542" cy="108646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E4D4A40-B2B1-4767-A391-5D5E4D912E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" y="0"/>
            <a:ext cx="1811708" cy="8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52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pic>
        <p:nvPicPr>
          <p:cNvPr id="34" name="Picture 11" descr="C:\Users\ADMIN\Desktop\Giai cuu dai duong 2\seashell-border-382756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713" y="190500"/>
            <a:ext cx="8416572" cy="2453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TextBox 34"/>
          <p:cNvSpPr txBox="1"/>
          <p:nvPr/>
        </p:nvSpPr>
        <p:spPr>
          <a:xfrm>
            <a:off x="2670248" y="693863"/>
            <a:ext cx="68515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UTM Avo" panose="02040603050506020204" pitchFamily="18" charset="0"/>
              </a:rPr>
              <a:t>Tìm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các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tiếng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có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chứa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latin typeface="UTM Avo" panose="02040603050506020204" pitchFamily="18" charset="0"/>
              </a:rPr>
              <a:t>vần</a:t>
            </a:r>
            <a:r>
              <a:rPr lang="en-US" sz="4400" b="1" dirty="0">
                <a:latin typeface="UTM Avo" panose="02040603050506020204" pitchFamily="18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uôm</a:t>
            </a:r>
            <a:r>
              <a:rPr lang="en-US" sz="4400" b="1" dirty="0"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8" name="Picture 2" descr="C:\Users\ADMIN\Desktop\Phan Thi Do Uyen\Giai cuu dai duong\Picture2.pn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156" y="5082773"/>
            <a:ext cx="1799657" cy="177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l="62250" t="53437" r="24446" b="28529"/>
          <a:stretch/>
        </p:blipFill>
        <p:spPr>
          <a:xfrm>
            <a:off x="1816301" y="3147139"/>
            <a:ext cx="2878313" cy="21947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8"/>
          <a:srcRect l="25917" t="22889" r="61750" b="58741"/>
          <a:stretch/>
        </p:blipFill>
        <p:spPr>
          <a:xfrm>
            <a:off x="7004149" y="3149148"/>
            <a:ext cx="2878313" cy="21927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24100" y="5647220"/>
            <a:ext cx="185166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nh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uộm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83009" y="5640892"/>
            <a:ext cx="36301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UTM Avo" panose="02040603050506020204" pitchFamily="18" charset="0"/>
              </a:rPr>
              <a:t>quả</a:t>
            </a:r>
            <a:r>
              <a:rPr lang="en-US" sz="3600" b="1" dirty="0"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latin typeface="UTM Avo" panose="02040603050506020204" pitchFamily="18" charset="0"/>
              </a:rPr>
              <a:t>m</a:t>
            </a:r>
            <a:r>
              <a:rPr lang="en-US" sz="36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uỗm</a:t>
            </a:r>
            <a:endParaRPr lang="en-US" sz="36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5-Point Star 6">
            <a:hlinkClick r:id="rId9" action="ppaction://hlinksldjump"/>
          </p:cNvPr>
          <p:cNvSpPr/>
          <p:nvPr/>
        </p:nvSpPr>
        <p:spPr>
          <a:xfrm>
            <a:off x="149327" y="5743991"/>
            <a:ext cx="1140542" cy="1086464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AD6225-4D0B-4475-91F1-B9B4E264EB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" y="0"/>
            <a:ext cx="1811708" cy="80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8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781300" y="3006653"/>
            <a:ext cx="3028950" cy="276217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0387" y="3645560"/>
            <a:ext cx="3130776" cy="130035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 defTabSz="685800"/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ươm</a:t>
            </a:r>
            <a:endParaRPr lang="en-US" sz="8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81354" y="2914649"/>
            <a:ext cx="3028950" cy="276217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42246" y="3527842"/>
            <a:ext cx="2698085" cy="1300350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 defTabSz="685800"/>
            <a:r>
              <a:rPr lang="en-US" sz="8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ươp</a:t>
            </a:r>
            <a:endParaRPr lang="en-US" sz="8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1363" y="637496"/>
            <a:ext cx="7926029" cy="1274445"/>
          </a:xfrm>
          <a:prstGeom prst="rect">
            <a:avLst/>
          </a:prstGeom>
          <a:noFill/>
        </p:spPr>
        <p:txBody>
          <a:bodyPr wrap="square" lIns="68573" tIns="34287" rIns="68573" bIns="34287" rtlCol="0">
            <a:spAutoFit/>
          </a:bodyPr>
          <a:lstStyle/>
          <a:p>
            <a:pPr algn="ctr" defTabSz="685800">
              <a:lnSpc>
                <a:spcPct val="15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54: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ươm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-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ươp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/>
      <p:bldP spid="4" grpId="1"/>
      <p:bldP spid="11" grpId="0" animBg="1"/>
      <p:bldP spid="11" grpId="1" animBg="1"/>
      <p:bldP spid="12" grpId="0"/>
      <p:bldP spid="12" grpId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330E6FF-5B99-4345-86D1-BD99A177AA76}"/>
              </a:ext>
            </a:extLst>
          </p:cNvPr>
          <p:cNvSpPr txBox="1"/>
          <p:nvPr/>
        </p:nvSpPr>
        <p:spPr>
          <a:xfrm>
            <a:off x="856421" y="4400574"/>
            <a:ext cx="4742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bươm</a:t>
            </a:r>
            <a:r>
              <a:rPr lang="en-US" sz="5400" b="1" dirty="0"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atin typeface="UTM Avo" panose="02040603050506020204" pitchFamily="18" charset="0"/>
              </a:rPr>
              <a:t>b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ướm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8438915-80BE-4BDC-BCC1-8D5CDD00E35E}"/>
              </a:ext>
            </a:extLst>
          </p:cNvPr>
          <p:cNvGrpSpPr/>
          <p:nvPr/>
        </p:nvGrpSpPr>
        <p:grpSpPr>
          <a:xfrm>
            <a:off x="6550105" y="791139"/>
            <a:ext cx="3510438" cy="2023240"/>
            <a:chOff x="3810000" y="1424287"/>
            <a:chExt cx="2209801" cy="15103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76DDEAC-8598-4F4D-895A-E571F03A81CF}"/>
                </a:ext>
              </a:extLst>
            </p:cNvPr>
            <p:cNvSpPr/>
            <p:nvPr/>
          </p:nvSpPr>
          <p:spPr>
            <a:xfrm>
              <a:off x="3810000" y="1424287"/>
              <a:ext cx="2209800" cy="8183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ươm</a:t>
              </a:r>
              <a:endParaRPr lang="en-US" sz="54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5B87AE-939F-4F30-AA9B-323AD0EFD1FC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>
                  <a:solidFill>
                    <a:srgbClr val="008000"/>
                  </a:solidFill>
                  <a:latin typeface="UTM Avo" panose="02040603050506020204" pitchFamily="18" charset="0"/>
                </a:rPr>
                <a:t>ươ</a:t>
              </a:r>
              <a:endParaRPr lang="en-US" sz="54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7EFD923-201B-4689-BC7B-57D5E399207C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m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779D85F-2CF3-4F97-9BF1-366B12D6990C}"/>
              </a:ext>
            </a:extLst>
          </p:cNvPr>
          <p:cNvSpPr/>
          <p:nvPr/>
        </p:nvSpPr>
        <p:spPr>
          <a:xfrm>
            <a:off x="5877600" y="3267975"/>
            <a:ext cx="5116892" cy="1282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mờ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ươm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38BEA76-40C3-4F9C-9BE7-BD0EDEE11FA8}"/>
              </a:ext>
            </a:extLst>
          </p:cNvPr>
          <p:cNvGrpSpPr/>
          <p:nvPr/>
        </p:nvGrpSpPr>
        <p:grpSpPr>
          <a:xfrm>
            <a:off x="1045283" y="1080501"/>
            <a:ext cx="3332238" cy="2828605"/>
            <a:chOff x="1045283" y="1080501"/>
            <a:chExt cx="3332238" cy="2828605"/>
          </a:xfrm>
        </p:grpSpPr>
        <p:pic>
          <p:nvPicPr>
            <p:cNvPr id="9" name="Content Placeholder 3">
              <a:extLst>
                <a:ext uri="{FF2B5EF4-FFF2-40B4-BE49-F238E27FC236}">
                  <a16:creationId xmlns:a16="http://schemas.microsoft.com/office/drawing/2014/main" id="{9E420ED8-92A1-4EC0-92E4-D766606095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5374" t="30232" r="55910" b="44862"/>
            <a:stretch/>
          </p:blipFill>
          <p:spPr>
            <a:xfrm>
              <a:off x="1045283" y="1414798"/>
              <a:ext cx="3332238" cy="2494308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0019CBC4-6FCE-4CC5-A31D-B8A78F59F586}"/>
                </a:ext>
              </a:extLst>
            </p:cNvPr>
            <p:cNvCxnSpPr/>
            <p:nvPr/>
          </p:nvCxnSpPr>
          <p:spPr>
            <a:xfrm>
              <a:off x="1986116" y="1080501"/>
              <a:ext cx="58994" cy="66859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751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78339C-1345-48A4-834E-EEC7DA53D26D}"/>
              </a:ext>
            </a:extLst>
          </p:cNvPr>
          <p:cNvSpPr txBox="1"/>
          <p:nvPr/>
        </p:nvSpPr>
        <p:spPr>
          <a:xfrm>
            <a:off x="4922318" y="406081"/>
            <a:ext cx="3985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UTM Avo" panose="02040603050506020204" pitchFamily="18" charset="0"/>
              </a:rPr>
              <a:t>b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ướm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EA53C4-E1CB-4590-A140-2DBA4E51F88E}"/>
              </a:ext>
            </a:extLst>
          </p:cNvPr>
          <p:cNvSpPr/>
          <p:nvPr/>
        </p:nvSpPr>
        <p:spPr>
          <a:xfrm>
            <a:off x="1120360" y="3636011"/>
            <a:ext cx="10757007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ươm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bươm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sắc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bướm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9EE711-5EF6-41BC-B927-F53D18F71D5F}"/>
              </a:ext>
            </a:extLst>
          </p:cNvPr>
          <p:cNvGrpSpPr/>
          <p:nvPr/>
        </p:nvGrpSpPr>
        <p:grpSpPr>
          <a:xfrm>
            <a:off x="4325384" y="1765942"/>
            <a:ext cx="4032553" cy="1554198"/>
            <a:chOff x="3810000" y="1405139"/>
            <a:chExt cx="2209801" cy="152953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572A5FE-D6F7-4761-B779-896907649E98}"/>
                </a:ext>
              </a:extLst>
            </p:cNvPr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</a:t>
              </a:r>
              <a:r>
                <a:rPr lang="en-US" sz="66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ướm</a:t>
              </a:r>
              <a:endParaRPr lang="en-US" sz="66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95CCE7F-7BCF-464C-94F9-CB7A18960B93}"/>
                </a:ext>
              </a:extLst>
            </p:cNvPr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008000"/>
                  </a:solidFill>
                  <a:latin typeface="UTM Avo" panose="02040603050506020204" pitchFamily="18" charset="0"/>
                </a:rPr>
                <a:t>b</a:t>
              </a:r>
              <a:endParaRPr lang="en-US" sz="48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ADB17F9-99C3-438C-9861-9B4FD647F6BD}"/>
                </a:ext>
              </a:extLst>
            </p:cNvPr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FF0000"/>
                  </a:solidFill>
                  <a:latin typeface=".VnAvant" pitchFamily="34" charset="0"/>
                </a:rPr>
                <a:t>ướm</a:t>
              </a:r>
              <a:endParaRPr lang="en-US" sz="4800" b="1" dirty="0">
                <a:solidFill>
                  <a:srgbClr val="FF0000"/>
                </a:solidFill>
                <a:latin typeface=".VnAvan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899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2318" y="406081"/>
            <a:ext cx="3985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atin typeface="UTM Avo" panose="02040603050506020204" pitchFamily="18" charset="0"/>
              </a:rPr>
              <a:t>b</a:t>
            </a:r>
            <a:r>
              <a:rPr lang="en-US" sz="7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ướm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0360" y="3636011"/>
            <a:ext cx="10757007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ươm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–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bươm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sắc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bướm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325384" y="1765942"/>
            <a:ext cx="4032553" cy="1554198"/>
            <a:chOff x="3810000" y="1405139"/>
            <a:chExt cx="2209801" cy="1529531"/>
          </a:xfrm>
        </p:grpSpPr>
        <p:sp>
          <p:nvSpPr>
            <p:cNvPr id="11" name="Rectangle 10"/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</a:t>
              </a:r>
              <a:r>
                <a:rPr lang="en-US" sz="66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ướm</a:t>
              </a:r>
              <a:endParaRPr lang="en-US" sz="66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008000"/>
                  </a:solidFill>
                  <a:latin typeface="UTM Avo" panose="02040603050506020204" pitchFamily="18" charset="0"/>
                </a:rPr>
                <a:t>b</a:t>
              </a:r>
              <a:endParaRPr lang="en-US" sz="48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FF0000"/>
                  </a:solidFill>
                  <a:latin typeface=".VnAvant" pitchFamily="34" charset="0"/>
                </a:rPr>
                <a:t>ướm</a:t>
              </a:r>
              <a:endParaRPr lang="en-US" sz="4800" b="1" dirty="0">
                <a:solidFill>
                  <a:srgbClr val="FF0000"/>
                </a:solidFill>
                <a:latin typeface=".VnAvan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05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6231" y="4157079"/>
            <a:ext cx="47422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mướp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550105" y="791139"/>
            <a:ext cx="3510438" cy="2023240"/>
            <a:chOff x="3810000" y="1424287"/>
            <a:chExt cx="2209801" cy="1510383"/>
          </a:xfrm>
        </p:grpSpPr>
        <p:sp>
          <p:nvSpPr>
            <p:cNvPr id="20" name="Rectangle 19"/>
            <p:cNvSpPr/>
            <p:nvPr/>
          </p:nvSpPr>
          <p:spPr>
            <a:xfrm>
              <a:off x="3810000" y="1424287"/>
              <a:ext cx="2209800" cy="8183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>
                  <a:solidFill>
                    <a:srgbClr val="FF0000"/>
                  </a:solidFill>
                  <a:latin typeface="UTM Avo" panose="02040603050506020204" pitchFamily="18" charset="0"/>
                </a:rPr>
                <a:t>ươp</a:t>
              </a:r>
              <a:endParaRPr lang="en-US" sz="54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810000" y="224887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>
                  <a:solidFill>
                    <a:srgbClr val="008000"/>
                  </a:solidFill>
                  <a:latin typeface="UTM Avo" panose="02040603050506020204" pitchFamily="18" charset="0"/>
                </a:rPr>
                <a:t>ươ</a:t>
              </a:r>
              <a:endParaRPr lang="en-US" sz="54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914901" y="2245729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p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845515" y="3267975"/>
            <a:ext cx="5913347" cy="1282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pờ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ươp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53889" t="28765" r="22917" b="46789"/>
          <a:stretch/>
        </p:blipFill>
        <p:spPr>
          <a:xfrm>
            <a:off x="960281" y="1339217"/>
            <a:ext cx="3454400" cy="249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42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22318" y="406081"/>
            <a:ext cx="3985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>
                <a:latin typeface="UTM Avo" panose="02040603050506020204" pitchFamily="18" charset="0"/>
              </a:rPr>
              <a:t>m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ướp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20360" y="3636011"/>
            <a:ext cx="10757007" cy="682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mờ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ươp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mươp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sắc</a:t>
            </a:r>
            <a:r>
              <a:rPr lang="en-US" sz="5400" dirty="0">
                <a:solidFill>
                  <a:schemeClr val="tx1"/>
                </a:solidFill>
                <a:latin typeface="UTM Avo" panose="02040603050506020204" pitchFamily="18" charset="0"/>
              </a:rPr>
              <a:t> - </a:t>
            </a:r>
            <a:r>
              <a:rPr lang="en-US" sz="5400" dirty="0" err="1">
                <a:solidFill>
                  <a:schemeClr val="tx1"/>
                </a:solidFill>
                <a:latin typeface="UTM Avo" panose="02040603050506020204" pitchFamily="18" charset="0"/>
              </a:rPr>
              <a:t>mướp</a:t>
            </a:r>
            <a:endParaRPr lang="en-US" sz="5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325383" y="1765942"/>
            <a:ext cx="4032549" cy="1606410"/>
            <a:chOff x="3810000" y="1405139"/>
            <a:chExt cx="2209799" cy="1580914"/>
          </a:xfrm>
        </p:grpSpPr>
        <p:sp>
          <p:nvSpPr>
            <p:cNvPr id="11" name="Rectangle 10"/>
            <p:cNvSpPr/>
            <p:nvPr/>
          </p:nvSpPr>
          <p:spPr>
            <a:xfrm>
              <a:off x="3810000" y="1405139"/>
              <a:ext cx="2209797" cy="837445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m</a:t>
              </a:r>
              <a:r>
                <a:rPr lang="en-US" sz="66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ướp</a:t>
              </a:r>
              <a:endParaRPr lang="en-US" sz="66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0" y="2300253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008000"/>
                  </a:solidFill>
                  <a:latin typeface="UTM Avo" panose="02040603050506020204" pitchFamily="18" charset="0"/>
                </a:rPr>
                <a:t>m</a:t>
              </a:r>
              <a:endParaRPr lang="en-US" sz="4800" b="1" dirty="0">
                <a:solidFill>
                  <a:srgbClr val="008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4899" y="2290887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>
                  <a:solidFill>
                    <a:srgbClr val="FF0000"/>
                  </a:solidFill>
                  <a:latin typeface="UTM Avo" panose="02040603050506020204" pitchFamily="18" charset="0"/>
                </a:rPr>
                <a:t>ướp</a:t>
              </a:r>
              <a:endParaRPr lang="en-US" sz="48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86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441011" y="4499483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235792" y="4304047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821035" y="246535"/>
            <a:ext cx="4598126" cy="1093156"/>
          </a:xfrm>
          <a:prstGeom prst="roundRect">
            <a:avLst>
              <a:gd name="adj" fmla="val 50000"/>
            </a:avLst>
          </a:prstGeom>
          <a:solidFill>
            <a:srgbClr val="629359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10176" y="246535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2799782" y="1247816"/>
            <a:ext cx="3207495" cy="4696403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250417" y="1260338"/>
            <a:ext cx="3289356" cy="4826257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711617" y="2596027"/>
            <a:ext cx="3512247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solidFill>
                  <a:prstClr val="black"/>
                </a:solidFill>
                <a:latin typeface="UTM Avo" panose="02040603050506020204" pitchFamily="18" charset="0"/>
              </a:rPr>
              <a:t>ươ</a:t>
            </a:r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</a:rPr>
              <a:t>m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134516" y="2596026"/>
            <a:ext cx="3203162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>
                <a:solidFill>
                  <a:prstClr val="black"/>
                </a:solidFill>
                <a:latin typeface="UTM Avo" panose="02040603050506020204" pitchFamily="18" charset="0"/>
              </a:rPr>
              <a:t>ươ</a:t>
            </a:r>
            <a:r>
              <a:rPr lang="en-US" sz="9600" b="1">
                <a:solidFill>
                  <a:srgbClr val="FF0000"/>
                </a:solidFill>
                <a:latin typeface="UTM Avo" panose="02040603050506020204" pitchFamily="18" charset="0"/>
              </a:rPr>
              <a:t>p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98280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03" y="1330672"/>
            <a:ext cx="6243163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597765" y="404699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63294" y="147381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02512" y="106528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>
              <a:defRPr/>
            </a:pPr>
            <a:r>
              <a:rPr lang="vi-VN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Bảng gài</a:t>
            </a:r>
            <a:r>
              <a:rPr lang="vi-VN" sz="2800" b="1" spc="0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endParaRPr lang="en-US" sz="2800" b="1" spc="0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708113" y="2119553"/>
            <a:ext cx="24833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ươm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381240" y="2119553"/>
            <a:ext cx="3255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prstClr val="black"/>
                </a:solidFill>
                <a:latin typeface="UTM Avo" panose="02040603050506020204" pitchFamily="18" charset="0"/>
              </a:rPr>
              <a:t>b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ướm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79340" y="4380301"/>
            <a:ext cx="25134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noProof="0">
                <a:solidFill>
                  <a:srgbClr val="FF0000"/>
                </a:solidFill>
                <a:latin typeface="UTM Avo" panose="02040603050506020204" pitchFamily="18" charset="0"/>
              </a:rPr>
              <a:t>ươp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81240" y="4299465"/>
            <a:ext cx="3036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prstClr val="black"/>
                </a:solidFill>
                <a:latin typeface="UTM Avo" panose="02040603050506020204" pitchFamily="18" charset="0"/>
              </a:rPr>
              <a:t>m</a:t>
            </a:r>
            <a:r>
              <a:rPr lang="en-US" sz="7200" b="1">
                <a:solidFill>
                  <a:srgbClr val="FF0000"/>
                </a:solidFill>
                <a:latin typeface="UTM Avo" panose="02040603050506020204" pitchFamily="18" charset="0"/>
              </a:rPr>
              <a:t>ướp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12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1" y="2029733"/>
            <a:ext cx="2342605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UTM Avo" panose="02040603050506020204" pitchFamily="18" charset="0"/>
              </a:rPr>
              <a:t>ươm</a:t>
            </a:r>
            <a:endParaRPr lang="en-US" sz="7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11589" y="2029731"/>
            <a:ext cx="2333897" cy="120032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en-US" sz="7200" dirty="0" err="1">
                <a:solidFill>
                  <a:schemeClr val="tx1"/>
                </a:solidFill>
                <a:latin typeface="UTM Avo" panose="02040603050506020204" pitchFamily="18" charset="0"/>
              </a:rPr>
              <a:t>ươp</a:t>
            </a:r>
            <a:endParaRPr lang="en-US" sz="7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1831" y="3927440"/>
            <a:ext cx="5497915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UTM Avo" panose="02040603050506020204" pitchFamily="18" charset="0"/>
              </a:rPr>
              <a:t>bươm</a:t>
            </a:r>
            <a:r>
              <a:rPr lang="en-US" sz="6600" dirty="0">
                <a:latin typeface="UTM Avo" panose="02040603050506020204" pitchFamily="18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</a:rPr>
              <a:t>bướm</a:t>
            </a:r>
            <a:endParaRPr lang="en-US" sz="6600" dirty="0">
              <a:latin typeface="UTM Avo" panose="02040603050506020204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26112" y="3927439"/>
            <a:ext cx="5176059" cy="900953"/>
          </a:xfrm>
          <a:prstGeom prst="roundRect">
            <a:avLst/>
          </a:prstGeom>
          <a:solidFill>
            <a:srgbClr val="0066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UTM Avo" panose="02040603050506020204" pitchFamily="18" charset="0"/>
              </a:rPr>
              <a:t>quả</a:t>
            </a:r>
            <a:r>
              <a:rPr lang="en-US" sz="6600" dirty="0">
                <a:latin typeface="UTM Avo" panose="02040603050506020204" pitchFamily="18" charset="0"/>
              </a:rPr>
              <a:t> </a:t>
            </a:r>
            <a:r>
              <a:rPr lang="en-US" sz="6600" dirty="0" err="1">
                <a:latin typeface="UTM Avo" panose="02040603050506020204" pitchFamily="18" charset="0"/>
              </a:rPr>
              <a:t>mướp</a:t>
            </a:r>
            <a:endParaRPr lang="en-US" sz="6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74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6723" y="409618"/>
            <a:ext cx="6383170" cy="591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689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BD85CF-E185-4046-BA44-23B5BE030DAA}"/>
              </a:ext>
            </a:extLst>
          </p:cNvPr>
          <p:cNvSpPr/>
          <p:nvPr/>
        </p:nvSpPr>
        <p:spPr>
          <a:xfrm>
            <a:off x="3298271" y="2243203"/>
            <a:ext cx="5595457" cy="205530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6399" y="2486024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>
                <a:solidFill>
                  <a:srgbClr val="FF0000"/>
                </a:solidFill>
                <a:latin typeface="UTM Avo" panose="02040603050506020204" pitchFamily="18" charset="0"/>
              </a:rPr>
              <a:t>Thư</a:t>
            </a:r>
            <a:r>
              <a:rPr lang="en-US" sz="9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UTM Avo" panose="02040603050506020204" pitchFamily="18" charset="0"/>
              </a:rPr>
              <a:t>giãn</a:t>
            </a:r>
            <a:endParaRPr lang="en-US" sz="96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386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onkey Banana Dance - Baby Monkey - Dance Along - Pinkfong Songs for Children_Tri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E54C7-8439-4A77-B53E-7095E133C6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572"/>
            <a:ext cx="1272209" cy="56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9500" t="15852" r="27750" b="22815"/>
          <a:stretch/>
        </p:blipFill>
        <p:spPr>
          <a:xfrm>
            <a:off x="2484120" y="1295666"/>
            <a:ext cx="7223760" cy="53032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2578"/>
            <a:ext cx="130759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latin typeface="UTM Avo" panose="02040603050506020204" pitchFamily="18" charset="0"/>
              </a:rPr>
              <a:t>Giúp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thỏ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đem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cà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rốt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về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hai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kho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cho</a:t>
            </a:r>
            <a:r>
              <a:rPr lang="en-US" sz="4000" b="1" dirty="0">
                <a:latin typeface="UTM Avo" panose="02040603050506020204" pitchFamily="18" charset="0"/>
              </a:rPr>
              <a:t> </a:t>
            </a:r>
            <a:r>
              <a:rPr lang="en-US" sz="4000" b="1" dirty="0" err="1">
                <a:latin typeface="UTM Avo" panose="02040603050506020204" pitchFamily="18" charset="0"/>
              </a:rPr>
              <a:t>đúng</a:t>
            </a:r>
            <a:endParaRPr lang="en-US" sz="4000" b="1" dirty="0">
              <a:latin typeface="UTM Avo" panose="020406030505060202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627120" y="4785360"/>
            <a:ext cx="887730" cy="8877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3997056" y="1950720"/>
            <a:ext cx="1961784" cy="3672840"/>
          </a:xfrm>
          <a:custGeom>
            <a:avLst/>
            <a:gdLst>
              <a:gd name="connsiteX0" fmla="*/ 1961784 w 1961784"/>
              <a:gd name="connsiteY0" fmla="*/ 0 h 3672840"/>
              <a:gd name="connsiteX1" fmla="*/ 894984 w 1961784"/>
              <a:gd name="connsiteY1" fmla="*/ 289560 h 3672840"/>
              <a:gd name="connsiteX2" fmla="*/ 254904 w 1961784"/>
              <a:gd name="connsiteY2" fmla="*/ 853440 h 3672840"/>
              <a:gd name="connsiteX3" fmla="*/ 11064 w 1961784"/>
              <a:gd name="connsiteY3" fmla="*/ 1524000 h 3672840"/>
              <a:gd name="connsiteX4" fmla="*/ 117744 w 1961784"/>
              <a:gd name="connsiteY4" fmla="*/ 2103120 h 3672840"/>
              <a:gd name="connsiteX5" fmla="*/ 773064 w 1961784"/>
              <a:gd name="connsiteY5" fmla="*/ 3672840 h 3672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61784" h="3672840">
                <a:moveTo>
                  <a:pt x="1961784" y="0"/>
                </a:moveTo>
                <a:cubicBezTo>
                  <a:pt x="1570624" y="73660"/>
                  <a:pt x="1179464" y="147320"/>
                  <a:pt x="894984" y="289560"/>
                </a:cubicBezTo>
                <a:cubicBezTo>
                  <a:pt x="610504" y="431800"/>
                  <a:pt x="402224" y="647700"/>
                  <a:pt x="254904" y="853440"/>
                </a:cubicBezTo>
                <a:cubicBezTo>
                  <a:pt x="107584" y="1059180"/>
                  <a:pt x="33924" y="1315720"/>
                  <a:pt x="11064" y="1524000"/>
                </a:cubicBezTo>
                <a:cubicBezTo>
                  <a:pt x="-11796" y="1732280"/>
                  <a:pt x="-9256" y="1744980"/>
                  <a:pt x="117744" y="2103120"/>
                </a:cubicBezTo>
                <a:cubicBezTo>
                  <a:pt x="244744" y="2461260"/>
                  <a:pt x="508904" y="3067050"/>
                  <a:pt x="773064" y="367284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7459980" y="2194560"/>
            <a:ext cx="1280160" cy="3429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94320" y="4404360"/>
            <a:ext cx="115824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035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650" y="1149531"/>
            <a:ext cx="4971784" cy="472516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355" y="232455"/>
            <a:ext cx="4402552" cy="57636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14761" y="1296123"/>
            <a:ext cx="32266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6600" b="1" dirty="0">
                <a:solidFill>
                  <a:prstClr val="black"/>
                </a:solidFill>
                <a:latin typeface="UTM Avo" panose="02040603050506020204" pitchFamily="18" charset="0"/>
              </a:rPr>
              <a:t>Tập 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625939"/>
            <a:ext cx="6605516" cy="81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8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976" y="55585"/>
            <a:ext cx="2736528" cy="580793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346563" y="660474"/>
            <a:ext cx="949887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Ủ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ấm</a:t>
            </a: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cho</a:t>
            </a: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bà</a:t>
            </a:r>
            <a:endParaRPr lang="en-US" dirty="0">
              <a:solidFill>
                <a:srgbClr val="D60093"/>
              </a:solidFill>
              <a:latin typeface="UTM Avo" panose="02040603050506020204" pitchFamily="18" charset="0"/>
            </a:endParaRPr>
          </a:p>
          <a:p>
            <a:pPr marL="457200" lvl="1" indent="0">
              <a:buNone/>
            </a:pPr>
            <a:r>
              <a:rPr lang="en-US" sz="2800" dirty="0" err="1">
                <a:latin typeface="UTM Avo" panose="02040603050506020204" pitchFamily="18" charset="0"/>
              </a:rPr>
              <a:t>Gió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mùa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về</a:t>
            </a:r>
            <a:r>
              <a:rPr lang="en-US" sz="2800" dirty="0">
                <a:latin typeface="UTM Avo" panose="02040603050506020204" pitchFamily="18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</a:rPr>
              <a:t>Mẹ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mua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tấm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nệm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ấm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vì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tấm</a:t>
            </a:r>
            <a:endParaRPr lang="en-US" sz="2800" dirty="0">
              <a:latin typeface="UTM Avo" panose="020406030505060202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UTM Avo" panose="02040603050506020204" pitchFamily="18" charset="0"/>
              </a:rPr>
              <a:t>nếm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cũ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có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chỗ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đã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tướp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ra.</a:t>
            </a:r>
            <a:endParaRPr lang="en-US" dirty="0">
              <a:latin typeface="UTM Avo" panose="02040603050506020204" pitchFamily="18" charset="0"/>
            </a:endParaRPr>
          </a:p>
          <a:p>
            <a:pPr marL="457200" lvl="1" indent="0">
              <a:buNone/>
            </a:pPr>
            <a:r>
              <a:rPr lang="en-US" sz="2800" dirty="0" err="1">
                <a:latin typeface="UTM Avo" panose="02040603050506020204" pitchFamily="18" charset="0"/>
              </a:rPr>
              <a:t>Đêm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đó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Mi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nằm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ôm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ngủ</a:t>
            </a:r>
            <a:r>
              <a:rPr lang="en-US" sz="2800" dirty="0">
                <a:latin typeface="UTM Avo" panose="02040603050506020204" pitchFamily="18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thì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thầm</a:t>
            </a:r>
            <a:r>
              <a:rPr lang="en-US" sz="2800" dirty="0">
                <a:latin typeface="UTM Avo" panose="02040603050506020204" pitchFamily="18" charset="0"/>
              </a:rPr>
              <a:t>: “</a:t>
            </a:r>
            <a:r>
              <a:rPr lang="en-US" sz="2800" dirty="0" err="1">
                <a:latin typeface="UTM Avo" panose="02040603050506020204" pitchFamily="18" charset="0"/>
              </a:rPr>
              <a:t>Bé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Mi</a:t>
            </a:r>
            <a:endParaRPr lang="en-US" sz="2800" dirty="0">
              <a:latin typeface="UTM Avo" panose="02040603050506020204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latin typeface="UTM Avo" panose="02040603050506020204" pitchFamily="18" charset="0"/>
              </a:rPr>
              <a:t>của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ấm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quá</a:t>
            </a:r>
            <a:r>
              <a:rPr lang="en-US" dirty="0">
                <a:latin typeface="UTM Avo" panose="02040603050506020204" pitchFamily="18" charset="0"/>
              </a:rPr>
              <a:t>! </a:t>
            </a:r>
            <a:r>
              <a:rPr lang="en-US" dirty="0" err="1">
                <a:latin typeface="UTM Avo" panose="02040603050506020204" pitchFamily="18" charset="0"/>
              </a:rPr>
              <a:t>Ấm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như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bếp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lửa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đỏ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đượm</a:t>
            </a:r>
            <a:r>
              <a:rPr lang="en-US" dirty="0">
                <a:latin typeface="UTM Avo" panose="02040603050506020204" pitchFamily="18" charset="0"/>
              </a:rPr>
              <a:t>”.</a:t>
            </a:r>
          </a:p>
          <a:p>
            <a:pPr marL="0" indent="0" algn="r">
              <a:buNone/>
            </a:pPr>
            <a:r>
              <a:rPr lang="en-US" sz="2000" dirty="0">
                <a:latin typeface="UTM Avo" panose="02040603050506020204" pitchFamily="18" charset="0"/>
              </a:rPr>
              <a:t>Theo MAI THỊ MINH HUỆ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01" t="42512" r="15282"/>
          <a:stretch/>
        </p:blipFill>
        <p:spPr>
          <a:xfrm>
            <a:off x="2612571" y="3743725"/>
            <a:ext cx="5643156" cy="2519214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6923314" y="1680754"/>
            <a:ext cx="154141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667794" y="2168434"/>
            <a:ext cx="76635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730240" y="3178628"/>
            <a:ext cx="12801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193280" y="3178628"/>
            <a:ext cx="15327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807029" y="1672045"/>
            <a:ext cx="136724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437120" y="2612571"/>
            <a:ext cx="140208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458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93" y="-145727"/>
            <a:ext cx="11679307" cy="6719794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041838" y="1997197"/>
            <a:ext cx="8163802" cy="2360341"/>
            <a:chOff x="5885207" y="2045234"/>
            <a:chExt cx="4055983" cy="1763021"/>
          </a:xfrm>
        </p:grpSpPr>
        <p:sp>
          <p:nvSpPr>
            <p:cNvPr id="9" name="TextBox 8"/>
            <p:cNvSpPr txBox="1"/>
            <p:nvPr/>
          </p:nvSpPr>
          <p:spPr>
            <a:xfrm>
              <a:off x="5885207" y="2045234"/>
              <a:ext cx="1479894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gió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mùa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24313" y="2046811"/>
              <a:ext cx="1616877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tấm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nệm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33703" y="3106742"/>
              <a:ext cx="877009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tướp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00370" y="3118587"/>
              <a:ext cx="1464762" cy="689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thì</a:t>
              </a:r>
              <a:r>
                <a:rPr lang="en-US" sz="5400" dirty="0">
                  <a:solidFill>
                    <a:srgbClr val="FF0000"/>
                  </a:solidFill>
                  <a:latin typeface="UTM Avo" pitchFamily="18" charset="0"/>
                </a:rPr>
                <a:t> </a:t>
              </a:r>
              <a:r>
                <a:rPr lang="en-US" sz="5400" dirty="0" err="1">
                  <a:solidFill>
                    <a:srgbClr val="FF0000"/>
                  </a:solidFill>
                  <a:latin typeface="UTM Avo" pitchFamily="18" charset="0"/>
                </a:rPr>
                <a:t>thầm</a:t>
              </a:r>
              <a:endParaRPr lang="en-US" sz="5400" dirty="0">
                <a:solidFill>
                  <a:srgbClr val="FF0000"/>
                </a:solidFill>
                <a:latin typeface="UTM Avo" pitchFamily="18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041838" y="4839501"/>
            <a:ext cx="28023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bếp</a:t>
            </a:r>
            <a:r>
              <a:rPr lang="en-US" sz="5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lửa</a:t>
            </a:r>
            <a:endParaRPr lang="en-US" sz="5400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51222" y="4829911"/>
            <a:ext cx="33041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đỏ</a:t>
            </a:r>
            <a:r>
              <a:rPr lang="en-US" sz="54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UTM Avo" pitchFamily="18" charset="0"/>
              </a:rPr>
              <a:t>đượm</a:t>
            </a:r>
            <a:endParaRPr lang="en-US" sz="5400" dirty="0">
              <a:solidFill>
                <a:srgbClr val="FF0000"/>
              </a:solidFill>
              <a:latin typeface="UTM Avo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8108" y="571792"/>
            <a:ext cx="4486100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Luyện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đọc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từ</a:t>
            </a:r>
            <a:r>
              <a:rPr lang="en-US" sz="4000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itchFamily="18" charset="0"/>
              </a:rPr>
              <a:t>khó</a:t>
            </a:r>
            <a:endParaRPr lang="en-US" sz="4000" dirty="0">
              <a:solidFill>
                <a:srgbClr val="FF0000"/>
              </a:solidFill>
              <a:latin typeface="UTM Av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23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25" y="574131"/>
            <a:ext cx="2375263" cy="627652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40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endParaRPr lang="en-US" sz="4000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116873" y="928044"/>
            <a:ext cx="9498874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Ủ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ấm</a:t>
            </a: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cho</a:t>
            </a:r>
            <a:r>
              <a:rPr lang="en-US" dirty="0">
                <a:solidFill>
                  <a:srgbClr val="D60093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D60093"/>
                </a:solidFill>
                <a:latin typeface="UTM Avo" panose="02040603050506020204" pitchFamily="18" charset="0"/>
              </a:rPr>
              <a:t>bà</a:t>
            </a:r>
            <a:endParaRPr lang="en-US" dirty="0">
              <a:solidFill>
                <a:srgbClr val="D60093"/>
              </a:solidFill>
              <a:latin typeface="UTM Avo" panose="02040603050506020204" pitchFamily="18" charset="0"/>
            </a:endParaRPr>
          </a:p>
          <a:p>
            <a:pPr marL="457200" lvl="1" indent="0">
              <a:buNone/>
            </a:pPr>
            <a:r>
              <a:rPr lang="en-US" sz="2800" dirty="0" err="1">
                <a:latin typeface="UTM Avo" panose="02040603050506020204" pitchFamily="18" charset="0"/>
              </a:rPr>
              <a:t>Gió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mùa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về</a:t>
            </a:r>
            <a:r>
              <a:rPr lang="en-US" sz="2800" dirty="0">
                <a:latin typeface="UTM Avo" panose="02040603050506020204" pitchFamily="18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</a:rPr>
              <a:t>Mẹ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mua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cho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tấm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nệm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ấm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vì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tấm</a:t>
            </a:r>
            <a:endParaRPr lang="en-US" sz="2800" dirty="0">
              <a:latin typeface="UTM Avo" panose="02040603050506020204" pitchFamily="18" charset="0"/>
            </a:endParaRPr>
          </a:p>
          <a:p>
            <a:pPr marL="0" indent="0">
              <a:buNone/>
            </a:pPr>
            <a:r>
              <a:rPr lang="en-US" dirty="0" err="1">
                <a:latin typeface="UTM Avo" panose="02040603050506020204" pitchFamily="18" charset="0"/>
              </a:rPr>
              <a:t>nếm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cũ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có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chỗ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đã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tướp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ra.</a:t>
            </a:r>
            <a:endParaRPr lang="en-US" dirty="0">
              <a:latin typeface="UTM Avo" panose="02040603050506020204" pitchFamily="18" charset="0"/>
            </a:endParaRPr>
          </a:p>
          <a:p>
            <a:pPr marL="457200" lvl="1" indent="0">
              <a:buNone/>
            </a:pPr>
            <a:r>
              <a:rPr lang="en-US" sz="2800" dirty="0" err="1">
                <a:latin typeface="UTM Avo" panose="02040603050506020204" pitchFamily="18" charset="0"/>
              </a:rPr>
              <a:t>Đêm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đó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Mi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nằm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ôm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ngủ</a:t>
            </a:r>
            <a:r>
              <a:rPr lang="en-US" sz="2800" dirty="0">
                <a:latin typeface="UTM Avo" panose="02040603050506020204" pitchFamily="18" charset="0"/>
              </a:rPr>
              <a:t>. </a:t>
            </a:r>
            <a:r>
              <a:rPr lang="en-US" sz="2800" dirty="0" err="1">
                <a:latin typeface="UTM Avo" panose="02040603050506020204" pitchFamily="18" charset="0"/>
              </a:rPr>
              <a:t>Bà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thì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thầm</a:t>
            </a:r>
            <a:r>
              <a:rPr lang="en-US" sz="2800" dirty="0">
                <a:latin typeface="UTM Avo" panose="02040603050506020204" pitchFamily="18" charset="0"/>
              </a:rPr>
              <a:t>: “</a:t>
            </a:r>
            <a:r>
              <a:rPr lang="en-US" sz="2800" dirty="0" err="1">
                <a:latin typeface="UTM Avo" panose="02040603050506020204" pitchFamily="18" charset="0"/>
              </a:rPr>
              <a:t>Bé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Mi</a:t>
            </a:r>
            <a:endParaRPr lang="en-US" sz="2800" dirty="0">
              <a:latin typeface="UTM Avo" panose="02040603050506020204" pitchFamily="18" charset="0"/>
            </a:endParaRPr>
          </a:p>
          <a:p>
            <a:pPr marL="0" indent="0" algn="just">
              <a:buNone/>
            </a:pPr>
            <a:r>
              <a:rPr lang="en-US" dirty="0" err="1">
                <a:latin typeface="UTM Avo" panose="02040603050506020204" pitchFamily="18" charset="0"/>
              </a:rPr>
              <a:t>của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bà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ấm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quá</a:t>
            </a:r>
            <a:r>
              <a:rPr lang="en-US" dirty="0">
                <a:latin typeface="UTM Avo" panose="02040603050506020204" pitchFamily="18" charset="0"/>
              </a:rPr>
              <a:t>! </a:t>
            </a:r>
            <a:r>
              <a:rPr lang="en-US" dirty="0" err="1">
                <a:latin typeface="UTM Avo" panose="02040603050506020204" pitchFamily="18" charset="0"/>
              </a:rPr>
              <a:t>Ấm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như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bếp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lửa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đỏ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đượm</a:t>
            </a:r>
            <a:r>
              <a:rPr lang="en-US" dirty="0">
                <a:latin typeface="UTM Avo" panose="02040603050506020204" pitchFamily="18" charset="0"/>
              </a:rPr>
              <a:t>”.</a:t>
            </a:r>
          </a:p>
          <a:p>
            <a:pPr marL="0" indent="0" algn="r">
              <a:buNone/>
            </a:pPr>
            <a:r>
              <a:rPr lang="en-US" sz="2000" dirty="0">
                <a:latin typeface="UTM Avo" panose="02040603050506020204" pitchFamily="18" charset="0"/>
              </a:rPr>
              <a:t>Theo MAI THỊ MINH HUỆ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6201" t="42512" r="15282"/>
          <a:stretch/>
        </p:blipFill>
        <p:spPr>
          <a:xfrm>
            <a:off x="2029096" y="3486891"/>
            <a:ext cx="7228115" cy="322677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H="1">
            <a:off x="3704928" y="1543148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3774597" y="1543148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9078117" y="1490962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5902160" y="2015879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971829" y="2015879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139818" y="2487342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620688" y="2437056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690357" y="2437056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4004618" y="2987117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4074287" y="2987117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8938779" y="2961974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9008448" y="2961974"/>
            <a:ext cx="139338" cy="38317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19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9417" t="51333" r="19917" b="18296"/>
          <a:stretch/>
        </p:blipFill>
        <p:spPr>
          <a:xfrm>
            <a:off x="605685" y="1711353"/>
            <a:ext cx="10846405" cy="395023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4175760" y="3429000"/>
            <a:ext cx="1264920" cy="1645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4175760" y="3429000"/>
            <a:ext cx="1264920" cy="1219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1485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3852" y="301574"/>
            <a:ext cx="4376446" cy="5762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66083" y="1992723"/>
            <a:ext cx="3891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4200" b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42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kumimoji="0" lang="vi-VN" sz="4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viết 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878" y="742791"/>
            <a:ext cx="6569121" cy="528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61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2980" y="441325"/>
            <a:ext cx="2606040" cy="1325563"/>
          </a:xfrm>
        </p:spPr>
        <p:txBody>
          <a:bodyPr>
            <a:normAutofit fontScale="90000"/>
          </a:bodyPr>
          <a:lstStyle/>
          <a:p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5250" t="21704" r="19500" b="63778"/>
          <a:stretch/>
        </p:blipFill>
        <p:spPr>
          <a:xfrm>
            <a:off x="1187115" y="2208212"/>
            <a:ext cx="10104120" cy="155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978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262" y="1090612"/>
            <a:ext cx="10277475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207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5" y="900112"/>
            <a:ext cx="10534650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612" y="1185862"/>
            <a:ext cx="10010775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452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228725"/>
            <a:ext cx="9906000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9309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4081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8479" y="2649220"/>
            <a:ext cx="603504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Dặn</a:t>
            </a:r>
            <a:r>
              <a:rPr lang="en-US" sz="115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115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dò</a:t>
            </a:r>
            <a:endParaRPr lang="en-US" sz="115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135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8191624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HOC10 TEMPLATE</Template>
  <TotalTime>374</TotalTime>
  <Words>350</Words>
  <Application>Microsoft Office PowerPoint</Application>
  <PresentationFormat>Widescreen</PresentationFormat>
  <Paragraphs>93</Paragraphs>
  <Slides>34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.VnAvant</vt:lpstr>
      <vt:lpstr>Arial</vt:lpstr>
      <vt:lpstr>Calibri</vt:lpstr>
      <vt:lpstr>Calibri Light</vt:lpstr>
      <vt:lpstr>inpin heiti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Giúp thỏ đem cà rốt về hai kho cho đúng</vt:lpstr>
      <vt:lpstr>PowerPoint Presentation</vt:lpstr>
      <vt:lpstr>Tập đọc</vt:lpstr>
      <vt:lpstr>PowerPoint Presentation</vt:lpstr>
      <vt:lpstr>Tập đọc</vt:lpstr>
      <vt:lpstr>PowerPoint Presentation</vt:lpstr>
      <vt:lpstr>PowerPoint Presentation</vt:lpstr>
      <vt:lpstr>Tập viết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Tuan Anh</dc:creator>
  <cp:lastModifiedBy>Ziczac</cp:lastModifiedBy>
  <cp:revision>63</cp:revision>
  <dcterms:created xsi:type="dcterms:W3CDTF">2018-04-07T09:22:02Z</dcterms:created>
  <dcterms:modified xsi:type="dcterms:W3CDTF">2022-01-26T04:29:50Z</dcterms:modified>
</cp:coreProperties>
</file>