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52"/>
  </p:notesMasterIdLst>
  <p:sldIdLst>
    <p:sldId id="344" r:id="rId2"/>
    <p:sldId id="268" r:id="rId3"/>
    <p:sldId id="341" r:id="rId4"/>
    <p:sldId id="334" r:id="rId5"/>
    <p:sldId id="335" r:id="rId6"/>
    <p:sldId id="337" r:id="rId7"/>
    <p:sldId id="338" r:id="rId8"/>
    <p:sldId id="336" r:id="rId9"/>
    <p:sldId id="275" r:id="rId10"/>
    <p:sldId id="285" r:id="rId11"/>
    <p:sldId id="283" r:id="rId12"/>
    <p:sldId id="287" r:id="rId13"/>
    <p:sldId id="284" r:id="rId14"/>
    <p:sldId id="288" r:id="rId15"/>
    <p:sldId id="278" r:id="rId16"/>
    <p:sldId id="290" r:id="rId17"/>
    <p:sldId id="276" r:id="rId18"/>
    <p:sldId id="292" r:id="rId19"/>
    <p:sldId id="294" r:id="rId20"/>
    <p:sldId id="295" r:id="rId21"/>
    <p:sldId id="296" r:id="rId22"/>
    <p:sldId id="297" r:id="rId23"/>
    <p:sldId id="298" r:id="rId24"/>
    <p:sldId id="299" r:id="rId25"/>
    <p:sldId id="306" r:id="rId26"/>
    <p:sldId id="300" r:id="rId27"/>
    <p:sldId id="302" r:id="rId28"/>
    <p:sldId id="303" r:id="rId29"/>
    <p:sldId id="305" r:id="rId30"/>
    <p:sldId id="309" r:id="rId31"/>
    <p:sldId id="313" r:id="rId32"/>
    <p:sldId id="339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327" r:id="rId45"/>
    <p:sldId id="328" r:id="rId46"/>
    <p:sldId id="329" r:id="rId47"/>
    <p:sldId id="330" r:id="rId48"/>
    <p:sldId id="331" r:id="rId49"/>
    <p:sldId id="332" r:id="rId50"/>
    <p:sldId id="343" r:id="rId51"/>
  </p:sldIdLst>
  <p:sldSz cx="12192000" cy="6858000"/>
  <p:notesSz cx="6858000" cy="9144000"/>
  <p:custDataLst>
    <p:tags r:id="rId5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60"/>
  </p:normalViewPr>
  <p:slideViewPr>
    <p:cSldViewPr snapToGrid="0">
      <p:cViewPr>
        <p:scale>
          <a:sx n="75" d="100"/>
          <a:sy n="75" d="100"/>
        </p:scale>
        <p:origin x="1632" y="8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7612F-60DC-49B0-9E39-8227813975BC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95F1E-2676-4EB7-80AC-8E99B3588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55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5ACC4AD-4EB5-4DC2-9A8C-1994BD64C1C3}"/>
              </a:ext>
            </a:extLst>
          </p:cNvPr>
          <p:cNvSpPr/>
          <p:nvPr userDrawn="1"/>
        </p:nvSpPr>
        <p:spPr>
          <a:xfrm>
            <a:off x="11210926" y="95250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457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84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533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561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4300" y="-152400"/>
            <a:ext cx="12446000" cy="709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4B75A58-0643-482D-9964-9AE4BDAF29A9}"/>
              </a:ext>
            </a:extLst>
          </p:cNvPr>
          <p:cNvSpPr/>
          <p:nvPr userDrawn="1"/>
        </p:nvSpPr>
        <p:spPr>
          <a:xfrm>
            <a:off x="10969626" y="57152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75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21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2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21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" Target="slide6.xml"/><Relationship Id="rId7" Type="http://schemas.openxmlformats.org/officeDocument/2006/relationships/image" Target="../media/image15.gif"/><Relationship Id="rId12" Type="http://schemas.openxmlformats.org/officeDocument/2006/relationships/image" Target="../media/image17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11" Type="http://schemas.openxmlformats.org/officeDocument/2006/relationships/slide" Target="slide9.xml"/><Relationship Id="rId5" Type="http://schemas.openxmlformats.org/officeDocument/2006/relationships/slide" Target="slide8.xml"/><Relationship Id="rId10" Type="http://schemas.openxmlformats.org/officeDocument/2006/relationships/image" Target="../media/image12.gif"/><Relationship Id="rId4" Type="http://schemas.openxmlformats.org/officeDocument/2006/relationships/slide" Target="slide7.xml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2.png"/><Relationship Id="rId10" Type="http://schemas.openxmlformats.org/officeDocument/2006/relationships/image" Target="../media/image19.png"/><Relationship Id="rId4" Type="http://schemas.openxmlformats.org/officeDocument/2006/relationships/image" Target="../media/image29.png"/><Relationship Id="rId9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microsoft.com/office/2007/relationships/hdphoto" Target="../media/hdphoto6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microsoft.com/office/2007/relationships/hdphoto" Target="../media/hdphoto7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8.wdp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237" y="1730185"/>
            <a:ext cx="11791812" cy="23440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12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58: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ăn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ăt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DDBED8-1B93-4217-B36B-4131187776C7}"/>
              </a:ext>
            </a:extLst>
          </p:cNvPr>
          <p:cNvSpPr/>
          <p:nvPr/>
        </p:nvSpPr>
        <p:spPr>
          <a:xfrm>
            <a:off x="9494527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EFC39-FB59-415F-AA5F-D3329A01F617}"/>
              </a:ext>
            </a:extLst>
          </p:cNvPr>
          <p:cNvSpPr/>
          <p:nvPr/>
        </p:nvSpPr>
        <p:spPr>
          <a:xfrm>
            <a:off x="11012783" y="545360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86336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93" y="5588635"/>
            <a:ext cx="5212715" cy="740410"/>
          </a:xfrm>
          <a:prstGeom prst="rect">
            <a:avLst/>
          </a:prstGeom>
        </p:spPr>
      </p:pic>
      <p:pic>
        <p:nvPicPr>
          <p:cNvPr id="4" name="图片 1" descr="fc85f2a324e3c42c2067966f589847d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62524" y="4442643"/>
            <a:ext cx="1846580" cy="2137410"/>
          </a:xfrm>
          <a:prstGeom prst="rect">
            <a:avLst/>
          </a:prstGeom>
        </p:spPr>
      </p:pic>
      <p:pic>
        <p:nvPicPr>
          <p:cNvPr id="5" name="图片 3" descr="fc85f2a324e3c42c2067966f589847d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8342" y="4313692"/>
            <a:ext cx="3212448" cy="1817688"/>
          </a:xfrm>
          <a:prstGeom prst="rect">
            <a:avLst/>
          </a:prstGeom>
        </p:spPr>
      </p:pic>
      <p:pic>
        <p:nvPicPr>
          <p:cNvPr id="6" name="图片 1" descr="31f7217a017c2d9a8a7bcbd9844c162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4566" y="450986"/>
            <a:ext cx="7432766" cy="39394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52255" y="1392772"/>
            <a:ext cx="59566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white"/>
                </a:solidFill>
                <a:latin typeface="UTM Avo" panose="02040603050506020204" pitchFamily="18" charset="0"/>
              </a:rPr>
              <a:t>Khởi động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605" y="3914457"/>
            <a:ext cx="7131050" cy="740410"/>
          </a:xfrm>
          <a:prstGeom prst="rect">
            <a:avLst/>
          </a:prstGeom>
        </p:spPr>
      </p:pic>
      <p:pic>
        <p:nvPicPr>
          <p:cNvPr id="10" name="Picture 2" descr="Chuyển trang Gửi lời nhắn Xem sách giáo khoa Clip giới thiệu sách Môn học  khác Tải về tài liệu Biên bản thẩm định Hoạt động trải nghiệm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1140">
            <a:off x="10899875" y="83453"/>
            <a:ext cx="1079007" cy="141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urved Connector 11"/>
          <p:cNvCxnSpPr>
            <a:stCxn id="10" idx="2"/>
          </p:cNvCxnSpPr>
          <p:nvPr/>
        </p:nvCxnSpPr>
        <p:spPr>
          <a:xfrm rot="5400000">
            <a:off x="8259043" y="2801115"/>
            <a:ext cx="4270293" cy="1570545"/>
          </a:xfrm>
          <a:prstGeom prst="curvedConnector3">
            <a:avLst>
              <a:gd name="adj1" fmla="val 50000"/>
            </a:avLst>
          </a:prstGeom>
          <a:noFill/>
          <a:ln w="3175" cap="flat" cmpd="sng" algn="ctr">
            <a:solidFill>
              <a:srgbClr val="56BE8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/>
          <p:cNvSpPr/>
          <p:nvPr/>
        </p:nvSpPr>
        <p:spPr>
          <a:xfrm>
            <a:off x="3116722" y="123464"/>
            <a:ext cx="7747719" cy="1542916"/>
          </a:xfrm>
          <a:prstGeom prst="cloud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00853" y="296815"/>
            <a:ext cx="8779455" cy="114849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TRÒ CHƠI</a:t>
            </a:r>
          </a:p>
        </p:txBody>
      </p:sp>
      <p:grpSp>
        <p:nvGrpSpPr>
          <p:cNvPr id="9" name="vong quay"/>
          <p:cNvGrpSpPr>
            <a:grpSpLocks/>
          </p:cNvGrpSpPr>
          <p:nvPr/>
        </p:nvGrpSpPr>
        <p:grpSpPr bwMode="auto">
          <a:xfrm>
            <a:off x="2178211" y="1937889"/>
            <a:ext cx="3716613" cy="3539430"/>
            <a:chOff x="5377562" y="318533"/>
            <a:chExt cx="6046271" cy="5828280"/>
          </a:xfrm>
        </p:grpSpPr>
        <p:pic>
          <p:nvPicPr>
            <p:cNvPr id="10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7562" y="318533"/>
              <a:ext cx="6046271" cy="5828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 rot="-6650339">
              <a:off x="6674685" y="1116172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b="1" dirty="0">
                  <a:solidFill>
                    <a:srgbClr val="00B0F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vi-VN" altLang="en-US" b="1" dirty="0">
                <a:solidFill>
                  <a:srgbClr val="00B0F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TextBox 9"/>
            <p:cNvSpPr txBox="1">
              <a:spLocks noChangeArrowheads="1"/>
            </p:cNvSpPr>
            <p:nvPr/>
          </p:nvSpPr>
          <p:spPr bwMode="auto">
            <a:xfrm rot="12232592">
              <a:off x="5742637" y="2094163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b="1">
                  <a:solidFill>
                    <a:srgbClr val="FFFFFF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vi-VN" altLang="en-US" b="1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TextBox 10"/>
            <p:cNvSpPr txBox="1">
              <a:spLocks noChangeArrowheads="1"/>
            </p:cNvSpPr>
            <p:nvPr/>
          </p:nvSpPr>
          <p:spPr bwMode="auto">
            <a:xfrm rot="17590276">
              <a:off x="8020995" y="1113248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b="1">
                  <a:solidFill>
                    <a:srgbClr val="FFFFFF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0</a:t>
              </a:r>
              <a:endParaRPr lang="vi-VN" altLang="en-US" b="1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TextBox 11"/>
            <p:cNvSpPr txBox="1">
              <a:spLocks noChangeArrowheads="1"/>
            </p:cNvSpPr>
            <p:nvPr/>
          </p:nvSpPr>
          <p:spPr bwMode="auto">
            <a:xfrm rot="20155085">
              <a:off x="8917981" y="2098766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b="1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vi-VN" altLang="en-US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TextBox 16"/>
            <p:cNvSpPr txBox="1">
              <a:spLocks noChangeArrowheads="1"/>
            </p:cNvSpPr>
            <p:nvPr/>
          </p:nvSpPr>
          <p:spPr bwMode="auto">
            <a:xfrm rot="9501114">
              <a:off x="5697321" y="3433954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b="1">
                  <a:solidFill>
                    <a:srgbClr val="00206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0</a:t>
              </a:r>
              <a:endParaRPr lang="vi-VN" altLang="en-US" b="1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TextBox 18"/>
            <p:cNvSpPr txBox="1">
              <a:spLocks noChangeArrowheads="1"/>
            </p:cNvSpPr>
            <p:nvPr/>
          </p:nvSpPr>
          <p:spPr bwMode="auto">
            <a:xfrm rot="6703311">
              <a:off x="6660977" y="4339882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b="1">
                  <a:solidFill>
                    <a:srgbClr val="FF0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vi-VN" altLang="en-US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TextBox 19"/>
            <p:cNvSpPr txBox="1">
              <a:spLocks noChangeArrowheads="1"/>
            </p:cNvSpPr>
            <p:nvPr/>
          </p:nvSpPr>
          <p:spPr bwMode="auto">
            <a:xfrm rot="3829829">
              <a:off x="8019635" y="4347125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b="1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0</a:t>
              </a:r>
              <a:endParaRPr lang="vi-VN" altLang="en-US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TextBox 20"/>
            <p:cNvSpPr txBox="1">
              <a:spLocks noChangeArrowheads="1"/>
            </p:cNvSpPr>
            <p:nvPr/>
          </p:nvSpPr>
          <p:spPr bwMode="auto">
            <a:xfrm rot="1321648">
              <a:off x="8940447" y="3465465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GB" altLang="en-US" b="1">
                  <a:solidFill>
                    <a:srgbClr val="FFC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vi-VN" altLang="en-US" b="1">
                <a:solidFill>
                  <a:srgbClr val="FFC00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9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469" y="3345787"/>
            <a:ext cx="743026" cy="730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5588335" y="1937889"/>
            <a:ext cx="6057978" cy="868297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solidFill>
                    <a:srgbClr val="5B9BD5">
                      <a:lumMod val="50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VÒNG QUAY MAY MẮN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69826" y="2937950"/>
            <a:ext cx="617803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ClrTx/>
              <a:defRPr/>
            </a:pPr>
            <a:r>
              <a:rPr lang="vi-VN" sz="2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Cách chơi: </a:t>
            </a:r>
            <a:r>
              <a:rPr lang="vi-VN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Có  4 ô số tương ứng với 4 câu hỏi. HS chọn ô số mình thích và trả lời câu hỏi ẩn trong ô số.</a:t>
            </a:r>
            <a:endParaRPr lang="en-US" sz="26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  <a:p>
            <a:pPr lvl="0" algn="just">
              <a:buClrTx/>
              <a:defRPr/>
            </a:pPr>
            <a:endParaRPr lang="vi-VN" sz="26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  <a:p>
            <a:pPr lvl="0" algn="just">
              <a:buClrTx/>
              <a:defRPr/>
            </a:pPr>
            <a:r>
              <a:rPr lang="vi-VN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- Trên vòng quay có các số 0, 1, 2, 3 HS trả lời đúng sẽ được quay may mắn. Kim dừng lại ở số nào thì được cộng bằng đó điểm.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/>
          <a:srcRect r="59108"/>
          <a:stretch/>
        </p:blipFill>
        <p:spPr>
          <a:xfrm>
            <a:off x="173252" y="2593475"/>
            <a:ext cx="1108971" cy="219884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/>
          <a:srcRect l="59615"/>
          <a:stretch/>
        </p:blipFill>
        <p:spPr>
          <a:xfrm>
            <a:off x="1069240" y="2616467"/>
            <a:ext cx="1095237" cy="218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8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0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480770" y="631486"/>
            <a:ext cx="5372902" cy="26825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VÒNG QUAY </a:t>
            </a:r>
            <a:endParaRPr kumimoji="0" lang="vi-VN" sz="60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MAY MẮN</a:t>
            </a:r>
          </a:p>
        </p:txBody>
      </p:sp>
      <p:sp>
        <p:nvSpPr>
          <p:cNvPr id="40" name="Google Shape;171;p1">
            <a:hlinkClick r:id="rId2" action="ppaction://hlinksldjump"/>
          </p:cNvPr>
          <p:cNvSpPr/>
          <p:nvPr/>
        </p:nvSpPr>
        <p:spPr>
          <a:xfrm>
            <a:off x="1220282" y="3673967"/>
            <a:ext cx="1141623" cy="1090395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1</a:t>
            </a:r>
            <a:endParaRPr sz="4400" b="1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1" name="Google Shape;172;p1">
            <a:hlinkClick r:id="rId3" action="ppaction://hlinksldjump"/>
          </p:cNvPr>
          <p:cNvSpPr/>
          <p:nvPr/>
        </p:nvSpPr>
        <p:spPr>
          <a:xfrm>
            <a:off x="3500215" y="3673967"/>
            <a:ext cx="1141623" cy="110069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</a:t>
            </a:r>
            <a:endParaRPr sz="4400" b="1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2" name="Google Shape;173;p1">
            <a:hlinkClick r:id="rId4" action="ppaction://hlinksldjump"/>
          </p:cNvPr>
          <p:cNvSpPr/>
          <p:nvPr/>
        </p:nvSpPr>
        <p:spPr>
          <a:xfrm>
            <a:off x="1220272" y="5086814"/>
            <a:ext cx="1141633" cy="110070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3</a:t>
            </a:r>
            <a:endParaRPr sz="4400" b="1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3" name="Google Shape;174;p1">
            <a:hlinkClick r:id="rId5" action="ppaction://hlinksldjump"/>
          </p:cNvPr>
          <p:cNvSpPr/>
          <p:nvPr/>
        </p:nvSpPr>
        <p:spPr>
          <a:xfrm>
            <a:off x="3561458" y="5110775"/>
            <a:ext cx="1141623" cy="110069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4</a:t>
            </a:r>
            <a:endParaRPr sz="4400" b="1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5" name="Google Shape;181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2671" y="728683"/>
            <a:ext cx="4953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18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29739" y="1207472"/>
            <a:ext cx="4953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18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19150" y="680278"/>
            <a:ext cx="4953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84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68527" y="117566"/>
            <a:ext cx="1657679" cy="155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86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14152" y="-693733"/>
            <a:ext cx="609600" cy="609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" name="vong quay"/>
          <p:cNvGrpSpPr>
            <a:grpSpLocks/>
          </p:cNvGrpSpPr>
          <p:nvPr/>
        </p:nvGrpSpPr>
        <p:grpSpPr bwMode="auto">
          <a:xfrm>
            <a:off x="5802048" y="728683"/>
            <a:ext cx="4833335" cy="4843031"/>
            <a:chOff x="5377562" y="318533"/>
            <a:chExt cx="6046271" cy="5828280"/>
          </a:xfrm>
        </p:grpSpPr>
        <p:pic>
          <p:nvPicPr>
            <p:cNvPr id="51" name="Picture 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7562" y="318533"/>
              <a:ext cx="6046271" cy="5828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TextBox 8"/>
            <p:cNvSpPr txBox="1">
              <a:spLocks noChangeArrowheads="1"/>
            </p:cNvSpPr>
            <p:nvPr/>
          </p:nvSpPr>
          <p:spPr bwMode="auto">
            <a:xfrm rot="-6650339">
              <a:off x="6674685" y="1116172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en-US" b="1" dirty="0">
                  <a:solidFill>
                    <a:srgbClr val="00B0F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vi-VN" altLang="en-US" b="1" dirty="0">
                <a:solidFill>
                  <a:srgbClr val="00B0F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6" name="TextBox 9"/>
            <p:cNvSpPr txBox="1">
              <a:spLocks noChangeArrowheads="1"/>
            </p:cNvSpPr>
            <p:nvPr/>
          </p:nvSpPr>
          <p:spPr bwMode="auto">
            <a:xfrm rot="12232592">
              <a:off x="5742637" y="2094163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en-US" b="1">
                  <a:solidFill>
                    <a:srgbClr val="FFFFFF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vi-VN" altLang="en-US" b="1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3" name="TextBox 10"/>
            <p:cNvSpPr txBox="1">
              <a:spLocks noChangeArrowheads="1"/>
            </p:cNvSpPr>
            <p:nvPr/>
          </p:nvSpPr>
          <p:spPr bwMode="auto">
            <a:xfrm rot="17590276">
              <a:off x="8020995" y="1238928"/>
              <a:ext cx="2025647" cy="73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en-US" b="1" dirty="0">
                  <a:solidFill>
                    <a:srgbClr val="FFFFFF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vi-VN" altLang="en-US" b="1" dirty="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0" name="TextBox 11"/>
            <p:cNvSpPr txBox="1">
              <a:spLocks noChangeArrowheads="1"/>
            </p:cNvSpPr>
            <p:nvPr/>
          </p:nvSpPr>
          <p:spPr bwMode="auto">
            <a:xfrm rot="20155085">
              <a:off x="8917981" y="2098766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en-US" b="1" dirty="0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vi-VN" altLang="en-US" b="1" dirty="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1" name="TextBox 16"/>
            <p:cNvSpPr txBox="1">
              <a:spLocks noChangeArrowheads="1"/>
            </p:cNvSpPr>
            <p:nvPr/>
          </p:nvSpPr>
          <p:spPr bwMode="auto">
            <a:xfrm rot="9501114">
              <a:off x="5697320" y="3511125"/>
              <a:ext cx="2025648" cy="703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altLang="en-US" b="1" dirty="0">
                  <a:solidFill>
                    <a:srgbClr val="00206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lang="vi-VN" altLang="en-US" b="1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2" name="TextBox 18"/>
            <p:cNvSpPr txBox="1">
              <a:spLocks noChangeArrowheads="1"/>
            </p:cNvSpPr>
            <p:nvPr/>
          </p:nvSpPr>
          <p:spPr bwMode="auto">
            <a:xfrm rot="6703311">
              <a:off x="6660977" y="4339882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en-US" b="1">
                  <a:solidFill>
                    <a:srgbClr val="FF0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vi-VN" altLang="en-US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3" name="TextBox 19"/>
            <p:cNvSpPr txBox="1">
              <a:spLocks noChangeArrowheads="1"/>
            </p:cNvSpPr>
            <p:nvPr/>
          </p:nvSpPr>
          <p:spPr bwMode="auto">
            <a:xfrm rot="3829829">
              <a:off x="8019635" y="4472805"/>
              <a:ext cx="2025647" cy="73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en-US" b="1" dirty="0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vi-VN" altLang="en-US" b="1" dirty="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4" name="TextBox 20"/>
            <p:cNvSpPr txBox="1">
              <a:spLocks noChangeArrowheads="1"/>
            </p:cNvSpPr>
            <p:nvPr/>
          </p:nvSpPr>
          <p:spPr bwMode="auto">
            <a:xfrm rot="1321648">
              <a:off x="8940446" y="3542636"/>
              <a:ext cx="2025648" cy="703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altLang="en-US" b="1" dirty="0">
                  <a:solidFill>
                    <a:srgbClr val="FFC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lang="vi-VN" altLang="en-US" b="1" dirty="0">
                <a:solidFill>
                  <a:srgbClr val="FFC00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85" name="quay dung"/>
          <p:cNvSpPr/>
          <p:nvPr/>
        </p:nvSpPr>
        <p:spPr>
          <a:xfrm>
            <a:off x="9380777" y="5762860"/>
            <a:ext cx="1885950" cy="849313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b="1" dirty="0">
                <a:solidFill>
                  <a:srgbClr val="FFFFFF"/>
                </a:solidFill>
                <a:latin typeface="UTM Avo" panose="02040603050506020204" pitchFamily="18" charset="0"/>
                <a:cs typeface="Tahoma" pitchFamily="34" charset="0"/>
              </a:rPr>
              <a:t>QUAY</a:t>
            </a:r>
            <a:endParaRPr lang="vi-VN" sz="2400" b="1" dirty="0">
              <a:solidFill>
                <a:srgbClr val="FFFFFF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86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189" y="2614752"/>
            <a:ext cx="1193841" cy="110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Isosceles Triangle 86"/>
          <p:cNvSpPr/>
          <p:nvPr/>
        </p:nvSpPr>
        <p:spPr>
          <a:xfrm rot="16200000">
            <a:off x="10083520" y="2500868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  <a:latin typeface="Arial"/>
            </a:endParaRPr>
          </a:p>
        </p:txBody>
      </p:sp>
      <p:sp>
        <p:nvSpPr>
          <p:cNvPr id="88" name="Isosceles Triangle 87"/>
          <p:cNvSpPr/>
          <p:nvPr/>
        </p:nvSpPr>
        <p:spPr>
          <a:xfrm rot="16200000">
            <a:off x="10122566" y="2509455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  <a:latin typeface="Arial"/>
            </a:endParaRPr>
          </a:p>
        </p:txBody>
      </p:sp>
      <p:sp>
        <p:nvSpPr>
          <p:cNvPr id="89" name="Isosceles Triangle 88"/>
          <p:cNvSpPr/>
          <p:nvPr/>
        </p:nvSpPr>
        <p:spPr>
          <a:xfrm rot="16200000">
            <a:off x="10130865" y="2547789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  <a:latin typeface="Arial"/>
            </a:endParaRPr>
          </a:p>
        </p:txBody>
      </p:sp>
      <p:sp>
        <p:nvSpPr>
          <p:cNvPr id="90" name="Isosceles Triangle 89"/>
          <p:cNvSpPr/>
          <p:nvPr/>
        </p:nvSpPr>
        <p:spPr>
          <a:xfrm rot="16200000">
            <a:off x="10153751" y="2524870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  <a:latin typeface="Arial"/>
            </a:endParaRPr>
          </a:p>
        </p:txBody>
      </p:sp>
      <p:sp>
        <p:nvSpPr>
          <p:cNvPr id="91" name="Isosceles Triangle 90"/>
          <p:cNvSpPr/>
          <p:nvPr/>
        </p:nvSpPr>
        <p:spPr>
          <a:xfrm rot="16200000">
            <a:off x="10163837" y="2516959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  <a:latin typeface="Arial"/>
            </a:endParaRPr>
          </a:p>
        </p:txBody>
      </p:sp>
      <p:sp>
        <p:nvSpPr>
          <p:cNvPr id="92" name="Isosceles Triangle 91"/>
          <p:cNvSpPr/>
          <p:nvPr/>
        </p:nvSpPr>
        <p:spPr>
          <a:xfrm rot="16200000">
            <a:off x="10168492" y="2476963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  <a:latin typeface="Arial"/>
            </a:endParaRPr>
          </a:p>
        </p:txBody>
      </p:sp>
      <p:sp>
        <p:nvSpPr>
          <p:cNvPr id="93" name="Isosceles Triangle 92"/>
          <p:cNvSpPr/>
          <p:nvPr/>
        </p:nvSpPr>
        <p:spPr>
          <a:xfrm rot="16200000">
            <a:off x="10130865" y="2485551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  <a:latin typeface="Arial"/>
            </a:endParaRPr>
          </a:p>
        </p:txBody>
      </p:sp>
      <p:sp>
        <p:nvSpPr>
          <p:cNvPr id="94" name="Isosceles Triangle 93"/>
          <p:cNvSpPr/>
          <p:nvPr/>
        </p:nvSpPr>
        <p:spPr>
          <a:xfrm rot="16200000">
            <a:off x="10139053" y="2525371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  <a:latin typeface="Arial"/>
            </a:endParaRPr>
          </a:p>
        </p:txBody>
      </p:sp>
      <p:sp>
        <p:nvSpPr>
          <p:cNvPr id="95" name="Isosceles Triangle 94"/>
          <p:cNvSpPr/>
          <p:nvPr/>
        </p:nvSpPr>
        <p:spPr>
          <a:xfrm rot="16200000">
            <a:off x="10188744" y="2518748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  <a:latin typeface="Arial"/>
            </a:endParaRPr>
          </a:p>
        </p:txBody>
      </p:sp>
      <p:sp>
        <p:nvSpPr>
          <p:cNvPr id="96" name="Isosceles Triangle 95"/>
          <p:cNvSpPr/>
          <p:nvPr/>
        </p:nvSpPr>
        <p:spPr>
          <a:xfrm rot="16200000">
            <a:off x="10202693" y="2492667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  <a:latin typeface="Arial"/>
            </a:endParaRPr>
          </a:p>
        </p:txBody>
      </p:sp>
      <p:sp>
        <p:nvSpPr>
          <p:cNvPr id="97" name="Isosceles Triangle 96"/>
          <p:cNvSpPr/>
          <p:nvPr/>
        </p:nvSpPr>
        <p:spPr>
          <a:xfrm rot="16200000">
            <a:off x="10210347" y="2500458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>
              <a:solidFill>
                <a:prstClr val="white"/>
              </a:solidFill>
              <a:latin typeface="Arial"/>
            </a:endParaRPr>
          </a:p>
        </p:txBody>
      </p:sp>
      <p:pic>
        <p:nvPicPr>
          <p:cNvPr id="98" name="Picture 97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88294" y="2490939"/>
            <a:ext cx="1233351" cy="14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45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4.44444E-6 L 4.37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</p:childTnLst>
        </p:cTn>
      </p:par>
    </p:tnLst>
    <p:bldLst>
      <p:bldP spid="39" grpId="0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14;p2">
            <a:hlinkClick r:id="rId2" action="ppaction://hlinksldjump"/>
          </p:cNvPr>
          <p:cNvSpPr/>
          <p:nvPr/>
        </p:nvSpPr>
        <p:spPr>
          <a:xfrm flipH="1">
            <a:off x="9129486" y="5408482"/>
            <a:ext cx="3062514" cy="1001485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Tahoma"/>
              <a:buNone/>
            </a:pPr>
            <a:r>
              <a:rPr lang="en-US" sz="3200" b="1" i="0" u="none" strike="noStrike" cap="none" dirty="0">
                <a:solidFill>
                  <a:srgbClr val="2E75B5"/>
                </a:solidFill>
                <a:latin typeface="Tahoma"/>
                <a:ea typeface="Tahoma"/>
                <a:cs typeface="Tahoma"/>
                <a:sym typeface="Tahoma"/>
              </a:rPr>
              <a:t>QUAY VỀ</a:t>
            </a:r>
            <a:endParaRPr sz="3200" b="1" i="0" u="none" strike="noStrike" cap="none" dirty="0">
              <a:solidFill>
                <a:srgbClr val="2E75B5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1556085" y="2506796"/>
            <a:ext cx="9336504" cy="255453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Thám tử gà cồ tóm cổ qu</a:t>
            </a:r>
            <a:r>
              <a:rPr lang="vi-VN" sz="8000" noProof="0" dirty="0">
                <a:solidFill>
                  <a:prstClr val="black"/>
                </a:solidFill>
                <a:latin typeface="UTM Avo" panose="02040603050506020204" pitchFamily="18" charset="0"/>
              </a:rPr>
              <a:t>ạ.</a:t>
            </a:r>
            <a:endParaRPr kumimoji="0" lang="es-E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pic>
        <p:nvPicPr>
          <p:cNvPr id="8" name="Google Shape;2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039" y="703473"/>
            <a:ext cx="1626236" cy="199014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2325090" y="836217"/>
            <a:ext cx="7798494" cy="1323431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Tìm tiếng có vần </a:t>
            </a:r>
            <a:r>
              <a:rPr lang="vi-VN" sz="40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o</a:t>
            </a: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m</a:t>
            </a:r>
            <a:r>
              <a:rPr kumimoji="0" lang="vi-VN" sz="40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vi-VN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trong câu</a:t>
            </a:r>
            <a:r>
              <a:rPr kumimoji="0" lang="vi-VN" sz="40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sau:</a:t>
            </a:r>
            <a:endParaRPr kumimoji="0" lang="es-ES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2547257" y="3724839"/>
            <a:ext cx="2539564" cy="1323431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t</a:t>
            </a:r>
            <a:r>
              <a:rPr kumimoji="0" lang="vi-VN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óm</a:t>
            </a:r>
            <a:r>
              <a:rPr kumimoji="0" lang="vi-VN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s-E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A7EA4E-EDEC-47FF-8F9A-D58516DE7F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1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15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3249" y="719514"/>
            <a:ext cx="1626236" cy="199014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14;p2">
            <a:hlinkClick r:id="rId3" action="ppaction://hlinksldjump"/>
          </p:cNvPr>
          <p:cNvSpPr/>
          <p:nvPr/>
        </p:nvSpPr>
        <p:spPr>
          <a:xfrm flipH="1">
            <a:off x="9129486" y="5408482"/>
            <a:ext cx="3062514" cy="1001485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Tahoma"/>
              <a:buNone/>
            </a:pPr>
            <a:r>
              <a:rPr lang="en-US" sz="3200" b="1" i="0" u="none" strike="noStrike" cap="none" dirty="0">
                <a:solidFill>
                  <a:srgbClr val="2E75B5"/>
                </a:solidFill>
                <a:latin typeface="Tahoma"/>
                <a:ea typeface="Tahoma"/>
                <a:cs typeface="Tahoma"/>
                <a:sym typeface="Tahoma"/>
              </a:rPr>
              <a:t>QUAY VỀ</a:t>
            </a:r>
            <a:endParaRPr sz="3200" b="1" i="0" u="none" strike="noStrike" cap="none" dirty="0">
              <a:solidFill>
                <a:srgbClr val="2E75B5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2388243" y="2300295"/>
            <a:ext cx="7798494" cy="255453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tiếng có vần 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ươm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</a:t>
            </a:r>
            <a:endParaRPr kumimoji="0" lang="es-E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1EA590-FC9F-4F0C-8EF2-C20A651D59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2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15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9080" y="703473"/>
            <a:ext cx="1626236" cy="199014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14;p2">
            <a:hlinkClick r:id="rId3" action="ppaction://hlinksldjump"/>
          </p:cNvPr>
          <p:cNvSpPr/>
          <p:nvPr/>
        </p:nvSpPr>
        <p:spPr>
          <a:xfrm flipH="1">
            <a:off x="9129486" y="5408482"/>
            <a:ext cx="3062514" cy="1001485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Tahoma"/>
              <a:buNone/>
            </a:pPr>
            <a:r>
              <a:rPr lang="en-US" sz="3200" b="1" i="0" u="none" strike="noStrike" cap="none" dirty="0">
                <a:solidFill>
                  <a:srgbClr val="2E75B5"/>
                </a:solidFill>
                <a:latin typeface="Tahoma"/>
                <a:ea typeface="Tahoma"/>
                <a:cs typeface="Tahoma"/>
                <a:sym typeface="Tahoma"/>
              </a:rPr>
              <a:t>QUAY VỀ</a:t>
            </a:r>
            <a:endParaRPr sz="3200" b="1" i="0" u="none" strike="noStrike" cap="none" dirty="0">
              <a:solidFill>
                <a:srgbClr val="2E75B5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2035316" y="2047354"/>
            <a:ext cx="8470232" cy="255453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Tìm tiếng có vần 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an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?</a:t>
            </a:r>
            <a:endParaRPr kumimoji="0" lang="es-E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A7A302-ADE5-40D7-89BD-C45A9541DB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6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14;p2">
            <a:hlinkClick r:id="rId2" action="ppaction://hlinksldjump"/>
          </p:cNvPr>
          <p:cNvSpPr/>
          <p:nvPr/>
        </p:nvSpPr>
        <p:spPr>
          <a:xfrm flipH="1">
            <a:off x="9129486" y="5408482"/>
            <a:ext cx="3062514" cy="1001485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Tahoma"/>
              <a:buNone/>
            </a:pPr>
            <a:r>
              <a:rPr lang="en-US" sz="3200" b="1" i="0" u="none" strike="noStrike" cap="none" dirty="0">
                <a:solidFill>
                  <a:srgbClr val="2E75B5"/>
                </a:solidFill>
                <a:latin typeface="Tahoma"/>
                <a:ea typeface="Tahoma"/>
                <a:cs typeface="Tahoma"/>
                <a:sym typeface="Tahoma"/>
              </a:rPr>
              <a:t>QUAY VỀ</a:t>
            </a:r>
            <a:endParaRPr sz="3200" b="1" i="0" u="none" strike="noStrike" cap="none" dirty="0">
              <a:solidFill>
                <a:srgbClr val="2E75B5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994613" y="2308611"/>
            <a:ext cx="10475494" cy="255453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Phố Thợ Nhuộm tấp nập và đẹp lắm. </a:t>
            </a:r>
            <a:endParaRPr kumimoji="0" lang="es-E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pic>
        <p:nvPicPr>
          <p:cNvPr id="8" name="Google Shape;2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426" y="703473"/>
            <a:ext cx="1626236" cy="199014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2481844" y="1055399"/>
            <a:ext cx="7798494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dirty="0">
                <a:solidFill>
                  <a:prstClr val="black"/>
                </a:solidFill>
                <a:latin typeface="UTM Avo" panose="02040603050506020204" pitchFamily="18" charset="0"/>
              </a:rPr>
              <a:t>Hãy đọc to</a:t>
            </a:r>
            <a:r>
              <a:rPr kumimoji="0" lang="vi-VN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câu</a:t>
            </a:r>
            <a:r>
              <a:rPr kumimoji="0" lang="vi-VN" sz="40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sau:</a:t>
            </a:r>
            <a:endParaRPr kumimoji="0" lang="es-ES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48293B-0C10-4809-8728-BBAFECD896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2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" descr="31f7217a017c2d9a8a7bcbd9844c162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140704"/>
            <a:ext cx="8872990" cy="3756791"/>
          </a:xfrm>
          <a:prstGeom prst="rect">
            <a:avLst/>
          </a:prstGeom>
        </p:spPr>
      </p:pic>
      <p:pic>
        <p:nvPicPr>
          <p:cNvPr id="41" name="图片 2" descr="觅元素584a989cd6c5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668" y="606971"/>
            <a:ext cx="8872989" cy="187901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431812" y="2806105"/>
            <a:ext cx="74957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 58: ăn – ăt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3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946" y="5136776"/>
            <a:ext cx="11777345" cy="1574700"/>
          </a:xfrm>
          <a:prstGeom prst="rect">
            <a:avLst/>
          </a:prstGeom>
        </p:spPr>
      </p:pic>
      <p:pic>
        <p:nvPicPr>
          <p:cNvPr id="44" name="图片 15" descr="a05684f714522ad77246dba9447411ba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6E314C-1997-4E86-9A5B-1EA0969B49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893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1" descr="64a8e9e6f0a315977ad9af715ccf7ba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414520" y="5314139"/>
            <a:ext cx="4450010" cy="13375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0668" t="27597" r="54091" b="38776"/>
          <a:stretch/>
        </p:blipFill>
        <p:spPr>
          <a:xfrm>
            <a:off x="2099336" y="1368850"/>
            <a:ext cx="6788290" cy="37492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735413-9E08-4F1F-A415-89D867370E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9117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2325190" y="209005"/>
            <a:ext cx="7276010" cy="797442"/>
          </a:xfrm>
          <a:prstGeom prst="trapezoid">
            <a:avLst/>
          </a:prstGeom>
          <a:solidFill>
            <a:srgbClr val="619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0354893-BF44-428C-9A5D-D86753371D0A}"/>
              </a:ext>
            </a:extLst>
          </p:cNvPr>
          <p:cNvGrpSpPr/>
          <p:nvPr/>
        </p:nvGrpSpPr>
        <p:grpSpPr>
          <a:xfrm>
            <a:off x="2782834" y="235131"/>
            <a:ext cx="6453051" cy="641950"/>
            <a:chOff x="3802275" y="8482"/>
            <a:chExt cx="4589917" cy="641950"/>
          </a:xfrm>
        </p:grpSpPr>
        <p:pic>
          <p:nvPicPr>
            <p:cNvPr id="7" name="图片 3">
              <a:extLst>
                <a:ext uri="{FF2B5EF4-FFF2-40B4-BE49-F238E27FC236}">
                  <a16:creationId xmlns:a16="http://schemas.microsoft.com/office/drawing/2014/main" id="{D945F582-C588-4E75-933D-11B98F353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1" t="31212" r="592" b="38675"/>
            <a:stretch/>
          </p:blipFill>
          <p:spPr>
            <a:xfrm>
              <a:off x="7423152" y="42532"/>
              <a:ext cx="969040" cy="587524"/>
            </a:xfrm>
            <a:prstGeom prst="rect">
              <a:avLst/>
            </a:prstGeom>
          </p:spPr>
        </p:pic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D1EE69B2-BE1F-4866-B52E-5AF22D5A1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11" r="50063" b="37423"/>
            <a:stretch/>
          </p:blipFill>
          <p:spPr>
            <a:xfrm>
              <a:off x="3802275" y="8482"/>
              <a:ext cx="966575" cy="64195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325070" y="228289"/>
            <a:ext cx="354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1: Làm quen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0668" t="27597" r="54091" b="38776"/>
          <a:stretch/>
        </p:blipFill>
        <p:spPr>
          <a:xfrm>
            <a:off x="673378" y="1233472"/>
            <a:ext cx="5812970" cy="375162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75680" y="4985095"/>
            <a:ext cx="3408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chăn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72817" y="4979444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39016" y="1233472"/>
            <a:ext cx="4411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239015" y="2795029"/>
            <a:ext cx="4411749" cy="3050645"/>
            <a:chOff x="3810000" y="1447800"/>
            <a:chExt cx="2209800" cy="1524000"/>
          </a:xfrm>
        </p:grpSpPr>
        <p:sp>
          <p:nvSpPr>
            <p:cNvPr id="20" name="Rectangle 19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ăn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7200" b="1" noProof="0" dirty="0">
                  <a:solidFill>
                    <a:prstClr val="black"/>
                  </a:solidFill>
                  <a:latin typeface="UTM Avo" panose="02040603050506020204" pitchFamily="18" charset="0"/>
                </a:rPr>
                <a:t>ă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BFB5D3DD-E03A-416D-BC59-B35A9F620B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7" y="0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10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1" descr="64a8e9e6f0a315977ad9af715ccf7ba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414520" y="5314139"/>
            <a:ext cx="4450010" cy="1337574"/>
          </a:xfrm>
          <a:prstGeom prst="rect">
            <a:avLst/>
          </a:prstGeom>
        </p:spPr>
      </p:pic>
      <p:pic>
        <p:nvPicPr>
          <p:cNvPr id="4" name="Picture 2" descr="Cách kiểm tra ung thư mắt ở trẻ em bằng smartphon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5" t="1" r="-233" b="24834"/>
          <a:stretch/>
        </p:blipFill>
        <p:spPr bwMode="auto">
          <a:xfrm>
            <a:off x="1956234" y="944248"/>
            <a:ext cx="8279532" cy="443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B82FCD-8FEE-498F-8806-464F75997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2325190" y="209005"/>
            <a:ext cx="7276010" cy="797442"/>
          </a:xfrm>
          <a:prstGeom prst="trapezoid">
            <a:avLst/>
          </a:prstGeom>
          <a:solidFill>
            <a:srgbClr val="619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0354893-BF44-428C-9A5D-D86753371D0A}"/>
              </a:ext>
            </a:extLst>
          </p:cNvPr>
          <p:cNvGrpSpPr/>
          <p:nvPr/>
        </p:nvGrpSpPr>
        <p:grpSpPr>
          <a:xfrm>
            <a:off x="2782834" y="235131"/>
            <a:ext cx="6453051" cy="641950"/>
            <a:chOff x="3802275" y="8482"/>
            <a:chExt cx="4589917" cy="641950"/>
          </a:xfrm>
        </p:grpSpPr>
        <p:pic>
          <p:nvPicPr>
            <p:cNvPr id="7" name="图片 3">
              <a:extLst>
                <a:ext uri="{FF2B5EF4-FFF2-40B4-BE49-F238E27FC236}">
                  <a16:creationId xmlns:a16="http://schemas.microsoft.com/office/drawing/2014/main" id="{D945F582-C588-4E75-933D-11B98F353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1" t="31212" r="592" b="38675"/>
            <a:stretch/>
          </p:blipFill>
          <p:spPr>
            <a:xfrm>
              <a:off x="7423152" y="42532"/>
              <a:ext cx="969040" cy="587524"/>
            </a:xfrm>
            <a:prstGeom prst="rect">
              <a:avLst/>
            </a:prstGeom>
          </p:spPr>
        </p:pic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D1EE69B2-BE1F-4866-B52E-5AF22D5A1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11" r="50063" b="37423"/>
            <a:stretch/>
          </p:blipFill>
          <p:spPr>
            <a:xfrm>
              <a:off x="3802275" y="8482"/>
              <a:ext cx="966575" cy="64195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325070" y="228289"/>
            <a:ext cx="354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1: Làm quen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8" name="Picture 2" descr="Cách kiểm tra ung thư mắt ở trẻ em bằng smartphon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5" t="1" r="-233" b="24834"/>
          <a:stretch/>
        </p:blipFill>
        <p:spPr bwMode="auto">
          <a:xfrm>
            <a:off x="497018" y="1202358"/>
            <a:ext cx="5924802" cy="369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158562" y="5024284"/>
            <a:ext cx="3408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mắt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149074" y="5024284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ăt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71883" y="1448431"/>
            <a:ext cx="3801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prstClr val="black"/>
                </a:solidFill>
                <a:latin typeface="UTM Avo" panose="02040603050506020204" pitchFamily="18" charset="0"/>
              </a:rPr>
              <a:t>m</a:t>
            </a:r>
            <a:r>
              <a:rPr lang="vi-VN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ắ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7571883" y="2883615"/>
            <a:ext cx="3801261" cy="3036436"/>
            <a:chOff x="3810000" y="1447800"/>
            <a:chExt cx="2209800" cy="1524000"/>
          </a:xfrm>
        </p:grpSpPr>
        <p:sp>
          <p:nvSpPr>
            <p:cNvPr id="16" name="Rectangle 15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72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ăt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7200" b="1" dirty="0">
                  <a:solidFill>
                    <a:prstClr val="black"/>
                  </a:solidFill>
                  <a:latin typeface="UTM Avo" panose="02040603050506020204" pitchFamily="18" charset="0"/>
                </a:rPr>
                <a:t>ă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F04FFF80-55A6-4CF8-A7F1-2953FDFC3F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1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0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20668" t="27597" r="54091" b="38776"/>
          <a:stretch/>
        </p:blipFill>
        <p:spPr>
          <a:xfrm>
            <a:off x="624464" y="147210"/>
            <a:ext cx="5488953" cy="375162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26796" y="3898831"/>
            <a:ext cx="3408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c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23131" y="5076534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5" name="Picture 2" descr="Cách kiểm tra ung thư mắt ở trẻ em bằng smartphon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5" t="1" r="-233" b="24834"/>
          <a:stretch/>
        </p:blipFill>
        <p:spPr bwMode="auto">
          <a:xfrm>
            <a:off x="6662059" y="233763"/>
            <a:ext cx="4885508" cy="357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684150" y="3898831"/>
            <a:ext cx="3408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m</a:t>
            </a: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ắt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672310" y="5060598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ăt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9D5D36-5D1C-4562-ACF5-62442BECC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57433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/>
          <p:cNvGrpSpPr/>
          <p:nvPr/>
        </p:nvGrpSpPr>
        <p:grpSpPr>
          <a:xfrm>
            <a:off x="9441011" y="4499483"/>
            <a:ext cx="1652436" cy="1825828"/>
            <a:chOff x="11173066" y="3333751"/>
            <a:chExt cx="2768600" cy="3059113"/>
          </a:xfrm>
        </p:grpSpPr>
        <p:sp>
          <p:nvSpPr>
            <p:cNvPr id="10" name="Freeform 5"/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0"/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6" name="Freeform 21"/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235792" y="4304047"/>
            <a:ext cx="1741501" cy="2002063"/>
            <a:chOff x="-2591081" y="3751264"/>
            <a:chExt cx="2917825" cy="3354388"/>
          </a:xfrm>
        </p:grpSpPr>
        <p:sp>
          <p:nvSpPr>
            <p:cNvPr id="28" name="Freeform 22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FFD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-1446493" y="4829176"/>
              <a:ext cx="628650" cy="1312863"/>
            </a:xfrm>
            <a:custGeom>
              <a:avLst/>
              <a:gdLst>
                <a:gd name="T0" fmla="*/ 0 w 167"/>
                <a:gd name="T1" fmla="*/ 103 h 349"/>
                <a:gd name="T2" fmla="*/ 0 w 167"/>
                <a:gd name="T3" fmla="*/ 230 h 349"/>
                <a:gd name="T4" fmla="*/ 0 w 167"/>
                <a:gd name="T5" fmla="*/ 293 h 349"/>
                <a:gd name="T6" fmla="*/ 167 w 167"/>
                <a:gd name="T7" fmla="*/ 293 h 349"/>
                <a:gd name="T8" fmla="*/ 167 w 167"/>
                <a:gd name="T9" fmla="*/ 230 h 349"/>
                <a:gd name="T10" fmla="*/ 167 w 167"/>
                <a:gd name="T11" fmla="*/ 103 h 349"/>
                <a:gd name="T12" fmla="*/ 0 w 167"/>
                <a:gd name="T13" fmla="*/ 10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49">
                  <a:moveTo>
                    <a:pt x="0" y="103"/>
                  </a:moveTo>
                  <a:cubicBezTo>
                    <a:pt x="0" y="230"/>
                    <a:pt x="0" y="230"/>
                    <a:pt x="0" y="23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46" y="347"/>
                    <a:pt x="121" y="349"/>
                    <a:pt x="167" y="293"/>
                  </a:cubicBezTo>
                  <a:cubicBezTo>
                    <a:pt x="167" y="230"/>
                    <a:pt x="167" y="230"/>
                    <a:pt x="167" y="230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67" y="0"/>
                    <a:pt x="0" y="0"/>
                    <a:pt x="0" y="103"/>
                  </a:cubicBezTo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-1859243" y="4745039"/>
              <a:ext cx="263525" cy="384175"/>
            </a:xfrm>
            <a:custGeom>
              <a:avLst/>
              <a:gdLst>
                <a:gd name="T0" fmla="*/ 20 w 70"/>
                <a:gd name="T1" fmla="*/ 5 h 102"/>
                <a:gd name="T2" fmla="*/ 62 w 70"/>
                <a:gd name="T3" fmla="*/ 42 h 102"/>
                <a:gd name="T4" fmla="*/ 50 w 70"/>
                <a:gd name="T5" fmla="*/ 97 h 102"/>
                <a:gd name="T6" fmla="*/ 8 w 70"/>
                <a:gd name="T7" fmla="*/ 60 h 102"/>
                <a:gd name="T8" fmla="*/ 2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20" y="5"/>
                  </a:moveTo>
                  <a:cubicBezTo>
                    <a:pt x="35" y="0"/>
                    <a:pt x="53" y="17"/>
                    <a:pt x="62" y="42"/>
                  </a:cubicBezTo>
                  <a:cubicBezTo>
                    <a:pt x="70" y="68"/>
                    <a:pt x="65" y="92"/>
                    <a:pt x="50" y="97"/>
                  </a:cubicBezTo>
                  <a:cubicBezTo>
                    <a:pt x="35" y="102"/>
                    <a:pt x="17" y="85"/>
                    <a:pt x="8" y="60"/>
                  </a:cubicBezTo>
                  <a:cubicBezTo>
                    <a:pt x="0" y="34"/>
                    <a:pt x="5" y="10"/>
                    <a:pt x="2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-668618" y="4745039"/>
              <a:ext cx="263525" cy="384175"/>
            </a:xfrm>
            <a:custGeom>
              <a:avLst/>
              <a:gdLst>
                <a:gd name="T0" fmla="*/ 50 w 70"/>
                <a:gd name="T1" fmla="*/ 5 h 102"/>
                <a:gd name="T2" fmla="*/ 8 w 70"/>
                <a:gd name="T3" fmla="*/ 42 h 102"/>
                <a:gd name="T4" fmla="*/ 20 w 70"/>
                <a:gd name="T5" fmla="*/ 97 h 102"/>
                <a:gd name="T6" fmla="*/ 61 w 70"/>
                <a:gd name="T7" fmla="*/ 60 h 102"/>
                <a:gd name="T8" fmla="*/ 5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50" y="5"/>
                  </a:moveTo>
                  <a:cubicBezTo>
                    <a:pt x="35" y="0"/>
                    <a:pt x="16" y="17"/>
                    <a:pt x="8" y="42"/>
                  </a:cubicBezTo>
                  <a:cubicBezTo>
                    <a:pt x="0" y="68"/>
                    <a:pt x="5" y="92"/>
                    <a:pt x="20" y="97"/>
                  </a:cubicBezTo>
                  <a:cubicBezTo>
                    <a:pt x="34" y="102"/>
                    <a:pt x="53" y="85"/>
                    <a:pt x="61" y="60"/>
                  </a:cubicBezTo>
                  <a:cubicBezTo>
                    <a:pt x="70" y="34"/>
                    <a:pt x="65" y="10"/>
                    <a:pt x="5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-1565556" y="6084889"/>
              <a:ext cx="825500" cy="1020763"/>
            </a:xfrm>
            <a:custGeom>
              <a:avLst/>
              <a:gdLst>
                <a:gd name="T0" fmla="*/ 116 w 220"/>
                <a:gd name="T1" fmla="*/ 0 h 271"/>
                <a:gd name="T2" fmla="*/ 0 w 220"/>
                <a:gd name="T3" fmla="*/ 35 h 271"/>
                <a:gd name="T4" fmla="*/ 44 w 220"/>
                <a:gd name="T5" fmla="*/ 271 h 271"/>
                <a:gd name="T6" fmla="*/ 202 w 220"/>
                <a:gd name="T7" fmla="*/ 271 h 271"/>
                <a:gd name="T8" fmla="*/ 220 w 220"/>
                <a:gd name="T9" fmla="*/ 36 h 271"/>
                <a:gd name="T10" fmla="*/ 116 w 220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271">
                  <a:moveTo>
                    <a:pt x="116" y="0"/>
                  </a:moveTo>
                  <a:cubicBezTo>
                    <a:pt x="116" y="0"/>
                    <a:pt x="0" y="28"/>
                    <a:pt x="0" y="35"/>
                  </a:cubicBezTo>
                  <a:cubicBezTo>
                    <a:pt x="0" y="42"/>
                    <a:pt x="44" y="271"/>
                    <a:pt x="44" y="271"/>
                  </a:cubicBezTo>
                  <a:cubicBezTo>
                    <a:pt x="202" y="271"/>
                    <a:pt x="202" y="271"/>
                    <a:pt x="202" y="271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-1856068" y="5788026"/>
              <a:ext cx="549275" cy="1317625"/>
            </a:xfrm>
            <a:custGeom>
              <a:avLst/>
              <a:gdLst>
                <a:gd name="T0" fmla="*/ 258 w 346"/>
                <a:gd name="T1" fmla="*/ 0 h 830"/>
                <a:gd name="T2" fmla="*/ 258 w 346"/>
                <a:gd name="T3" fmla="*/ 90 h 830"/>
                <a:gd name="T4" fmla="*/ 346 w 346"/>
                <a:gd name="T5" fmla="*/ 830 h 830"/>
                <a:gd name="T6" fmla="*/ 197 w 346"/>
                <a:gd name="T7" fmla="*/ 830 h 830"/>
                <a:gd name="T8" fmla="*/ 36 w 346"/>
                <a:gd name="T9" fmla="*/ 500 h 830"/>
                <a:gd name="T10" fmla="*/ 190 w 346"/>
                <a:gd name="T11" fmla="*/ 398 h 830"/>
                <a:gd name="T12" fmla="*/ 0 w 346"/>
                <a:gd name="T13" fmla="*/ 308 h 830"/>
                <a:gd name="T14" fmla="*/ 176 w 346"/>
                <a:gd name="T15" fmla="*/ 38 h 830"/>
                <a:gd name="T16" fmla="*/ 258 w 346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6" h="830">
                  <a:moveTo>
                    <a:pt x="258" y="0"/>
                  </a:moveTo>
                  <a:lnTo>
                    <a:pt x="258" y="90"/>
                  </a:lnTo>
                  <a:lnTo>
                    <a:pt x="346" y="830"/>
                  </a:lnTo>
                  <a:lnTo>
                    <a:pt x="197" y="830"/>
                  </a:lnTo>
                  <a:lnTo>
                    <a:pt x="36" y="500"/>
                  </a:lnTo>
                  <a:lnTo>
                    <a:pt x="190" y="398"/>
                  </a:lnTo>
                  <a:lnTo>
                    <a:pt x="0" y="308"/>
                  </a:lnTo>
                  <a:lnTo>
                    <a:pt x="176" y="38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-954368" y="5788026"/>
              <a:ext cx="544513" cy="1317625"/>
            </a:xfrm>
            <a:custGeom>
              <a:avLst/>
              <a:gdLst>
                <a:gd name="T0" fmla="*/ 86 w 343"/>
                <a:gd name="T1" fmla="*/ 0 h 830"/>
                <a:gd name="T2" fmla="*/ 86 w 343"/>
                <a:gd name="T3" fmla="*/ 90 h 830"/>
                <a:gd name="T4" fmla="*/ 0 w 343"/>
                <a:gd name="T5" fmla="*/ 830 h 830"/>
                <a:gd name="T6" fmla="*/ 147 w 343"/>
                <a:gd name="T7" fmla="*/ 830 h 830"/>
                <a:gd name="T8" fmla="*/ 308 w 343"/>
                <a:gd name="T9" fmla="*/ 500 h 830"/>
                <a:gd name="T10" fmla="*/ 154 w 343"/>
                <a:gd name="T11" fmla="*/ 398 h 830"/>
                <a:gd name="T12" fmla="*/ 343 w 343"/>
                <a:gd name="T13" fmla="*/ 308 h 830"/>
                <a:gd name="T14" fmla="*/ 190 w 343"/>
                <a:gd name="T15" fmla="*/ 48 h 830"/>
                <a:gd name="T16" fmla="*/ 86 w 343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3" h="830">
                  <a:moveTo>
                    <a:pt x="86" y="0"/>
                  </a:moveTo>
                  <a:lnTo>
                    <a:pt x="86" y="90"/>
                  </a:lnTo>
                  <a:lnTo>
                    <a:pt x="0" y="830"/>
                  </a:lnTo>
                  <a:lnTo>
                    <a:pt x="147" y="830"/>
                  </a:lnTo>
                  <a:lnTo>
                    <a:pt x="308" y="500"/>
                  </a:lnTo>
                  <a:lnTo>
                    <a:pt x="154" y="398"/>
                  </a:lnTo>
                  <a:lnTo>
                    <a:pt x="343" y="308"/>
                  </a:lnTo>
                  <a:lnTo>
                    <a:pt x="190" y="48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-1265518" y="6084889"/>
              <a:ext cx="269875" cy="263525"/>
            </a:xfrm>
            <a:custGeom>
              <a:avLst/>
              <a:gdLst>
                <a:gd name="T0" fmla="*/ 0 w 72"/>
                <a:gd name="T1" fmla="*/ 39 h 70"/>
                <a:gd name="T2" fmla="*/ 20 w 72"/>
                <a:gd name="T3" fmla="*/ 70 h 70"/>
                <a:gd name="T4" fmla="*/ 51 w 72"/>
                <a:gd name="T5" fmla="*/ 70 h 70"/>
                <a:gd name="T6" fmla="*/ 72 w 72"/>
                <a:gd name="T7" fmla="*/ 39 h 70"/>
                <a:gd name="T8" fmla="*/ 36 w 72"/>
                <a:gd name="T9" fmla="*/ 0 h 70"/>
                <a:gd name="T10" fmla="*/ 0 w 72"/>
                <a:gd name="T11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0">
                  <a:moveTo>
                    <a:pt x="0" y="39"/>
                  </a:move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41" y="70"/>
                    <a:pt x="51" y="70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9" name="Freeform 33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0" name="Freeform 34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1" name="Freeform 35"/>
            <p:cNvSpPr/>
            <p:nvPr/>
          </p:nvSpPr>
          <p:spPr bwMode="auto">
            <a:xfrm>
              <a:off x="-1446493" y="5562601"/>
              <a:ext cx="628650" cy="217488"/>
            </a:xfrm>
            <a:custGeom>
              <a:avLst/>
              <a:gdLst>
                <a:gd name="T0" fmla="*/ 0 w 167"/>
                <a:gd name="T1" fmla="*/ 0 h 58"/>
                <a:gd name="T2" fmla="*/ 0 w 167"/>
                <a:gd name="T3" fmla="*/ 6 h 58"/>
                <a:gd name="T4" fmla="*/ 84 w 167"/>
                <a:gd name="T5" fmla="*/ 58 h 58"/>
                <a:gd name="T6" fmla="*/ 86 w 167"/>
                <a:gd name="T7" fmla="*/ 58 h 58"/>
                <a:gd name="T8" fmla="*/ 167 w 167"/>
                <a:gd name="T9" fmla="*/ 9 h 58"/>
                <a:gd name="T10" fmla="*/ 167 w 167"/>
                <a:gd name="T11" fmla="*/ 0 h 58"/>
                <a:gd name="T12" fmla="*/ 0 w 167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5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3" y="56"/>
                    <a:pt x="84" y="58"/>
                  </a:cubicBezTo>
                  <a:cubicBezTo>
                    <a:pt x="84" y="58"/>
                    <a:pt x="85" y="58"/>
                    <a:pt x="86" y="58"/>
                  </a:cubicBezTo>
                  <a:cubicBezTo>
                    <a:pt x="126" y="58"/>
                    <a:pt x="167" y="9"/>
                    <a:pt x="167" y="9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A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2" name="Freeform 36"/>
            <p:cNvSpPr/>
            <p:nvPr/>
          </p:nvSpPr>
          <p:spPr bwMode="auto">
            <a:xfrm>
              <a:off x="-1892581" y="3751264"/>
              <a:ext cx="1603375" cy="1603375"/>
            </a:xfrm>
            <a:custGeom>
              <a:avLst/>
              <a:gdLst>
                <a:gd name="T0" fmla="*/ 335 w 427"/>
                <a:gd name="T1" fmla="*/ 61 h 426"/>
                <a:gd name="T2" fmla="*/ 403 w 427"/>
                <a:gd name="T3" fmla="*/ 129 h 426"/>
                <a:gd name="T4" fmla="*/ 207 w 427"/>
                <a:gd name="T5" fmla="*/ 424 h 426"/>
                <a:gd name="T6" fmla="*/ 33 w 427"/>
                <a:gd name="T7" fmla="*/ 332 h 426"/>
                <a:gd name="T8" fmla="*/ 50 w 427"/>
                <a:gd name="T9" fmla="*/ 82 h 426"/>
                <a:gd name="T10" fmla="*/ 335 w 427"/>
                <a:gd name="T11" fmla="*/ 6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426">
                  <a:moveTo>
                    <a:pt x="335" y="61"/>
                  </a:moveTo>
                  <a:cubicBezTo>
                    <a:pt x="373" y="67"/>
                    <a:pt x="394" y="94"/>
                    <a:pt x="403" y="129"/>
                  </a:cubicBezTo>
                  <a:cubicBezTo>
                    <a:pt x="427" y="222"/>
                    <a:pt x="377" y="422"/>
                    <a:pt x="207" y="424"/>
                  </a:cubicBezTo>
                  <a:cubicBezTo>
                    <a:pt x="119" y="426"/>
                    <a:pt x="56" y="403"/>
                    <a:pt x="33" y="332"/>
                  </a:cubicBezTo>
                  <a:cubicBezTo>
                    <a:pt x="10" y="261"/>
                    <a:pt x="0" y="146"/>
                    <a:pt x="50" y="82"/>
                  </a:cubicBezTo>
                  <a:cubicBezTo>
                    <a:pt x="113" y="1"/>
                    <a:pt x="246" y="0"/>
                    <a:pt x="335" y="6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3" name="Freeform 37"/>
            <p:cNvSpPr/>
            <p:nvPr/>
          </p:nvSpPr>
          <p:spPr bwMode="auto">
            <a:xfrm>
              <a:off x="-2095781" y="3929064"/>
              <a:ext cx="1927225" cy="1779588"/>
            </a:xfrm>
            <a:custGeom>
              <a:avLst/>
              <a:gdLst>
                <a:gd name="T0" fmla="*/ 257 w 513"/>
                <a:gd name="T1" fmla="*/ 0 h 473"/>
                <a:gd name="T2" fmla="*/ 115 w 513"/>
                <a:gd name="T3" fmla="*/ 378 h 473"/>
                <a:gd name="T4" fmla="*/ 257 w 513"/>
                <a:gd name="T5" fmla="*/ 473 h 473"/>
                <a:gd name="T6" fmla="*/ 398 w 513"/>
                <a:gd name="T7" fmla="*/ 378 h 473"/>
                <a:gd name="T8" fmla="*/ 257 w 51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73">
                  <a:moveTo>
                    <a:pt x="257" y="0"/>
                  </a:moveTo>
                  <a:cubicBezTo>
                    <a:pt x="0" y="0"/>
                    <a:pt x="99" y="351"/>
                    <a:pt x="115" y="378"/>
                  </a:cubicBezTo>
                  <a:cubicBezTo>
                    <a:pt x="134" y="408"/>
                    <a:pt x="215" y="473"/>
                    <a:pt x="257" y="473"/>
                  </a:cubicBezTo>
                  <a:cubicBezTo>
                    <a:pt x="298" y="473"/>
                    <a:pt x="380" y="408"/>
                    <a:pt x="398" y="378"/>
                  </a:cubicBezTo>
                  <a:cubicBezTo>
                    <a:pt x="415" y="351"/>
                    <a:pt x="513" y="0"/>
                    <a:pt x="257" y="0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4" name="Freeform 38"/>
            <p:cNvSpPr/>
            <p:nvPr/>
          </p:nvSpPr>
          <p:spPr bwMode="auto">
            <a:xfrm>
              <a:off x="-1944968" y="3883026"/>
              <a:ext cx="1619250" cy="1054100"/>
            </a:xfrm>
            <a:custGeom>
              <a:avLst/>
              <a:gdLst>
                <a:gd name="T0" fmla="*/ 93 w 431"/>
                <a:gd name="T1" fmla="*/ 122 h 280"/>
                <a:gd name="T2" fmla="*/ 215 w 431"/>
                <a:gd name="T3" fmla="*/ 126 h 280"/>
                <a:gd name="T4" fmla="*/ 392 w 431"/>
                <a:gd name="T5" fmla="*/ 247 h 280"/>
                <a:gd name="T6" fmla="*/ 223 w 431"/>
                <a:gd name="T7" fmla="*/ 7 h 280"/>
                <a:gd name="T8" fmla="*/ 44 w 431"/>
                <a:gd name="T9" fmla="*/ 280 h 280"/>
                <a:gd name="T10" fmla="*/ 93 w 431"/>
                <a:gd name="T11" fmla="*/ 12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" h="280">
                  <a:moveTo>
                    <a:pt x="93" y="122"/>
                  </a:moveTo>
                  <a:cubicBezTo>
                    <a:pt x="138" y="150"/>
                    <a:pt x="174" y="109"/>
                    <a:pt x="215" y="126"/>
                  </a:cubicBezTo>
                  <a:cubicBezTo>
                    <a:pt x="256" y="144"/>
                    <a:pt x="368" y="59"/>
                    <a:pt x="392" y="247"/>
                  </a:cubicBezTo>
                  <a:cubicBezTo>
                    <a:pt x="431" y="110"/>
                    <a:pt x="372" y="13"/>
                    <a:pt x="223" y="7"/>
                  </a:cubicBezTo>
                  <a:cubicBezTo>
                    <a:pt x="64" y="0"/>
                    <a:pt x="0" y="145"/>
                    <a:pt x="44" y="280"/>
                  </a:cubicBezTo>
                  <a:cubicBezTo>
                    <a:pt x="41" y="206"/>
                    <a:pt x="59" y="159"/>
                    <a:pt x="93" y="122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5" name="Freeform 39"/>
            <p:cNvSpPr/>
            <p:nvPr/>
          </p:nvSpPr>
          <p:spPr bwMode="auto">
            <a:xfrm>
              <a:off x="-1611593" y="4256089"/>
              <a:ext cx="612775" cy="153988"/>
            </a:xfrm>
            <a:custGeom>
              <a:avLst/>
              <a:gdLst>
                <a:gd name="T0" fmla="*/ 0 w 163"/>
                <a:gd name="T1" fmla="*/ 11 h 41"/>
                <a:gd name="T2" fmla="*/ 58 w 163"/>
                <a:gd name="T3" fmla="*/ 40 h 41"/>
                <a:gd name="T4" fmla="*/ 104 w 163"/>
                <a:gd name="T5" fmla="*/ 34 h 41"/>
                <a:gd name="T6" fmla="*/ 162 w 163"/>
                <a:gd name="T7" fmla="*/ 9 h 41"/>
                <a:gd name="T8" fmla="*/ 161 w 163"/>
                <a:gd name="T9" fmla="*/ 5 h 41"/>
                <a:gd name="T10" fmla="*/ 73 w 163"/>
                <a:gd name="T11" fmla="*/ 26 h 41"/>
                <a:gd name="T12" fmla="*/ 3 w 163"/>
                <a:gd name="T13" fmla="*/ 10 h 41"/>
                <a:gd name="T14" fmla="*/ 0 w 163"/>
                <a:gd name="T15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41">
                  <a:moveTo>
                    <a:pt x="0" y="11"/>
                  </a:moveTo>
                  <a:cubicBezTo>
                    <a:pt x="1" y="35"/>
                    <a:pt x="41" y="38"/>
                    <a:pt x="58" y="40"/>
                  </a:cubicBezTo>
                  <a:cubicBezTo>
                    <a:pt x="74" y="41"/>
                    <a:pt x="89" y="38"/>
                    <a:pt x="104" y="34"/>
                  </a:cubicBezTo>
                  <a:cubicBezTo>
                    <a:pt x="123" y="28"/>
                    <a:pt x="147" y="22"/>
                    <a:pt x="162" y="9"/>
                  </a:cubicBezTo>
                  <a:cubicBezTo>
                    <a:pt x="163" y="8"/>
                    <a:pt x="163" y="5"/>
                    <a:pt x="161" y="5"/>
                  </a:cubicBezTo>
                  <a:cubicBezTo>
                    <a:pt x="132" y="0"/>
                    <a:pt x="102" y="24"/>
                    <a:pt x="73" y="26"/>
                  </a:cubicBezTo>
                  <a:cubicBezTo>
                    <a:pt x="50" y="28"/>
                    <a:pt x="20" y="25"/>
                    <a:pt x="3" y="10"/>
                  </a:cubicBezTo>
                  <a:cubicBezTo>
                    <a:pt x="2" y="9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6" name="Freeform 40"/>
            <p:cNvSpPr>
              <a:spLocks noEditPoints="1"/>
            </p:cNvSpPr>
            <p:nvPr/>
          </p:nvSpPr>
          <p:spPr bwMode="auto">
            <a:xfrm>
              <a:off x="-1716368" y="4730751"/>
              <a:ext cx="1182688" cy="433388"/>
            </a:xfrm>
            <a:custGeom>
              <a:avLst/>
              <a:gdLst>
                <a:gd name="T0" fmla="*/ 235 w 315"/>
                <a:gd name="T1" fmla="*/ 114 h 115"/>
                <a:gd name="T2" fmla="*/ 240 w 315"/>
                <a:gd name="T3" fmla="*/ 114 h 115"/>
                <a:gd name="T4" fmla="*/ 296 w 315"/>
                <a:gd name="T5" fmla="*/ 68 h 115"/>
                <a:gd name="T6" fmla="*/ 308 w 315"/>
                <a:gd name="T7" fmla="*/ 30 h 115"/>
                <a:gd name="T8" fmla="*/ 314 w 315"/>
                <a:gd name="T9" fmla="*/ 16 h 115"/>
                <a:gd name="T10" fmla="*/ 306 w 315"/>
                <a:gd name="T11" fmla="*/ 6 h 115"/>
                <a:gd name="T12" fmla="*/ 237 w 315"/>
                <a:gd name="T13" fmla="*/ 2 h 115"/>
                <a:gd name="T14" fmla="*/ 237 w 315"/>
                <a:gd name="T15" fmla="*/ 9 h 115"/>
                <a:gd name="T16" fmla="*/ 284 w 315"/>
                <a:gd name="T17" fmla="*/ 14 h 115"/>
                <a:gd name="T18" fmla="*/ 282 w 315"/>
                <a:gd name="T19" fmla="*/ 85 h 115"/>
                <a:gd name="T20" fmla="*/ 235 w 315"/>
                <a:gd name="T21" fmla="*/ 108 h 115"/>
                <a:gd name="T22" fmla="*/ 235 w 315"/>
                <a:gd name="T23" fmla="*/ 114 h 115"/>
                <a:gd name="T24" fmla="*/ 157 w 315"/>
                <a:gd name="T25" fmla="*/ 16 h 115"/>
                <a:gd name="T26" fmla="*/ 83 w 315"/>
                <a:gd name="T27" fmla="*/ 3 h 115"/>
                <a:gd name="T28" fmla="*/ 78 w 315"/>
                <a:gd name="T29" fmla="*/ 2 h 115"/>
                <a:gd name="T30" fmla="*/ 77 w 315"/>
                <a:gd name="T31" fmla="*/ 9 h 115"/>
                <a:gd name="T32" fmla="*/ 130 w 315"/>
                <a:gd name="T33" fmla="*/ 27 h 115"/>
                <a:gd name="T34" fmla="*/ 99 w 315"/>
                <a:gd name="T35" fmla="*/ 103 h 115"/>
                <a:gd name="T36" fmla="*/ 76 w 315"/>
                <a:gd name="T37" fmla="*/ 108 h 115"/>
                <a:gd name="T38" fmla="*/ 75 w 315"/>
                <a:gd name="T39" fmla="*/ 114 h 115"/>
                <a:gd name="T40" fmla="*/ 129 w 315"/>
                <a:gd name="T41" fmla="*/ 80 h 115"/>
                <a:gd name="T42" fmla="*/ 157 w 315"/>
                <a:gd name="T43" fmla="*/ 41 h 115"/>
                <a:gd name="T44" fmla="*/ 182 w 315"/>
                <a:gd name="T45" fmla="*/ 79 h 115"/>
                <a:gd name="T46" fmla="*/ 235 w 315"/>
                <a:gd name="T47" fmla="*/ 114 h 115"/>
                <a:gd name="T48" fmla="*/ 235 w 315"/>
                <a:gd name="T49" fmla="*/ 108 h 115"/>
                <a:gd name="T50" fmla="*/ 211 w 315"/>
                <a:gd name="T51" fmla="*/ 103 h 115"/>
                <a:gd name="T52" fmla="*/ 185 w 315"/>
                <a:gd name="T53" fmla="*/ 27 h 115"/>
                <a:gd name="T54" fmla="*/ 237 w 315"/>
                <a:gd name="T55" fmla="*/ 9 h 115"/>
                <a:gd name="T56" fmla="*/ 237 w 315"/>
                <a:gd name="T57" fmla="*/ 2 h 115"/>
                <a:gd name="T58" fmla="*/ 232 w 315"/>
                <a:gd name="T59" fmla="*/ 2 h 115"/>
                <a:gd name="T60" fmla="*/ 157 w 315"/>
                <a:gd name="T61" fmla="*/ 16 h 115"/>
                <a:gd name="T62" fmla="*/ 78 w 315"/>
                <a:gd name="T63" fmla="*/ 2 h 115"/>
                <a:gd name="T64" fmla="*/ 10 w 315"/>
                <a:gd name="T65" fmla="*/ 6 h 115"/>
                <a:gd name="T66" fmla="*/ 0 w 315"/>
                <a:gd name="T67" fmla="*/ 17 h 115"/>
                <a:gd name="T68" fmla="*/ 5 w 315"/>
                <a:gd name="T69" fmla="*/ 31 h 115"/>
                <a:gd name="T70" fmla="*/ 15 w 315"/>
                <a:gd name="T71" fmla="*/ 69 h 115"/>
                <a:gd name="T72" fmla="*/ 69 w 315"/>
                <a:gd name="T73" fmla="*/ 114 h 115"/>
                <a:gd name="T74" fmla="*/ 75 w 315"/>
                <a:gd name="T75" fmla="*/ 114 h 115"/>
                <a:gd name="T76" fmla="*/ 76 w 315"/>
                <a:gd name="T77" fmla="*/ 108 h 115"/>
                <a:gd name="T78" fmla="*/ 28 w 315"/>
                <a:gd name="T79" fmla="*/ 86 h 115"/>
                <a:gd name="T80" fmla="*/ 31 w 315"/>
                <a:gd name="T81" fmla="*/ 15 h 115"/>
                <a:gd name="T82" fmla="*/ 77 w 315"/>
                <a:gd name="T83" fmla="*/ 9 h 115"/>
                <a:gd name="T84" fmla="*/ 78 w 315"/>
                <a:gd name="T85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5" h="115">
                  <a:moveTo>
                    <a:pt x="235" y="114"/>
                  </a:moveTo>
                  <a:cubicBezTo>
                    <a:pt x="237" y="114"/>
                    <a:pt x="238" y="114"/>
                    <a:pt x="240" y="114"/>
                  </a:cubicBezTo>
                  <a:cubicBezTo>
                    <a:pt x="281" y="110"/>
                    <a:pt x="292" y="92"/>
                    <a:pt x="296" y="68"/>
                  </a:cubicBezTo>
                  <a:cubicBezTo>
                    <a:pt x="301" y="42"/>
                    <a:pt x="302" y="33"/>
                    <a:pt x="308" y="30"/>
                  </a:cubicBezTo>
                  <a:cubicBezTo>
                    <a:pt x="313" y="29"/>
                    <a:pt x="315" y="23"/>
                    <a:pt x="314" y="16"/>
                  </a:cubicBezTo>
                  <a:cubicBezTo>
                    <a:pt x="314" y="9"/>
                    <a:pt x="314" y="9"/>
                    <a:pt x="306" y="6"/>
                  </a:cubicBezTo>
                  <a:cubicBezTo>
                    <a:pt x="299" y="4"/>
                    <a:pt x="264" y="0"/>
                    <a:pt x="237" y="2"/>
                  </a:cubicBezTo>
                  <a:cubicBezTo>
                    <a:pt x="237" y="9"/>
                    <a:pt x="237" y="9"/>
                    <a:pt x="237" y="9"/>
                  </a:cubicBezTo>
                  <a:cubicBezTo>
                    <a:pt x="258" y="8"/>
                    <a:pt x="278" y="10"/>
                    <a:pt x="284" y="14"/>
                  </a:cubicBezTo>
                  <a:cubicBezTo>
                    <a:pt x="298" y="23"/>
                    <a:pt x="294" y="65"/>
                    <a:pt x="282" y="85"/>
                  </a:cubicBezTo>
                  <a:cubicBezTo>
                    <a:pt x="275" y="100"/>
                    <a:pt x="254" y="107"/>
                    <a:pt x="235" y="108"/>
                  </a:cubicBezTo>
                  <a:lnTo>
                    <a:pt x="235" y="114"/>
                  </a:lnTo>
                  <a:close/>
                  <a:moveTo>
                    <a:pt x="157" y="16"/>
                  </a:moveTo>
                  <a:cubicBezTo>
                    <a:pt x="148" y="16"/>
                    <a:pt x="110" y="5"/>
                    <a:pt x="83" y="3"/>
                  </a:cubicBezTo>
                  <a:cubicBezTo>
                    <a:pt x="82" y="3"/>
                    <a:pt x="80" y="2"/>
                    <a:pt x="78" y="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99" y="10"/>
                    <a:pt x="122" y="15"/>
                    <a:pt x="130" y="27"/>
                  </a:cubicBezTo>
                  <a:cubicBezTo>
                    <a:pt x="142" y="46"/>
                    <a:pt x="119" y="93"/>
                    <a:pt x="99" y="103"/>
                  </a:cubicBezTo>
                  <a:cubicBezTo>
                    <a:pt x="93" y="106"/>
                    <a:pt x="84" y="108"/>
                    <a:pt x="76" y="108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112" y="115"/>
                    <a:pt x="125" y="89"/>
                    <a:pt x="129" y="80"/>
                  </a:cubicBezTo>
                  <a:cubicBezTo>
                    <a:pt x="138" y="64"/>
                    <a:pt x="136" y="41"/>
                    <a:pt x="157" y="41"/>
                  </a:cubicBezTo>
                  <a:cubicBezTo>
                    <a:pt x="177" y="41"/>
                    <a:pt x="175" y="63"/>
                    <a:pt x="182" y="79"/>
                  </a:cubicBezTo>
                  <a:cubicBezTo>
                    <a:pt x="186" y="88"/>
                    <a:pt x="198" y="115"/>
                    <a:pt x="235" y="114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226" y="108"/>
                    <a:pt x="217" y="106"/>
                    <a:pt x="211" y="103"/>
                  </a:cubicBezTo>
                  <a:cubicBezTo>
                    <a:pt x="191" y="92"/>
                    <a:pt x="171" y="46"/>
                    <a:pt x="185" y="27"/>
                  </a:cubicBezTo>
                  <a:cubicBezTo>
                    <a:pt x="193" y="15"/>
                    <a:pt x="215" y="10"/>
                    <a:pt x="237" y="9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5" y="2"/>
                    <a:pt x="234" y="2"/>
                    <a:pt x="232" y="2"/>
                  </a:cubicBezTo>
                  <a:cubicBezTo>
                    <a:pt x="208" y="5"/>
                    <a:pt x="179" y="15"/>
                    <a:pt x="157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5" y="31"/>
                  </a:cubicBezTo>
                  <a:cubicBezTo>
                    <a:pt x="12" y="34"/>
                    <a:pt x="12" y="43"/>
                    <a:pt x="15" y="69"/>
                  </a:cubicBezTo>
                  <a:cubicBezTo>
                    <a:pt x="19" y="92"/>
                    <a:pt x="28" y="111"/>
                    <a:pt x="69" y="114"/>
                  </a:cubicBezTo>
                  <a:cubicBezTo>
                    <a:pt x="71" y="114"/>
                    <a:pt x="73" y="114"/>
                    <a:pt x="75" y="114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5" y="101"/>
                    <a:pt x="28" y="86"/>
                  </a:cubicBezTo>
                  <a:cubicBezTo>
                    <a:pt x="18" y="65"/>
                    <a:pt x="17" y="24"/>
                    <a:pt x="31" y="15"/>
                  </a:cubicBezTo>
                  <a:cubicBezTo>
                    <a:pt x="37" y="11"/>
                    <a:pt x="57" y="8"/>
                    <a:pt x="77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9" name="Freeform 43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F2D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0" name="Freeform 44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1" name="Freeform 45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2" name="Freeform 46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3" name="Freeform 47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5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4" name="Freeform 48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sp>
        <p:nvSpPr>
          <p:cNvPr id="55" name="圆角矩形 23"/>
          <p:cNvSpPr/>
          <p:nvPr/>
        </p:nvSpPr>
        <p:spPr>
          <a:xfrm>
            <a:off x="3821035" y="246535"/>
            <a:ext cx="4598126" cy="1093156"/>
          </a:xfrm>
          <a:prstGeom prst="roundRect">
            <a:avLst>
              <a:gd name="adj" fmla="val 50000"/>
            </a:avLst>
          </a:prstGeom>
          <a:solidFill>
            <a:srgbClr val="629359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+mn-cs"/>
              </a:rPr>
              <a:t>   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inpin heiti" charset="-122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10176" y="246535"/>
            <a:ext cx="3439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So sánh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7" name="Freeform 6"/>
          <p:cNvSpPr/>
          <p:nvPr/>
        </p:nvSpPr>
        <p:spPr bwMode="auto">
          <a:xfrm rot="2187007">
            <a:off x="2837446" y="1396808"/>
            <a:ext cx="3207495" cy="4696403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8" name="Freeform 6"/>
          <p:cNvSpPr/>
          <p:nvPr/>
        </p:nvSpPr>
        <p:spPr bwMode="auto">
          <a:xfrm rot="19444945" flipH="1">
            <a:off x="6135916" y="1359094"/>
            <a:ext cx="3289356" cy="4826257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3548385" y="2605705"/>
            <a:ext cx="2148093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</a:t>
            </a:r>
            <a:r>
              <a:rPr kumimoji="0" lang="vi-VN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346541" y="2605704"/>
            <a:ext cx="2148093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</a:t>
            </a:r>
            <a:r>
              <a:rPr kumimoji="0" lang="vi-VN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C8F8111F-F598-4462-85A2-F81E0D2DD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6847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35" y="1516082"/>
            <a:ext cx="5937590" cy="5044252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606154" y="740394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71683" y="483076"/>
            <a:ext cx="4026354" cy="489621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10901" y="442223"/>
            <a:ext cx="2279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>
              <a:defRPr/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Bảng gài</a:t>
            </a:r>
            <a:r>
              <a:rPr lang="vi-VN" sz="2800" b="1" spc="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endParaRPr lang="en-US" sz="2800" b="1" spc="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44078" y="2119553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27878" y="2038717"/>
            <a:ext cx="3255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prstClr val="black"/>
                </a:solidFill>
                <a:latin typeface="UTM Avo" panose="02040603050506020204" pitchFamily="18" charset="0"/>
              </a:rPr>
              <a:t>c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h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ăn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151700" y="4380301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ăt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81240" y="4299465"/>
            <a:ext cx="2701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prstClr val="black"/>
                </a:solidFill>
                <a:latin typeface="UTM Avo" panose="02040603050506020204" pitchFamily="18" charset="0"/>
              </a:rPr>
              <a:t>m</a:t>
            </a:r>
            <a:r>
              <a:rPr lang="vi-VN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ắt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DF886B-EB58-4223-BC23-FB6BED5AE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82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91" y="1212209"/>
            <a:ext cx="3336256" cy="241985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/>
          <a:srcRect t="7201"/>
          <a:stretch/>
        </p:blipFill>
        <p:spPr>
          <a:xfrm>
            <a:off x="4640655" y="1248739"/>
            <a:ext cx="3339455" cy="238332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1367" y="1245338"/>
            <a:ext cx="3067469" cy="228093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890" y="4217407"/>
            <a:ext cx="3114061" cy="205819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373574" y="311374"/>
            <a:ext cx="9855543" cy="58477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dirty="0">
                <a:solidFill>
                  <a:srgbClr val="FF0000"/>
                </a:solidFill>
                <a:latin typeface="UTM Avo" panose="02040603050506020204" pitchFamily="18" charset="0"/>
              </a:rPr>
              <a:t>2.</a:t>
            </a:r>
            <a:r>
              <a:rPr lang="vi-VN" sz="3200" dirty="0">
                <a:latin typeface="UTM Avo" panose="02040603050506020204" pitchFamily="18" charset="0"/>
              </a:rPr>
              <a:t> Tiếng nào có vần </a:t>
            </a:r>
            <a:r>
              <a:rPr lang="vi-VN" sz="3200" dirty="0">
                <a:solidFill>
                  <a:srgbClr val="FF0000"/>
                </a:solidFill>
                <a:latin typeface="UTM Avo" panose="02040603050506020204" pitchFamily="18" charset="0"/>
              </a:rPr>
              <a:t>ăn</a:t>
            </a:r>
            <a:r>
              <a:rPr lang="vi-VN" sz="3200" dirty="0">
                <a:latin typeface="UTM Avo" panose="02040603050506020204" pitchFamily="18" charset="0"/>
              </a:rPr>
              <a:t>? Tiếng nào có vần </a:t>
            </a:r>
            <a:r>
              <a:rPr lang="vi-VN" sz="3200" dirty="0">
                <a:solidFill>
                  <a:srgbClr val="FF0000"/>
                </a:solidFill>
                <a:latin typeface="UTM Avo" panose="02040603050506020204" pitchFamily="18" charset="0"/>
              </a:rPr>
              <a:t>ăt</a:t>
            </a:r>
            <a:r>
              <a:rPr lang="vi-VN" sz="3200" dirty="0">
                <a:latin typeface="UTM Avo" panose="02040603050506020204" pitchFamily="18" charset="0"/>
              </a:rPr>
              <a:t>? 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7879" y="4353884"/>
            <a:ext cx="3442231" cy="161096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4303" y="4221932"/>
            <a:ext cx="3067469" cy="201725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51357" y="3081263"/>
            <a:ext cx="289332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latin typeface="UTM Avo" panose="02040603050506020204" pitchFamily="18" charset="0"/>
              </a:rPr>
              <a:t>chim cắt</a:t>
            </a:r>
            <a:endParaRPr lang="en-US" sz="3600" dirty="0"/>
          </a:p>
        </p:txBody>
      </p:sp>
      <p:sp>
        <p:nvSpPr>
          <p:cNvPr id="33" name="TextBox 32"/>
          <p:cNvSpPr txBox="1"/>
          <p:nvPr/>
        </p:nvSpPr>
        <p:spPr>
          <a:xfrm>
            <a:off x="8970932" y="5737359"/>
            <a:ext cx="242987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latin typeface="UTM Avo" panose="02040603050506020204" pitchFamily="18" charset="0"/>
              </a:rPr>
              <a:t>trăn</a:t>
            </a:r>
            <a:endParaRPr lang="en-US" sz="3600" dirty="0"/>
          </a:p>
        </p:txBody>
      </p:sp>
      <p:sp>
        <p:nvSpPr>
          <p:cNvPr id="34" name="TextBox 33"/>
          <p:cNvSpPr txBox="1"/>
          <p:nvPr/>
        </p:nvSpPr>
        <p:spPr>
          <a:xfrm>
            <a:off x="8786270" y="3026671"/>
            <a:ext cx="289332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latin typeface="UTM Avo" panose="02040603050506020204" pitchFamily="18" charset="0"/>
              </a:rPr>
              <a:t>bắt cá</a:t>
            </a:r>
            <a:endParaRPr lang="en-US" sz="3600" dirty="0"/>
          </a:p>
        </p:txBody>
      </p:sp>
      <p:sp>
        <p:nvSpPr>
          <p:cNvPr id="35" name="TextBox 34"/>
          <p:cNvSpPr txBox="1"/>
          <p:nvPr/>
        </p:nvSpPr>
        <p:spPr>
          <a:xfrm>
            <a:off x="4574992" y="2910497"/>
            <a:ext cx="356292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latin typeface="UTM Avo" panose="02040603050506020204" pitchFamily="18" charset="0"/>
              </a:rPr>
              <a:t>củ sắn (củ mì)</a:t>
            </a:r>
            <a:endParaRPr lang="en-US" sz="3600" dirty="0"/>
          </a:p>
        </p:txBody>
      </p:sp>
      <p:sp>
        <p:nvSpPr>
          <p:cNvPr id="36" name="TextBox 35"/>
          <p:cNvSpPr txBox="1"/>
          <p:nvPr/>
        </p:nvSpPr>
        <p:spPr>
          <a:xfrm>
            <a:off x="862945" y="5731391"/>
            <a:ext cx="289332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latin typeface="UTM Avo" panose="02040603050506020204" pitchFamily="18" charset="0"/>
              </a:rPr>
              <a:t>khăn mặt</a:t>
            </a:r>
            <a:endParaRPr lang="en-US" sz="3600" dirty="0"/>
          </a:p>
        </p:txBody>
      </p:sp>
      <p:sp>
        <p:nvSpPr>
          <p:cNvPr id="37" name="TextBox 36"/>
          <p:cNvSpPr txBox="1"/>
          <p:nvPr/>
        </p:nvSpPr>
        <p:spPr>
          <a:xfrm>
            <a:off x="4892692" y="5682181"/>
            <a:ext cx="289332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latin typeface="UTM Avo" panose="02040603050506020204" pitchFamily="18" charset="0"/>
              </a:rPr>
              <a:t>thợ lặn</a:t>
            </a:r>
            <a:endParaRPr lang="en-US" sz="36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AE57592-DE9D-4F60-88F9-CF09C1CEE0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6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" t="2788" r="3981" b="4652"/>
          <a:stretch/>
        </p:blipFill>
        <p:spPr>
          <a:xfrm>
            <a:off x="2841246" y="302771"/>
            <a:ext cx="6133699" cy="47285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41246" y="5031314"/>
            <a:ext cx="61336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000" dirty="0">
                <a:latin typeface="UTM Avo" panose="02040603050506020204" pitchFamily="18" charset="0"/>
              </a:rPr>
              <a:t>chim cắt</a:t>
            </a:r>
            <a:endParaRPr lang="en-US" sz="8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4502C7-F379-4274-ACDB-C64DDCCC0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8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682" y="880518"/>
            <a:ext cx="5327602" cy="37246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83229" y="4605126"/>
            <a:ext cx="84255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dirty="0">
                <a:solidFill>
                  <a:prstClr val="black"/>
                </a:solidFill>
                <a:latin typeface="UTM Avo" panose="02040603050506020204" pitchFamily="18" charset="0"/>
              </a:rPr>
              <a:t>c</a:t>
            </a:r>
            <a:r>
              <a:rPr kumimoji="0" lang="vi-VN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ủ sắn</a:t>
            </a:r>
            <a:r>
              <a:rPr kumimoji="0" lang="vi-VN" sz="8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(củ mì)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88D9D6-5D94-437E-B175-C0F5245F4D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8865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0" t="1793" r="2515" b="3913"/>
          <a:stretch/>
        </p:blipFill>
        <p:spPr>
          <a:xfrm>
            <a:off x="3463208" y="752029"/>
            <a:ext cx="5265583" cy="39378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21384" y="4912061"/>
            <a:ext cx="61336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000" dirty="0">
                <a:latin typeface="UTM Avo" panose="02040603050506020204" pitchFamily="18" charset="0"/>
              </a:rPr>
              <a:t>bắt cá</a:t>
            </a:r>
            <a:endParaRPr lang="en-US" sz="8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A3510F-9CCD-4DBD-899D-2FF297A383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0039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0" r="3362" b="7597"/>
          <a:stretch/>
        </p:blipFill>
        <p:spPr>
          <a:xfrm>
            <a:off x="3563335" y="1093862"/>
            <a:ext cx="4884458" cy="37940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29150" y="4887949"/>
            <a:ext cx="61336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000" dirty="0">
                <a:latin typeface="UTM Avo" panose="02040603050506020204" pitchFamily="18" charset="0"/>
              </a:rPr>
              <a:t>khăn mặt</a:t>
            </a:r>
            <a:endParaRPr lang="en-US" sz="8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866FB-2BFF-4D57-8F78-0146CF652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66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0"/>
          <a:stretch/>
        </p:blipFill>
        <p:spPr>
          <a:xfrm>
            <a:off x="3533258" y="777667"/>
            <a:ext cx="4928944" cy="42213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41250" y="4998984"/>
            <a:ext cx="61336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000" dirty="0">
                <a:latin typeface="UTM Avo" panose="02040603050506020204" pitchFamily="18" charset="0"/>
              </a:rPr>
              <a:t>thợ lặn </a:t>
            </a:r>
            <a:endParaRPr lang="en-US" sz="8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14F114-B523-4CB2-A091-14DBBF0C29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5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95" t="10383" r="6801" b="5310"/>
          <a:stretch/>
        </p:blipFill>
        <p:spPr>
          <a:xfrm>
            <a:off x="3469592" y="936209"/>
            <a:ext cx="5086505" cy="37492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29150" y="4685476"/>
            <a:ext cx="61336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000" dirty="0">
                <a:latin typeface="UTM Avo" panose="02040603050506020204" pitchFamily="18" charset="0"/>
              </a:rPr>
              <a:t>trăn</a:t>
            </a:r>
            <a:endParaRPr lang="en-US" sz="8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9A693D-9C65-4A96-89A9-05AC10DDE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88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047" y="393376"/>
            <a:ext cx="2833191" cy="17902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7201"/>
          <a:stretch/>
        </p:blipFill>
        <p:spPr>
          <a:xfrm>
            <a:off x="5686443" y="103127"/>
            <a:ext cx="2870014" cy="20312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5115" y="488727"/>
            <a:ext cx="2795147" cy="19783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5952" y="3705340"/>
            <a:ext cx="2650840" cy="201725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33183" y="1763092"/>
            <a:ext cx="262525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chim cắt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10412" y="5188759"/>
            <a:ext cx="162532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trăn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33468" y="2024139"/>
            <a:ext cx="289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bắt cá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49825" y="2566083"/>
            <a:ext cx="1549533" cy="976897"/>
            <a:chOff x="390727" y="2611311"/>
            <a:chExt cx="1549533" cy="976897"/>
          </a:xfrm>
        </p:grpSpPr>
        <p:sp>
          <p:nvSpPr>
            <p:cNvPr id="17" name="TextBox 16"/>
            <p:cNvSpPr txBox="1"/>
            <p:nvPr/>
          </p:nvSpPr>
          <p:spPr>
            <a:xfrm>
              <a:off x="824235" y="2854778"/>
              <a:ext cx="1116025" cy="726894"/>
            </a:xfrm>
            <a:prstGeom prst="rect">
              <a:avLst/>
            </a:prstGeom>
            <a:noFill/>
            <a:ln w="28575">
              <a:solidFill>
                <a:srgbClr val="00B0F0"/>
              </a:solidFill>
              <a:prstDash val="dashDot"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Nối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18" name="Picture 2" descr="cậu bé hoạt hình đang cầm bút chì Hình ảnh | Định dạng hình ảnh ...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07" b="92442" l="26512" r="7662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52" t="7388" r="21809" b="5884"/>
            <a:stretch/>
          </p:blipFill>
          <p:spPr bwMode="auto">
            <a:xfrm>
              <a:off x="390727" y="2611311"/>
              <a:ext cx="599679" cy="97689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9630" y="4355031"/>
            <a:ext cx="2882698" cy="161096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545394" y="5673608"/>
            <a:ext cx="289332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thợ lặn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8461" y="4355031"/>
            <a:ext cx="2634017" cy="175609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807902" y="5680599"/>
            <a:ext cx="268773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khăn mặt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5313355" y="2868058"/>
            <a:ext cx="1199679" cy="74232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64281" y="1549553"/>
            <a:ext cx="317088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củ sắn (củ mì)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5913195" y="2119746"/>
            <a:ext cx="599839" cy="7483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6028604" y="3610385"/>
            <a:ext cx="1131467" cy="956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513034" y="3239222"/>
            <a:ext cx="2695498" cy="8615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532478" y="3501674"/>
            <a:ext cx="956566" cy="18518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633845" y="5253290"/>
            <a:ext cx="193635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04388" y="1534971"/>
            <a:ext cx="317088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củ s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ắn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(củ mì)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63986" y="5637412"/>
            <a:ext cx="268773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mặt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15706" y="5659026"/>
            <a:ext cx="209984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thợ l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ặn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7309830" y="2466342"/>
            <a:ext cx="1017736" cy="85606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8327566" y="2609452"/>
            <a:ext cx="2075515" cy="28492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3706259" y="2303481"/>
            <a:ext cx="3603571" cy="59089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4566952" y="3197035"/>
            <a:ext cx="2891922" cy="2402348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9380210" y="2014151"/>
            <a:ext cx="204574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ắt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cá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07902" y="5625624"/>
            <a:ext cx="268773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Khăn m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ặt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56872" y="1657771"/>
            <a:ext cx="262525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chim c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ắt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3117013" y="2576410"/>
            <a:ext cx="1774277" cy="97341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cả ăn và ăt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44746" y="5649200"/>
            <a:ext cx="268773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m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ặt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3151768" y="3608979"/>
            <a:ext cx="773985" cy="9578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4DD7334F-EFCB-44AF-98C0-795595331E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9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>
            <a:extLst>
              <a:ext uri="{FF2B5EF4-FFF2-40B4-BE49-F238E27FC236}">
                <a16:creationId xmlns:a16="http://schemas.microsoft.com/office/drawing/2014/main" id="{E5964E8C-3340-4D64-845F-50E382DA7732}"/>
              </a:ext>
            </a:extLst>
          </p:cNvPr>
          <p:cNvSpPr/>
          <p:nvPr/>
        </p:nvSpPr>
        <p:spPr>
          <a:xfrm>
            <a:off x="1894115" y="2265131"/>
            <a:ext cx="3265714" cy="30824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7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709748" y="743492"/>
            <a:ext cx="10868299" cy="1056015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49828" y="878158"/>
            <a:ext cx="9588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400" b="1" dirty="0">
                <a:solidFill>
                  <a:prstClr val="black"/>
                </a:solidFill>
                <a:latin typeface="UTM Avo" panose="02040603050506020204" pitchFamily="18" charset="0"/>
              </a:rPr>
              <a:t>Tìm tiếng ngoài bài có vần: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83666" y="3021541"/>
            <a:ext cx="19682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ăn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0" name="矩形 9">
            <a:extLst>
              <a:ext uri="{FF2B5EF4-FFF2-40B4-BE49-F238E27FC236}">
                <a16:creationId xmlns:a16="http://schemas.microsoft.com/office/drawing/2014/main" id="{8F6BFA0F-1632-48A9-ACF4-19EDAA2439DA}"/>
              </a:ext>
            </a:extLst>
          </p:cNvPr>
          <p:cNvSpPr/>
          <p:nvPr/>
        </p:nvSpPr>
        <p:spPr>
          <a:xfrm>
            <a:off x="7328262" y="2265131"/>
            <a:ext cx="3030583" cy="308248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15959" y="2975428"/>
            <a:ext cx="2701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ăt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38EB07-8334-46AF-9431-19E01A586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595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2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4" grpId="0"/>
      <p:bldP spid="20" grpId="0" animBg="1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09" y="496617"/>
            <a:ext cx="10104181" cy="5891349"/>
          </a:xfrm>
          <a:prstGeom prst="rect">
            <a:avLst/>
          </a:prstGeom>
        </p:spPr>
      </p:pic>
      <p:grpSp>
        <p:nvGrpSpPr>
          <p:cNvPr id="6" name="组合 17"/>
          <p:cNvGrpSpPr/>
          <p:nvPr/>
        </p:nvGrpSpPr>
        <p:grpSpPr>
          <a:xfrm>
            <a:off x="3043647" y="342207"/>
            <a:ext cx="6766560" cy="1384995"/>
            <a:chOff x="-3107696" y="3637921"/>
            <a:chExt cx="2302855" cy="760288"/>
          </a:xfrm>
        </p:grpSpPr>
        <p:sp>
          <p:nvSpPr>
            <p:cNvPr id="7" name="流程图: 数据 13"/>
            <p:cNvSpPr/>
            <p:nvPr/>
          </p:nvSpPr>
          <p:spPr>
            <a:xfrm>
              <a:off x="-3011214" y="3669002"/>
              <a:ext cx="2206373" cy="576064"/>
            </a:xfrm>
            <a:custGeom>
              <a:avLst/>
              <a:gdLst/>
              <a:ahLst/>
              <a:cxnLst/>
              <a:rect l="l" t="t" r="r" b="b"/>
              <a:pathLst>
                <a:path w="2572699" h="576064">
                  <a:moveTo>
                    <a:pt x="0" y="0"/>
                  </a:moveTo>
                  <a:lnTo>
                    <a:pt x="2572699" y="0"/>
                  </a:lnTo>
                  <a:lnTo>
                    <a:pt x="2223487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bg1">
                <a:lumMod val="50000"/>
                <a:alpha val="27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grpSp>
          <p:nvGrpSpPr>
            <p:cNvPr id="8" name="组合 19"/>
            <p:cNvGrpSpPr/>
            <p:nvPr/>
          </p:nvGrpSpPr>
          <p:grpSpPr>
            <a:xfrm>
              <a:off x="-3107696" y="3637921"/>
              <a:ext cx="2062357" cy="760288"/>
              <a:chOff x="5389248" y="3448161"/>
              <a:chExt cx="2062357" cy="760288"/>
            </a:xfrm>
          </p:grpSpPr>
          <p:sp>
            <p:nvSpPr>
              <p:cNvPr id="9" name="流程图: 数据 13"/>
              <p:cNvSpPr/>
              <p:nvPr/>
            </p:nvSpPr>
            <p:spPr>
              <a:xfrm>
                <a:off x="5389248" y="3471592"/>
                <a:ext cx="2062357" cy="576064"/>
              </a:xfrm>
              <a:custGeom>
                <a:avLst/>
                <a:gdLst/>
                <a:ahLst/>
                <a:cxnLst/>
                <a:rect l="l" t="t" r="r" b="b"/>
                <a:pathLst>
                  <a:path w="2572699" h="576064">
                    <a:moveTo>
                      <a:pt x="0" y="0"/>
                    </a:moveTo>
                    <a:lnTo>
                      <a:pt x="2572699" y="0"/>
                    </a:lnTo>
                    <a:lnTo>
                      <a:pt x="2223487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629359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  <p:sp>
            <p:nvSpPr>
              <p:cNvPr id="10" name="TextBox 76"/>
              <p:cNvSpPr txBox="1"/>
              <p:nvPr/>
            </p:nvSpPr>
            <p:spPr>
              <a:xfrm>
                <a:off x="5614546" y="3448161"/>
                <a:ext cx="1648087" cy="760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spc="300">
                    <a:solidFill>
                      <a:srgbClr val="0070C0"/>
                    </a:soli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>
                  <a:defRPr/>
                </a:pPr>
                <a:r>
                  <a:rPr lang="vi-VN" sz="6000" b="1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Thư giãn</a:t>
                </a:r>
                <a:r>
                  <a:rPr lang="vi-VN" sz="6000" b="1" spc="0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 </a:t>
                </a:r>
                <a:endParaRPr lang="en-US" sz="6000" b="1" spc="0" dirty="0">
                  <a:solidFill>
                    <a:schemeClr val="bg1"/>
                  </a:solidFill>
                  <a:latin typeface="UTM Avo" panose="020406030505060202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</p:grp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82FA9EF-D855-41C3-BB16-8079FD4F4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4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303567934266971002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C4C7E5-D7BC-4991-B111-BB327C145C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838200" cy="36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7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650" y="1149531"/>
            <a:ext cx="4971784" cy="4725166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355" y="232455"/>
            <a:ext cx="4402552" cy="57636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16494" y="1694685"/>
            <a:ext cx="3460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6000" b="1" dirty="0">
                <a:solidFill>
                  <a:prstClr val="black"/>
                </a:solidFill>
                <a:latin typeface="UTM Avo" panose="02040603050506020204" pitchFamily="18" charset="0"/>
              </a:rPr>
              <a:t>Tập 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đọc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625939"/>
            <a:ext cx="6605516" cy="814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3FDED4-DEEB-40A8-A91F-DAE2737028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6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7796" t="20739" r="28011" b="17848"/>
          <a:stretch/>
        </p:blipFill>
        <p:spPr>
          <a:xfrm>
            <a:off x="547794" y="1057552"/>
            <a:ext cx="11301326" cy="547850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005151" y="508020"/>
            <a:ext cx="2860765" cy="509451"/>
            <a:chOff x="4000467" y="260140"/>
            <a:chExt cx="3232530" cy="846266"/>
          </a:xfrm>
        </p:grpSpPr>
        <p:sp>
          <p:nvSpPr>
            <p:cNvPr id="8" name="Rounded Rectangle 7"/>
            <p:cNvSpPr/>
            <p:nvPr/>
          </p:nvSpPr>
          <p:spPr>
            <a:xfrm>
              <a:off x="4966316" y="412815"/>
              <a:ext cx="2266681" cy="5409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đọc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9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67" y="260140"/>
              <a:ext cx="1408662" cy="846266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711568" y="1054789"/>
            <a:ext cx="8243248" cy="332398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Ở nhà Hà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Nhà Hà có bà và ba má. À, có cả Hà và bé Lê nữa chứ.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6 giờ, Hà giúp má sắp cơm. Ba cho gà ăn. Bà rửa mặt cho bé Lê. Kế đó, cả nhà ăn cơm. 7 giờ, ba má dắt xe đi làm. Hà ra lớp. Bà đưa bé Lê đi nhà trẻ.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8034FC6-6E32-4CA8-ACAF-46CBF8F7B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7635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12"/>
          <p:cNvSpPr/>
          <p:nvPr/>
        </p:nvSpPr>
        <p:spPr>
          <a:xfrm rot="5400000" flipV="1">
            <a:off x="5670164" y="185288"/>
            <a:ext cx="720090" cy="2857371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666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10" name="圆角矩形 35"/>
          <p:cNvSpPr/>
          <p:nvPr/>
        </p:nvSpPr>
        <p:spPr>
          <a:xfrm rot="5400000" flipV="1">
            <a:off x="5835098" y="780496"/>
            <a:ext cx="720090" cy="357251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666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11" name="圆角矩形 36"/>
          <p:cNvSpPr/>
          <p:nvPr/>
        </p:nvSpPr>
        <p:spPr>
          <a:xfrm rot="5400000" flipV="1">
            <a:off x="6497873" y="1219054"/>
            <a:ext cx="720090" cy="4620994"/>
          </a:xfrm>
          <a:prstGeom prst="roundRect">
            <a:avLst>
              <a:gd name="adj" fmla="val 50000"/>
            </a:avLst>
          </a:prstGeom>
          <a:solidFill>
            <a:srgbClr val="C4D946"/>
          </a:solidFill>
          <a:ln w="666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12" name="圆角矩形 50"/>
          <p:cNvSpPr/>
          <p:nvPr/>
        </p:nvSpPr>
        <p:spPr>
          <a:xfrm rot="5400000" flipV="1">
            <a:off x="7156783" y="2280670"/>
            <a:ext cx="720090" cy="47649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666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13" name="圆角矩形 58"/>
          <p:cNvSpPr/>
          <p:nvPr/>
        </p:nvSpPr>
        <p:spPr>
          <a:xfrm rot="5400000" flipV="1">
            <a:off x="7618386" y="2939851"/>
            <a:ext cx="817934" cy="567254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666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14" name="矩形 1"/>
          <p:cNvSpPr/>
          <p:nvPr/>
        </p:nvSpPr>
        <p:spPr>
          <a:xfrm rot="5400000" flipV="1">
            <a:off x="6415991" y="-1324000"/>
            <a:ext cx="45719" cy="45958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66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pic>
        <p:nvPicPr>
          <p:cNvPr id="15" name="图片 2" descr="觅元素584a986cb28d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46381" y="1162274"/>
            <a:ext cx="5048055" cy="525550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468505" y="180224"/>
            <a:ext cx="478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Luyện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đọc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từ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85348" y="1162274"/>
            <a:ext cx="23515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ữa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56213" y="2127141"/>
            <a:ext cx="2403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giúp</a:t>
            </a:r>
            <a:r>
              <a: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56289" y="3150402"/>
            <a:ext cx="3753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s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ắp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cơm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64701" y="5280227"/>
            <a:ext cx="3127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ắt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xe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0" y="4188492"/>
            <a:ext cx="36649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r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ửa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mặt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2F9EC8F-F05F-40FE-A2B9-FE24F31678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537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7796" t="20739" r="28011" b="17848"/>
          <a:stretch/>
        </p:blipFill>
        <p:spPr>
          <a:xfrm>
            <a:off x="521668" y="744044"/>
            <a:ext cx="11301326" cy="56306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442" y="741281"/>
            <a:ext cx="8243248" cy="332398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Ở nhà Hà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Nhà Hà có bà và ba má. À, có cả Hà và bé Lê nữa chứ.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6 giờ, Hà giúp má sắp cơm. Ba cho gà ăn. Bà rửa mặt cho bé Lê. Kế đó, cả nhà ăn cơm. 7 giờ, ba má dắt xe đi làm. Hà ra lớp. Bà đưa bé Lê đi nhà trẻ.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53314" y="1263397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6262510" y="1093580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1301786" y="2245016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7106858" y="2075199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1928248" y="2592316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6592476" y="2565776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147115" y="3053709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97409" y="3590987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391038" y="3409646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246093" y="154636"/>
            <a:ext cx="2860765" cy="509451"/>
            <a:chOff x="4000467" y="260140"/>
            <a:chExt cx="3232530" cy="846266"/>
          </a:xfrm>
        </p:grpSpPr>
        <p:sp>
          <p:nvSpPr>
            <p:cNvPr id="14" name="Rounded Rectangle 13"/>
            <p:cNvSpPr/>
            <p:nvPr/>
          </p:nvSpPr>
          <p:spPr>
            <a:xfrm>
              <a:off x="4966316" y="412815"/>
              <a:ext cx="2266681" cy="5409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đọc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15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67" y="260140"/>
              <a:ext cx="1408662" cy="84626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4FD6FA0C-40F4-44C9-A2C6-08C720136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66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6605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7796" t="20739" r="28011" b="17848"/>
          <a:stretch/>
        </p:blipFill>
        <p:spPr>
          <a:xfrm>
            <a:off x="521668" y="744044"/>
            <a:ext cx="11301326" cy="568288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3386078" y="116515"/>
            <a:ext cx="4380297" cy="509451"/>
            <a:chOff x="4000467" y="260140"/>
            <a:chExt cx="3232530" cy="846266"/>
          </a:xfrm>
        </p:grpSpPr>
        <p:sp>
          <p:nvSpPr>
            <p:cNvPr id="4" name="Rounded Rectangle 3"/>
            <p:cNvSpPr/>
            <p:nvPr/>
          </p:nvSpPr>
          <p:spPr>
            <a:xfrm>
              <a:off x="4966316" y="412815"/>
              <a:ext cx="2266681" cy="5409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Luyện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đọc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5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67" y="260140"/>
              <a:ext cx="1408662" cy="846266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685442" y="744044"/>
            <a:ext cx="8243248" cy="332398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Ở nhà Hà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Nhà Hà có bà và ba má. À, có cả Hà và bé Lê nữa chứ.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6 giờ, Hà giúp má sắp cơm. Ba cho gà ăn. Bà rửa mặt cho bé Lê. Kế đó, cả nhà ăn cơm. 7 giờ, ba má dắt xe đi làm. Hà ra lớp. Bà đưa bé Lê đi nhà trẻ.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78985" y="1274526"/>
            <a:ext cx="381000" cy="406251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0" tIns="45715" rIns="91430" bIns="45715" rtlCol="0" anchor="ctr"/>
          <a:lstStyle/>
          <a:p>
            <a:pPr marL="0" marR="0" lvl="0" indent="0" algn="ctr" defTabSz="9142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1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92909" y="1712403"/>
            <a:ext cx="4807891" cy="7215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9" name="Straight Connector 8"/>
          <p:cNvCxnSpPr/>
          <p:nvPr/>
        </p:nvCxnSpPr>
        <p:spPr>
          <a:xfrm flipV="1">
            <a:off x="685442" y="2155719"/>
            <a:ext cx="3633240" cy="68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0" name="Oval 9"/>
          <p:cNvSpPr/>
          <p:nvPr/>
        </p:nvSpPr>
        <p:spPr>
          <a:xfrm>
            <a:off x="6271642" y="1025098"/>
            <a:ext cx="351119" cy="406251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0" tIns="45715" rIns="91430" bIns="45715" rtlCol="0" anchor="ctr"/>
          <a:lstStyle/>
          <a:p>
            <a:pPr marL="0" marR="0" lvl="0" indent="0" algn="ctr" defTabSz="9142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2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6550748" y="1691259"/>
            <a:ext cx="2336998" cy="2656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2" name="Oval 11"/>
          <p:cNvSpPr/>
          <p:nvPr/>
        </p:nvSpPr>
        <p:spPr>
          <a:xfrm>
            <a:off x="1178985" y="2235210"/>
            <a:ext cx="381000" cy="406251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0" tIns="45715" rIns="91430" bIns="45715" rtlCol="0" anchor="ctr"/>
          <a:lstStyle/>
          <a:p>
            <a:pPr marL="0" marR="0" lvl="0" indent="0" algn="ctr" defTabSz="9142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3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592909" y="2641112"/>
            <a:ext cx="5667700" cy="18327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4" name="Straight Connector 13"/>
          <p:cNvCxnSpPr/>
          <p:nvPr/>
        </p:nvCxnSpPr>
        <p:spPr>
          <a:xfrm flipV="1">
            <a:off x="685442" y="3099801"/>
            <a:ext cx="1307131" cy="20249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5" name="Oval 14"/>
          <p:cNvSpPr/>
          <p:nvPr/>
        </p:nvSpPr>
        <p:spPr>
          <a:xfrm>
            <a:off x="7133150" y="2032084"/>
            <a:ext cx="351119" cy="406251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0" tIns="45715" rIns="91430" bIns="45715" rtlCol="0" anchor="ctr"/>
          <a:lstStyle/>
          <a:p>
            <a:pPr marL="0" marR="0" lvl="0" indent="0" algn="ctr" defTabSz="9142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4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484269" y="2634551"/>
            <a:ext cx="1444421" cy="6561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7" name="Oval 16"/>
          <p:cNvSpPr/>
          <p:nvPr/>
        </p:nvSpPr>
        <p:spPr>
          <a:xfrm>
            <a:off x="1946432" y="2573819"/>
            <a:ext cx="301885" cy="406251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0" tIns="45715" rIns="91430" bIns="45715" rtlCol="0" anchor="ctr"/>
          <a:lstStyle/>
          <a:p>
            <a:pPr marL="0" marR="0" lvl="0" indent="0" algn="ctr" defTabSz="9142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5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2180923" y="3057099"/>
            <a:ext cx="4520128" cy="41822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/>
          <p:cNvCxnSpPr/>
          <p:nvPr/>
        </p:nvCxnSpPr>
        <p:spPr>
          <a:xfrm flipV="1">
            <a:off x="629294" y="3539283"/>
            <a:ext cx="2634275" cy="25575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20" name="Oval 19"/>
          <p:cNvSpPr/>
          <p:nvPr/>
        </p:nvSpPr>
        <p:spPr>
          <a:xfrm>
            <a:off x="6614670" y="2516867"/>
            <a:ext cx="351119" cy="406251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0" tIns="45715" rIns="91430" bIns="45715" rtlCol="0" anchor="ctr"/>
          <a:lstStyle/>
          <a:p>
            <a:pPr marL="0" marR="0" lvl="0" indent="0" algn="ctr" defTabSz="9142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6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6852478" y="3078010"/>
            <a:ext cx="2108490" cy="928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22" name="Oval 21"/>
          <p:cNvSpPr/>
          <p:nvPr/>
        </p:nvSpPr>
        <p:spPr>
          <a:xfrm>
            <a:off x="3131083" y="2989165"/>
            <a:ext cx="301885" cy="406251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0" tIns="45715" rIns="91430" bIns="45715" rtlCol="0" anchor="ctr"/>
          <a:lstStyle/>
          <a:p>
            <a:pPr marL="0" marR="0" lvl="0" indent="0" algn="ctr" defTabSz="9142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7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3384842" y="3535819"/>
            <a:ext cx="5516552" cy="32777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24" name="Oval 23"/>
          <p:cNvSpPr/>
          <p:nvPr/>
        </p:nvSpPr>
        <p:spPr>
          <a:xfrm>
            <a:off x="285175" y="3586650"/>
            <a:ext cx="381000" cy="406251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0" tIns="45715" rIns="91430" bIns="45715" rtlCol="0" anchor="ctr"/>
          <a:lstStyle/>
          <a:p>
            <a:pPr marL="0" marR="0" lvl="0" indent="0" algn="ctr" defTabSz="9142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8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667015" y="3984091"/>
            <a:ext cx="1862663" cy="40436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26" name="Oval 25"/>
          <p:cNvSpPr/>
          <p:nvPr/>
        </p:nvSpPr>
        <p:spPr>
          <a:xfrm>
            <a:off x="2447790" y="3462576"/>
            <a:ext cx="301885" cy="406251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0" tIns="45715" rIns="91430" bIns="45715" rtlCol="0" anchor="ctr"/>
          <a:lstStyle/>
          <a:p>
            <a:pPr marL="0" marR="0" lvl="0" indent="0" algn="ctr" defTabSz="9142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.VnAvant" pitchFamily="34" charset="0"/>
                <a:ea typeface="+mn-ea"/>
                <a:cs typeface="+mn-cs"/>
              </a:rPr>
              <a:t>9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2687901" y="3984091"/>
            <a:ext cx="4445249" cy="30621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64B33EDA-915A-4DD7-99FC-B91CECB369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595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32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  <p:bldP spid="10" grpId="1" animBg="1"/>
      <p:bldP spid="12" grpId="0" animBg="1"/>
      <p:bldP spid="12" grpId="1" animBg="1"/>
      <p:bldP spid="15" grpId="0" animBg="1"/>
      <p:bldP spid="15" grpId="1" animBg="1"/>
      <p:bldP spid="17" grpId="0" animBg="1"/>
      <p:bldP spid="17" grpId="1" animBg="1"/>
      <p:bldP spid="20" grpId="0" animBg="1"/>
      <p:bldP spid="20" grpId="1" animBg="1"/>
      <p:bldP spid="22" grpId="0" animBg="1"/>
      <p:bldP spid="22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7796" t="20739" r="28011" b="17848"/>
          <a:stretch/>
        </p:blipFill>
        <p:spPr>
          <a:xfrm>
            <a:off x="547794" y="1057552"/>
            <a:ext cx="11301326" cy="547850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3868683" y="429643"/>
            <a:ext cx="4021283" cy="509451"/>
            <a:chOff x="4000467" y="260140"/>
            <a:chExt cx="3232530" cy="846266"/>
          </a:xfrm>
        </p:grpSpPr>
        <p:sp>
          <p:nvSpPr>
            <p:cNvPr id="8" name="Rounded Rectangle 7"/>
            <p:cNvSpPr/>
            <p:nvPr/>
          </p:nvSpPr>
          <p:spPr>
            <a:xfrm>
              <a:off x="4966316" y="412815"/>
              <a:ext cx="2266681" cy="5409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2400" dirty="0">
                  <a:solidFill>
                    <a:srgbClr val="002060"/>
                  </a:solidFill>
                  <a:latin typeface="UTM Avo" panose="02040603050506020204" pitchFamily="18" charset="0"/>
                </a:rPr>
                <a:t>Chia 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đoạn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9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67" y="260140"/>
              <a:ext cx="1408662" cy="846266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711568" y="1054789"/>
            <a:ext cx="8243248" cy="332398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Ở nhà Hà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Nhà Hà có bà và ba má. À, có cả Hà và bé Lê nữa chứ.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6 giờ, Hà giúp má sắp cơm. Ba cho gà ăn. Bà rửa mặt cho bé Lê. Kế đó, cả nhà ăn cơm. 7 giờ, ba má dắt xe đi làm. Hà ra lớp. Bà đưa bé Lê đi nhà trẻ.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253314" y="1589972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275660" y="2558528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000" b="1" dirty="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FD31D3-9F53-4917-8271-F0030B9573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6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7796" t="20739" r="28011" b="17848"/>
          <a:stretch/>
        </p:blipFill>
        <p:spPr>
          <a:xfrm>
            <a:off x="547794" y="1057552"/>
            <a:ext cx="11301326" cy="547850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4025436" y="416580"/>
            <a:ext cx="2860765" cy="509451"/>
            <a:chOff x="4000467" y="260140"/>
            <a:chExt cx="3232530" cy="846266"/>
          </a:xfrm>
        </p:grpSpPr>
        <p:sp>
          <p:nvSpPr>
            <p:cNvPr id="8" name="Rounded Rectangle 7"/>
            <p:cNvSpPr/>
            <p:nvPr/>
          </p:nvSpPr>
          <p:spPr>
            <a:xfrm>
              <a:off x="4966316" y="412815"/>
              <a:ext cx="2266681" cy="5409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đọc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9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67" y="260140"/>
              <a:ext cx="1408662" cy="846266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711568" y="1054789"/>
            <a:ext cx="8243248" cy="332398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Ở nhà Hà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Nhà Hà có bà và ba má. À, có cả Hà và bé Lê nữa chứ.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6 giờ, Hà giúp má sắp cơm. Ba cho gà ăn. Bà rửa mặt cho bé Lê. Kế đó, cả nhà ăn cơm. 7 giờ, ba má dắt xe đi làm. Hà ra lớp. Bà đưa bé Lê đi nhà trẻ.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F5CC80-A83E-494F-966A-E0C6C0B216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69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08" y="5400355"/>
            <a:ext cx="5212715" cy="895942"/>
          </a:xfrm>
          <a:prstGeom prst="rect">
            <a:avLst/>
          </a:prstGeom>
        </p:spPr>
      </p:pic>
      <p:pic>
        <p:nvPicPr>
          <p:cNvPr id="6" name="图片 15" descr="a05684f714522ad77246dba9447411ba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351306" y="4548174"/>
            <a:ext cx="2702672" cy="1898172"/>
          </a:xfrm>
          <a:prstGeom prst="rect">
            <a:avLst/>
          </a:prstGeom>
        </p:spPr>
      </p:pic>
      <p:pic>
        <p:nvPicPr>
          <p:cNvPr id="7" name="图片 1" descr="fc85f2a324e3c42c2067966f589847d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272" y="4158374"/>
            <a:ext cx="1619821" cy="1862211"/>
          </a:xfrm>
          <a:prstGeom prst="rect">
            <a:avLst/>
          </a:prstGeom>
        </p:spPr>
      </p:pic>
      <p:pic>
        <p:nvPicPr>
          <p:cNvPr id="8" name="图片 3" descr="fc85f2a324e3c42c2067966f589847d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1523" y="4391767"/>
            <a:ext cx="3406140" cy="1512111"/>
          </a:xfrm>
          <a:prstGeom prst="rect">
            <a:avLst/>
          </a:prstGeom>
        </p:spPr>
      </p:pic>
      <p:pic>
        <p:nvPicPr>
          <p:cNvPr id="9" name="图片 1" descr="31f7217a017c2d9a8a7bcbd9844c16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920" y="537651"/>
            <a:ext cx="9026433" cy="369397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63365" y="1347739"/>
            <a:ext cx="7091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hiểu bài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9874" y="3608056"/>
            <a:ext cx="7606580" cy="9401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A3C108-FA5A-40D8-9D0A-3908C43214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4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7796" t="20739" r="28011" b="17848"/>
          <a:stretch/>
        </p:blipFill>
        <p:spPr>
          <a:xfrm>
            <a:off x="521668" y="744044"/>
            <a:ext cx="11301326" cy="54785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442" y="780470"/>
            <a:ext cx="8243248" cy="332398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Ở nhà Hà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Nhà Hà có bà và ba má. À, có cả Hà và bé Lê nữa chứ.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6 giờ, Hà giúp má sắp cơm. Ba cho gà ăn. Bà rửa mặt cho bé Lê. Kế đó, cả nhà ăn cơm. 7 giờ, ba má dắt xe đi làm. Hà ra lớp. Bà đưa bé Lê đi nhà trẻ.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82743" y="34777"/>
            <a:ext cx="7379176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b="1" dirty="0">
                <a:solidFill>
                  <a:srgbClr val="FF0000"/>
                </a:solidFill>
                <a:latin typeface="UTM Avo" panose="02040603050506020204" pitchFamily="18" charset="0"/>
              </a:rPr>
              <a:t>N</a:t>
            </a: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hà Hà có</a:t>
            </a:r>
            <a:r>
              <a:rPr kumimoji="0" lang="vi-VN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những ai?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163040-134B-4CAF-84F3-A3BBB8C79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9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1339" t="25999" r="28011" b="41224"/>
          <a:stretch/>
        </p:blipFill>
        <p:spPr>
          <a:xfrm>
            <a:off x="750033" y="1804191"/>
            <a:ext cx="2946346" cy="4439855"/>
          </a:xfrm>
          <a:prstGeom prst="rect">
            <a:avLst/>
          </a:prstGeom>
        </p:spPr>
      </p:pic>
      <p:sp>
        <p:nvSpPr>
          <p:cNvPr id="6" name="云形 18"/>
          <p:cNvSpPr/>
          <p:nvPr/>
        </p:nvSpPr>
        <p:spPr>
          <a:xfrm rot="21145751">
            <a:off x="2384222" y="3186082"/>
            <a:ext cx="1616201" cy="773983"/>
          </a:xfrm>
          <a:prstGeom prst="cloud">
            <a:avLst/>
          </a:prstGeom>
          <a:solidFill>
            <a:srgbClr val="00B050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0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bà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inpin heiti" charset="-122"/>
            </a:endParaRPr>
          </a:p>
        </p:txBody>
      </p:sp>
      <p:grpSp>
        <p:nvGrpSpPr>
          <p:cNvPr id="7" name="组合 17"/>
          <p:cNvGrpSpPr/>
          <p:nvPr/>
        </p:nvGrpSpPr>
        <p:grpSpPr>
          <a:xfrm>
            <a:off x="3095897" y="485308"/>
            <a:ext cx="6828005" cy="1434478"/>
            <a:chOff x="-3127181" y="3669002"/>
            <a:chExt cx="2322340" cy="960761"/>
          </a:xfrm>
        </p:grpSpPr>
        <p:sp>
          <p:nvSpPr>
            <p:cNvPr id="8" name="流程图: 数据 13"/>
            <p:cNvSpPr/>
            <p:nvPr/>
          </p:nvSpPr>
          <p:spPr>
            <a:xfrm>
              <a:off x="-3011214" y="3669002"/>
              <a:ext cx="2206373" cy="576064"/>
            </a:xfrm>
            <a:custGeom>
              <a:avLst/>
              <a:gdLst/>
              <a:ahLst/>
              <a:cxnLst/>
              <a:rect l="l" t="t" r="r" b="b"/>
              <a:pathLst>
                <a:path w="2572699" h="576064">
                  <a:moveTo>
                    <a:pt x="0" y="0"/>
                  </a:moveTo>
                  <a:lnTo>
                    <a:pt x="2572699" y="0"/>
                  </a:lnTo>
                  <a:lnTo>
                    <a:pt x="2223487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FF0000">
                <a:alpha val="27000"/>
              </a:srgb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grpSp>
          <p:nvGrpSpPr>
            <p:cNvPr id="9" name="组合 19"/>
            <p:cNvGrpSpPr/>
            <p:nvPr/>
          </p:nvGrpSpPr>
          <p:grpSpPr>
            <a:xfrm>
              <a:off x="-3127181" y="3822640"/>
              <a:ext cx="2062357" cy="807123"/>
              <a:chOff x="5369763" y="3632880"/>
              <a:chExt cx="2062357" cy="807123"/>
            </a:xfrm>
          </p:grpSpPr>
          <p:sp>
            <p:nvSpPr>
              <p:cNvPr id="10" name="流程图: 数据 13"/>
              <p:cNvSpPr/>
              <p:nvPr/>
            </p:nvSpPr>
            <p:spPr>
              <a:xfrm>
                <a:off x="5369763" y="3632880"/>
                <a:ext cx="2062357" cy="576064"/>
              </a:xfrm>
              <a:custGeom>
                <a:avLst/>
                <a:gdLst/>
                <a:ahLst/>
                <a:cxnLst/>
                <a:rect l="l" t="t" r="r" b="b"/>
                <a:pathLst>
                  <a:path w="2572699" h="576064">
                    <a:moveTo>
                      <a:pt x="0" y="0"/>
                    </a:moveTo>
                    <a:lnTo>
                      <a:pt x="2572699" y="0"/>
                    </a:lnTo>
                    <a:lnTo>
                      <a:pt x="2223487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  <p:sp>
            <p:nvSpPr>
              <p:cNvPr id="11" name="TextBox 76"/>
              <p:cNvSpPr txBox="1"/>
              <p:nvPr/>
            </p:nvSpPr>
            <p:spPr>
              <a:xfrm>
                <a:off x="5581463" y="3636066"/>
                <a:ext cx="1493754" cy="8039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spc="300">
                    <a:solidFill>
                      <a:srgbClr val="0070C0"/>
                    </a:soli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lvl="0">
                  <a:defRPr/>
                </a:pPr>
                <a:r>
                  <a:rPr lang="vi-VN" sz="4800" b="1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N</a:t>
                </a:r>
                <a:r>
                  <a:rPr lang="vi-VN" sz="4800" b="1" spc="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hà Hà có</a:t>
                </a:r>
                <a:r>
                  <a:rPr lang="vi-VN" sz="4800" b="1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:</a:t>
                </a:r>
                <a:endParaRPr lang="en-US" sz="4800" b="1" spc="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</p:grp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27796" t="57933" r="28011" b="17848"/>
          <a:stretch/>
        </p:blipFill>
        <p:spPr>
          <a:xfrm>
            <a:off x="3979593" y="1804191"/>
            <a:ext cx="7620223" cy="4544357"/>
          </a:xfrm>
          <a:prstGeom prst="rect">
            <a:avLst/>
          </a:prstGeom>
        </p:spPr>
      </p:pic>
      <p:sp>
        <p:nvSpPr>
          <p:cNvPr id="13" name="云形 19"/>
          <p:cNvSpPr/>
          <p:nvPr/>
        </p:nvSpPr>
        <p:spPr>
          <a:xfrm rot="21145751">
            <a:off x="3473867" y="2280209"/>
            <a:ext cx="1295134" cy="647524"/>
          </a:xfrm>
          <a:prstGeom prst="cloud">
            <a:avLst/>
          </a:prstGeom>
          <a:solidFill>
            <a:srgbClr val="FFFF00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000" b="1" dirty="0" err="1">
                <a:solidFill>
                  <a:schemeClr val="tx1"/>
                </a:solidFill>
                <a:latin typeface="UTM Avo" panose="02040603050506020204" pitchFamily="18" charset="0"/>
                <a:ea typeface="inpin heiti" charset="-122"/>
              </a:rPr>
              <a:t>ba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inpin heiti" charset="-122"/>
            </a:endParaRPr>
          </a:p>
        </p:txBody>
      </p:sp>
      <p:sp>
        <p:nvSpPr>
          <p:cNvPr id="14" name="云形 21"/>
          <p:cNvSpPr/>
          <p:nvPr/>
        </p:nvSpPr>
        <p:spPr>
          <a:xfrm rot="21145751">
            <a:off x="7194705" y="2877410"/>
            <a:ext cx="1244383" cy="974897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err="1">
                <a:solidFill>
                  <a:schemeClr val="tx1"/>
                </a:solidFill>
                <a:latin typeface="UTM Avo" panose="02040603050506020204" pitchFamily="18" charset="0"/>
                <a:ea typeface="inpin heiti" charset="-122"/>
              </a:rPr>
              <a:t>Hà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inpin heiti" charset="-122"/>
            </a:endParaRPr>
          </a:p>
        </p:txBody>
      </p:sp>
      <p:sp>
        <p:nvSpPr>
          <p:cNvPr id="15" name="云形 21"/>
          <p:cNvSpPr/>
          <p:nvPr/>
        </p:nvSpPr>
        <p:spPr>
          <a:xfrm rot="21145751">
            <a:off x="664396" y="3844189"/>
            <a:ext cx="1689169" cy="1078248"/>
          </a:xfrm>
          <a:prstGeom prst="cloud">
            <a:avLst/>
          </a:prstGeom>
          <a:solidFill>
            <a:srgbClr val="FFACAB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000" b="1" dirty="0" err="1">
                <a:solidFill>
                  <a:schemeClr val="tx1"/>
                </a:solidFill>
                <a:latin typeface="UTM Avo" panose="02040603050506020204" pitchFamily="18" charset="0"/>
                <a:ea typeface="inpin heiti" charset="-122"/>
              </a:rPr>
              <a:t>bé</a:t>
            </a:r>
            <a:r>
              <a:rPr lang="en-US" altLang="zh-CN" sz="3000" b="1" dirty="0">
                <a:solidFill>
                  <a:schemeClr val="tx1"/>
                </a:solidFill>
                <a:latin typeface="UTM Avo" panose="02040603050506020204" pitchFamily="18" charset="0"/>
                <a:ea typeface="inpin heiti" charset="-122"/>
              </a:rPr>
              <a:t> Lê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inpin heiti" charset="-122"/>
            </a:endParaRPr>
          </a:p>
        </p:txBody>
      </p:sp>
      <p:sp>
        <p:nvSpPr>
          <p:cNvPr id="16" name="云形 19"/>
          <p:cNvSpPr/>
          <p:nvPr/>
        </p:nvSpPr>
        <p:spPr>
          <a:xfrm rot="21145751">
            <a:off x="10491074" y="3070167"/>
            <a:ext cx="1388119" cy="738711"/>
          </a:xfrm>
          <a:prstGeom prst="cloud">
            <a:avLst/>
          </a:prstGeom>
          <a:solidFill>
            <a:srgbClr val="FFFF00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noProof="0" dirty="0" err="1">
                <a:solidFill>
                  <a:schemeClr val="tx1"/>
                </a:solidFill>
                <a:latin typeface="UTM Avo" panose="02040603050506020204" pitchFamily="18" charset="0"/>
                <a:ea typeface="inpin heiti" charset="-122"/>
              </a:rPr>
              <a:t>má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inpin heiti" charset="-122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49C2D7F-870B-4931-AEB4-08B2A604D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10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4683" y="294048"/>
            <a:ext cx="5975228" cy="830997"/>
          </a:xfrm>
          <a:prstGeom prst="rect">
            <a:avLst/>
          </a:prstGeom>
          <a:solidFill>
            <a:srgbClr val="CFEAF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800" b="1" dirty="0">
                <a:solidFill>
                  <a:schemeClr val="tx1"/>
                </a:solidFill>
                <a:latin typeface="UTM Avo" panose="02040603050506020204" pitchFamily="18" charset="0"/>
              </a:rPr>
              <a:t>6 giờ, ba làm gì?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52354" y="1557655"/>
            <a:ext cx="8686800" cy="403187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Ở nhà Hà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Nhà Hà có bà và ba má. À, có cả Hà và bé Lê nữa chứ.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6 giờ, Hà giúp má sắp cơm. Ba cho gà ăn. Bà rửa mặt cho bé Lê. Kế đó, cả nhà ăn cơm. 7 giờ, ba má dắt xe đi làm. Hà ra lớp. Bà đưa bé Lê đi nhà trẻ.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7796" t="57933" r="49437" b="17848"/>
          <a:stretch/>
        </p:blipFill>
        <p:spPr>
          <a:xfrm>
            <a:off x="1491739" y="1269242"/>
            <a:ext cx="9692640" cy="4587559"/>
          </a:xfrm>
          <a:prstGeom prst="rect">
            <a:avLst/>
          </a:prstGeom>
        </p:spPr>
      </p:pic>
      <p:grpSp>
        <p:nvGrpSpPr>
          <p:cNvPr id="5" name="组合 17"/>
          <p:cNvGrpSpPr/>
          <p:nvPr/>
        </p:nvGrpSpPr>
        <p:grpSpPr>
          <a:xfrm>
            <a:off x="1491739" y="5426752"/>
            <a:ext cx="9401280" cy="861752"/>
            <a:chOff x="-3139605" y="5976484"/>
            <a:chExt cx="2296473" cy="577171"/>
          </a:xfrm>
        </p:grpSpPr>
        <p:sp>
          <p:nvSpPr>
            <p:cNvPr id="6" name="流程图: 数据 13"/>
            <p:cNvSpPr/>
            <p:nvPr/>
          </p:nvSpPr>
          <p:spPr>
            <a:xfrm>
              <a:off x="-3049505" y="5976484"/>
              <a:ext cx="2206373" cy="576064"/>
            </a:xfrm>
            <a:custGeom>
              <a:avLst/>
              <a:gdLst/>
              <a:ahLst/>
              <a:cxnLst/>
              <a:rect l="l" t="t" r="r" b="b"/>
              <a:pathLst>
                <a:path w="2572699" h="576064">
                  <a:moveTo>
                    <a:pt x="0" y="0"/>
                  </a:moveTo>
                  <a:lnTo>
                    <a:pt x="2572699" y="0"/>
                  </a:lnTo>
                  <a:lnTo>
                    <a:pt x="2223487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FF0000">
                <a:alpha val="27000"/>
              </a:srgb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grpSp>
          <p:nvGrpSpPr>
            <p:cNvPr id="7" name="组合 19"/>
            <p:cNvGrpSpPr/>
            <p:nvPr/>
          </p:nvGrpSpPr>
          <p:grpSpPr>
            <a:xfrm>
              <a:off x="-3139605" y="5977590"/>
              <a:ext cx="2062357" cy="576065"/>
              <a:chOff x="5357339" y="5787830"/>
              <a:chExt cx="2062357" cy="576065"/>
            </a:xfrm>
          </p:grpSpPr>
          <p:sp>
            <p:nvSpPr>
              <p:cNvPr id="8" name="流程图: 数据 13"/>
              <p:cNvSpPr/>
              <p:nvPr/>
            </p:nvSpPr>
            <p:spPr>
              <a:xfrm>
                <a:off x="5357339" y="5787830"/>
                <a:ext cx="2062357" cy="576065"/>
              </a:xfrm>
              <a:custGeom>
                <a:avLst/>
                <a:gdLst/>
                <a:ahLst/>
                <a:cxnLst/>
                <a:rect l="l" t="t" r="r" b="b"/>
                <a:pathLst>
                  <a:path w="2572699" h="576064">
                    <a:moveTo>
                      <a:pt x="0" y="0"/>
                    </a:moveTo>
                    <a:lnTo>
                      <a:pt x="2572699" y="0"/>
                    </a:lnTo>
                    <a:lnTo>
                      <a:pt x="2223487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  <p:sp>
            <p:nvSpPr>
              <p:cNvPr id="9" name="TextBox 76"/>
              <p:cNvSpPr txBox="1"/>
              <p:nvPr/>
            </p:nvSpPr>
            <p:spPr>
              <a:xfrm>
                <a:off x="5446895" y="5818084"/>
                <a:ext cx="1792874" cy="515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spc="300">
                    <a:solidFill>
                      <a:srgbClr val="0070C0"/>
                    </a:soli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vi-VN" sz="4400" b="1" dirty="0">
                    <a:solidFill>
                      <a:prstClr val="black"/>
                    </a:solidFill>
                    <a:latin typeface="UTM Avo" panose="02040603050506020204" pitchFamily="18" charset="0"/>
                  </a:rPr>
                  <a:t>6 giờ, ba cho gà ăn.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</p:grp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29870850-027C-431E-AC40-DDC3D8E5B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4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052381"/>
              </p:ext>
            </p:extLst>
          </p:nvPr>
        </p:nvGraphicFramePr>
        <p:xfrm>
          <a:off x="629155" y="1396040"/>
          <a:ext cx="10783247" cy="4957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39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0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3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1561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latin typeface="UTM Avo" panose="02040603050506020204" pitchFamily="18" charset="0"/>
                        </a:rPr>
                        <a:t>6</a:t>
                      </a:r>
                      <a:r>
                        <a:rPr lang="vi-VN" sz="2800" b="1" baseline="0" dirty="0">
                          <a:latin typeface="UTM Avo" panose="02040603050506020204" pitchFamily="18" charset="0"/>
                        </a:rPr>
                        <a:t> giờ</a:t>
                      </a:r>
                      <a:endParaRPr lang="en-US" sz="28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latin typeface="UTM Avo" panose="02040603050506020204" pitchFamily="18" charset="0"/>
                        </a:rPr>
                        <a:t>7 giờ</a:t>
                      </a:r>
                      <a:endParaRPr lang="en-US" sz="28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1561"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a:t>M</a:t>
                      </a:r>
                      <a:r>
                        <a:rPr lang="vi-VN" sz="2800" dirty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a:t>:</a:t>
                      </a:r>
                      <a:r>
                        <a:rPr lang="vi-VN" sz="2800" dirty="0">
                          <a:latin typeface="UTM Avo" panose="02040603050506020204" pitchFamily="18" charset="0"/>
                        </a:rPr>
                        <a:t> Má</a:t>
                      </a:r>
                      <a:endParaRPr lang="en-US" sz="2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UTM Avo" panose="02040603050506020204" pitchFamily="18" charset="0"/>
                        </a:rPr>
                        <a:t>sắp cơm</a:t>
                      </a:r>
                      <a:endParaRPr lang="en-US" sz="2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UTM Avo" panose="02040603050506020204" pitchFamily="18" charset="0"/>
                        </a:rPr>
                        <a:t>dắt xe đi</a:t>
                      </a:r>
                      <a:r>
                        <a:rPr lang="vi-VN" sz="2800" baseline="0" dirty="0">
                          <a:latin typeface="UTM Avo" panose="02040603050506020204" pitchFamily="18" charset="0"/>
                        </a:rPr>
                        <a:t> làm</a:t>
                      </a:r>
                      <a:endParaRPr lang="en-US" sz="2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1561"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UTM Avo" panose="02040603050506020204" pitchFamily="18" charset="0"/>
                        </a:rPr>
                        <a:t>Hà</a:t>
                      </a:r>
                      <a:endParaRPr lang="en-US" sz="2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UTM Avo" panose="02040603050506020204" pitchFamily="18" charset="0"/>
                        </a:rPr>
                        <a:t>giúp</a:t>
                      </a:r>
                      <a:r>
                        <a:rPr lang="vi-VN" sz="2800" baseline="0" dirty="0">
                          <a:latin typeface="UTM Avo" panose="02040603050506020204" pitchFamily="18" charset="0"/>
                        </a:rPr>
                        <a:t> má ..................</a:t>
                      </a:r>
                      <a:endParaRPr lang="en-US" sz="2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UTM Avo" panose="02040603050506020204" pitchFamily="18" charset="0"/>
                        </a:rPr>
                        <a:t>ra lớp</a:t>
                      </a:r>
                      <a:endParaRPr lang="en-US" sz="2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1561"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UTM Avo" panose="02040603050506020204" pitchFamily="18" charset="0"/>
                        </a:rPr>
                        <a:t>Ba</a:t>
                      </a:r>
                      <a:endParaRPr lang="en-US" sz="2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UTM Avo" panose="02040603050506020204" pitchFamily="18" charset="0"/>
                        </a:rPr>
                        <a:t>cho gà</a:t>
                      </a:r>
                      <a:r>
                        <a:rPr lang="vi-VN" sz="2800" baseline="0" dirty="0">
                          <a:latin typeface="UTM Avo" panose="02040603050506020204" pitchFamily="18" charset="0"/>
                        </a:rPr>
                        <a:t> ăn</a:t>
                      </a:r>
                      <a:endParaRPr lang="en-US" sz="2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UTM Avo" panose="02040603050506020204" pitchFamily="18" charset="0"/>
                        </a:rPr>
                        <a:t>................ đi</a:t>
                      </a:r>
                      <a:r>
                        <a:rPr lang="vi-VN" sz="2800" baseline="0" dirty="0">
                          <a:latin typeface="UTM Avo" panose="02040603050506020204" pitchFamily="18" charset="0"/>
                        </a:rPr>
                        <a:t> làm</a:t>
                      </a:r>
                      <a:endParaRPr lang="en-US" sz="2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1561"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UTM Avo" panose="02040603050506020204" pitchFamily="18" charset="0"/>
                        </a:rPr>
                        <a:t>........</a:t>
                      </a:r>
                      <a:endParaRPr lang="en-US" sz="2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UTM Avo" panose="02040603050506020204" pitchFamily="18" charset="0"/>
                        </a:rPr>
                        <a:t>rửa mặt</a:t>
                      </a:r>
                      <a:r>
                        <a:rPr lang="vi-VN" sz="2800" baseline="0" dirty="0">
                          <a:latin typeface="UTM Avo" panose="02040603050506020204" pitchFamily="18" charset="0"/>
                        </a:rPr>
                        <a:t> cho bé Lê</a:t>
                      </a:r>
                      <a:endParaRPr lang="en-US" sz="2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latin typeface="UTM Avo" panose="02040603050506020204" pitchFamily="18" charset="0"/>
                        </a:rPr>
                        <a:t>.............. bé</a:t>
                      </a:r>
                      <a:r>
                        <a:rPr lang="vi-VN" sz="2800" baseline="0" dirty="0">
                          <a:latin typeface="UTM Avo" panose="02040603050506020204" pitchFamily="18" charset="0"/>
                        </a:rPr>
                        <a:t> đi nhà trẻ</a:t>
                      </a:r>
                      <a:endParaRPr lang="en-US" sz="2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52880" y="3558395"/>
            <a:ext cx="1746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sắp cơm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75443" y="4555786"/>
            <a:ext cx="1321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dắt xe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03608" y="5545382"/>
            <a:ext cx="980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7808" y="5521651"/>
            <a:ext cx="980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7989" y="317505"/>
            <a:ext cx="8856070" cy="707886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b="1" dirty="0">
                <a:solidFill>
                  <a:srgbClr val="4472C4">
                    <a:lumMod val="75000"/>
                  </a:srgbClr>
                </a:solidFill>
                <a:latin typeface="UTM Avo" panose="02040603050506020204" pitchFamily="18" charset="0"/>
              </a:rPr>
              <a:t>Tìm từ ngữ phù hợp với ô trống</a:t>
            </a:r>
            <a:r>
              <a:rPr lang="en-US" sz="4000" b="1" dirty="0">
                <a:solidFill>
                  <a:srgbClr val="4472C4">
                    <a:lumMod val="75000"/>
                  </a:srgbClr>
                </a:solidFill>
                <a:latin typeface="UTM Avo" panose="02040603050506020204" pitchFamily="18" charset="0"/>
              </a:rPr>
              <a:t>: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66BED7-6D99-4EFA-BCAD-BD03A6E3C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91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852" y="301574"/>
            <a:ext cx="4376446" cy="57625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6916" y="1761890"/>
            <a:ext cx="3692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6000" b="1" dirty="0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r>
              <a:rPr lang="en-US" sz="6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349" y="781567"/>
            <a:ext cx="5987752" cy="528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481594-3466-430A-82DD-8636ABC6B6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599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8" t="5196" r="13000" b="8478"/>
          <a:stretch/>
        </p:blipFill>
        <p:spPr>
          <a:xfrm>
            <a:off x="234043" y="2130344"/>
            <a:ext cx="11723914" cy="2597311"/>
          </a:xfrm>
          <a:prstGeom prst="rect">
            <a:avLst/>
          </a:prstGeom>
        </p:spPr>
      </p:pic>
      <p:pic>
        <p:nvPicPr>
          <p:cNvPr id="3" name="Picture 2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915" y="453933"/>
            <a:ext cx="2095717" cy="155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A307E3-89F8-4747-8C75-62467F150B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764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8EuGnYs6qMh0zFu5x6IjWL9QnNifVJ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10268"/>
          <a:stretch/>
        </p:blipFill>
        <p:spPr>
          <a:xfrm>
            <a:off x="462283" y="453933"/>
            <a:ext cx="11306086" cy="640406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88898" y="389147"/>
            <a:ext cx="2717073" cy="372325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Picture 6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345" y="14297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1A18F0-1239-44FB-8391-2A19B25586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34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9" r="3947"/>
          <a:stretch/>
        </p:blipFill>
        <p:spPr bwMode="auto">
          <a:xfrm>
            <a:off x="1097281" y="1226808"/>
            <a:ext cx="9914708" cy="510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17"/>
          <p:cNvGrpSpPr/>
          <p:nvPr/>
        </p:nvGrpSpPr>
        <p:grpSpPr>
          <a:xfrm>
            <a:off x="2325189" y="250178"/>
            <a:ext cx="7785462" cy="921960"/>
            <a:chOff x="-3127181" y="3669002"/>
            <a:chExt cx="2322340" cy="833892"/>
          </a:xfrm>
        </p:grpSpPr>
        <p:sp>
          <p:nvSpPr>
            <p:cNvPr id="9" name="流程图: 数据 13"/>
            <p:cNvSpPr/>
            <p:nvPr/>
          </p:nvSpPr>
          <p:spPr>
            <a:xfrm>
              <a:off x="-3011214" y="3669002"/>
              <a:ext cx="2206373" cy="576064"/>
            </a:xfrm>
            <a:custGeom>
              <a:avLst/>
              <a:gdLst/>
              <a:ahLst/>
              <a:cxnLst/>
              <a:rect l="l" t="t" r="r" b="b"/>
              <a:pathLst>
                <a:path w="2572699" h="576064">
                  <a:moveTo>
                    <a:pt x="0" y="0"/>
                  </a:moveTo>
                  <a:lnTo>
                    <a:pt x="2572699" y="0"/>
                  </a:lnTo>
                  <a:lnTo>
                    <a:pt x="2223487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tx1">
                <a:alpha val="27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grpSp>
          <p:nvGrpSpPr>
            <p:cNvPr id="10" name="组合 19"/>
            <p:cNvGrpSpPr/>
            <p:nvPr/>
          </p:nvGrpSpPr>
          <p:grpSpPr>
            <a:xfrm>
              <a:off x="-3127181" y="3822640"/>
              <a:ext cx="2062357" cy="680254"/>
              <a:chOff x="5369763" y="3632880"/>
              <a:chExt cx="2062357" cy="680254"/>
            </a:xfrm>
          </p:grpSpPr>
          <p:sp>
            <p:nvSpPr>
              <p:cNvPr id="11" name="流程图: 数据 13"/>
              <p:cNvSpPr/>
              <p:nvPr/>
            </p:nvSpPr>
            <p:spPr>
              <a:xfrm>
                <a:off x="5369763" y="3632880"/>
                <a:ext cx="2062357" cy="576064"/>
              </a:xfrm>
              <a:custGeom>
                <a:avLst/>
                <a:gdLst/>
                <a:ahLst/>
                <a:cxnLst/>
                <a:rect l="l" t="t" r="r" b="b"/>
                <a:pathLst>
                  <a:path w="2572699" h="576064">
                    <a:moveTo>
                      <a:pt x="0" y="0"/>
                    </a:moveTo>
                    <a:lnTo>
                      <a:pt x="2572699" y="0"/>
                    </a:lnTo>
                    <a:lnTo>
                      <a:pt x="2223487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  <p:sp>
            <p:nvSpPr>
              <p:cNvPr id="12" name="TextBox 76"/>
              <p:cNvSpPr txBox="1"/>
              <p:nvPr/>
            </p:nvSpPr>
            <p:spPr>
              <a:xfrm>
                <a:off x="5685907" y="3632880"/>
                <a:ext cx="1493754" cy="680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spc="300">
                    <a:solidFill>
                      <a:srgbClr val="0070C0"/>
                    </a:soli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lvl="0">
                  <a:defRPr/>
                </a:pPr>
                <a:r>
                  <a:rPr lang="vi-VN" sz="3600" b="1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Viết bảng con:</a:t>
                </a:r>
                <a:endParaRPr lang="en-US" sz="3600" b="1" spc="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</p:grp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CAA60C2-23D5-4C4E-AB16-D1B7E4AB0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182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242" t="8048" r="10529" b="26795"/>
          <a:stretch/>
        </p:blipFill>
        <p:spPr>
          <a:xfrm>
            <a:off x="838200" y="460486"/>
            <a:ext cx="10631606" cy="59370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44A211-0D7B-4960-92A0-738C093D9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717" t="4106" r="4309" b="26261"/>
          <a:stretch/>
        </p:blipFill>
        <p:spPr>
          <a:xfrm>
            <a:off x="589128" y="515438"/>
            <a:ext cx="11013744" cy="5950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3989EF-CE6C-48BC-9DFC-185746D1D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71529"/>
      </p:ext>
    </p:extLst>
  </p:cSld>
  <p:clrMapOvr>
    <a:masterClrMapping/>
  </p:clrMapOvr>
  <p:transition spd="slow">
    <p:randomBar dir="vert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567" t="6952" r="16435" b="25827"/>
          <a:stretch/>
        </p:blipFill>
        <p:spPr>
          <a:xfrm>
            <a:off x="602776" y="500697"/>
            <a:ext cx="10986448" cy="58566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161A58-FC23-4527-8A07-0695CFEB5C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070994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90" t="9940" r="5632" b="26176"/>
          <a:stretch/>
        </p:blipFill>
        <p:spPr>
          <a:xfrm>
            <a:off x="420188" y="453933"/>
            <a:ext cx="11351623" cy="59233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FDE5CD-A16D-4CAA-9D10-7C28ED8C4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925227"/>
      </p:ext>
    </p:extLst>
  </p:cSld>
  <p:clrMapOvr>
    <a:masterClrMapping/>
  </p:clrMapOvr>
  <p:transition spd="slow"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7548" y="958162"/>
            <a:ext cx="4612630" cy="5013726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7433" y="464024"/>
            <a:ext cx="4094329" cy="56535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91170" y="1890096"/>
            <a:ext cx="33584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6000" b="1" noProof="0" dirty="0">
                <a:latin typeface="UTM Avo" panose="02040603050506020204" pitchFamily="18" charset="0"/>
              </a:rPr>
              <a:t>Dặn</a:t>
            </a:r>
            <a:r>
              <a:rPr lang="en-US" sz="6000" b="1" noProof="0" dirty="0">
                <a:latin typeface="UTM Avo" panose="02040603050506020204" pitchFamily="18" charset="0"/>
              </a:rPr>
              <a:t> </a:t>
            </a:r>
            <a:r>
              <a:rPr lang="vi-VN" sz="6000" b="1" noProof="0" dirty="0">
                <a:latin typeface="UTM Avo" panose="02040603050506020204" pitchFamily="18" charset="0"/>
              </a:rPr>
              <a:t>dò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18" y="5716826"/>
            <a:ext cx="6032311" cy="7404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996B0C-0AEC-4AAE-A038-463B104541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3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20970" y="273905"/>
            <a:ext cx="3328531" cy="451337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dirty="0">
                <a:solidFill>
                  <a:srgbClr val="002060"/>
                </a:solidFill>
                <a:latin typeface="UTM Avo" panose="02040603050506020204" pitchFamily="18" charset="0"/>
              </a:rPr>
              <a:t>Luyện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Picture 6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332" y="-110781"/>
            <a:ext cx="1554564" cy="94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1715" r="4766" b="15334"/>
          <a:stretch/>
        </p:blipFill>
        <p:spPr>
          <a:xfrm>
            <a:off x="-8546" y="733788"/>
            <a:ext cx="12192000" cy="5676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631D6D-DBE0-45D8-83BD-FC5A0DF75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924"/>
            <a:ext cx="1129671" cy="4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4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40855"/>
            <a:ext cx="9144000" cy="899928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0701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598890073"/>
</p:tagLst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HOC10 TEMPLATE</Template>
  <TotalTime>957</TotalTime>
  <Words>981</Words>
  <Application>Microsoft Office PowerPoint</Application>
  <PresentationFormat>Widescreen</PresentationFormat>
  <Paragraphs>200</Paragraphs>
  <Slides>50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.VnAvant</vt:lpstr>
      <vt:lpstr>Arial</vt:lpstr>
      <vt:lpstr>Calibri</vt:lpstr>
      <vt:lpstr>Calibri Light</vt:lpstr>
      <vt:lpstr>inpin heiti</vt:lpstr>
      <vt:lpstr>Tahoma</vt:lpstr>
      <vt:lpstr>Times New Roman</vt:lpstr>
      <vt:lpstr>UTM Avo</vt:lpstr>
      <vt:lpstr>zihun35hao-jindianyahei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89</cp:revision>
  <dcterms:created xsi:type="dcterms:W3CDTF">2021-11-01T08:16:43Z</dcterms:created>
  <dcterms:modified xsi:type="dcterms:W3CDTF">2022-01-26T06:48:38Z</dcterms:modified>
</cp:coreProperties>
</file>