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4.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13"/>
  </p:notesMasterIdLst>
  <p:sldIdLst>
    <p:sldId id="293" r:id="rId2"/>
    <p:sldId id="364" r:id="rId3"/>
    <p:sldId id="365" r:id="rId4"/>
    <p:sldId id="276" r:id="rId5"/>
    <p:sldId id="279" r:id="rId6"/>
    <p:sldId id="371" r:id="rId7"/>
    <p:sldId id="372" r:id="rId8"/>
    <p:sldId id="373" r:id="rId9"/>
    <p:sldId id="355" r:id="rId10"/>
    <p:sldId id="326" r:id="rId11"/>
    <p:sldId id="3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4660"/>
  </p:normalViewPr>
  <p:slideViewPr>
    <p:cSldViewPr snapToGrid="0">
      <p:cViewPr varScale="1">
        <p:scale>
          <a:sx n="82" d="100"/>
          <a:sy n="82" d="100"/>
        </p:scale>
        <p:origin x="108"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51463-38AD-44D0-82E0-22F178E5D11E}" type="datetimeFigureOut">
              <a:rPr lang="en-US" smtClean="0"/>
              <a:t>1/26/2022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05E7F-62A9-4701-BFC2-BAF91B9808FB}" type="slidenum">
              <a:rPr lang="en-US" smtClean="0"/>
              <a:t>‹#›</a:t>
            </a:fld>
            <a:endParaRPr lang="en-US"/>
          </a:p>
        </p:txBody>
      </p:sp>
    </p:spTree>
    <p:extLst>
      <p:ext uri="{BB962C8B-B14F-4D97-AF65-F5344CB8AC3E}">
        <p14:creationId xmlns:p14="http://schemas.microsoft.com/office/powerpoint/2010/main" val="1589775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505E7F-62A9-4701-BFC2-BAF91B9808FB}" type="slidenum">
              <a:rPr lang="en-US" smtClean="0"/>
              <a:t>3</a:t>
            </a:fld>
            <a:endParaRPr lang="en-US"/>
          </a:p>
        </p:txBody>
      </p:sp>
    </p:spTree>
    <p:extLst>
      <p:ext uri="{BB962C8B-B14F-4D97-AF65-F5344CB8AC3E}">
        <p14:creationId xmlns:p14="http://schemas.microsoft.com/office/powerpoint/2010/main" val="3814712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1"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1/26/2022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2" y="1930595"/>
            <a:ext cx="852022"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2"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5" y="2"/>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12602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1" y="20645"/>
            <a:ext cx="12184879" cy="6816715"/>
          </a:xfrm>
          <a:prstGeom prst="rect">
            <a:avLst/>
          </a:prstGeom>
          <a:noFill/>
          <a:ln>
            <a:noFill/>
          </a:ln>
        </p:spPr>
      </p:pic>
      <p:sp>
        <p:nvSpPr>
          <p:cNvPr id="23" name="Google Shape;23;p8"/>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1/26/2022</a:t>
            </a:fld>
            <a:endParaRPr lang="en-US"/>
          </a:p>
        </p:txBody>
      </p:sp>
      <p:sp>
        <p:nvSpPr>
          <p:cNvPr id="24" name="Google Shape;24;p8"/>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338130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1" y="2004"/>
            <a:ext cx="12165839" cy="6853994"/>
          </a:xfrm>
          <a:prstGeom prst="rect">
            <a:avLst/>
          </a:prstGeom>
          <a:noFill/>
          <a:ln>
            <a:noFill/>
          </a:ln>
        </p:spPr>
      </p:pic>
    </p:spTree>
    <p:extLst>
      <p:ext uri="{BB962C8B-B14F-4D97-AF65-F5344CB8AC3E}">
        <p14:creationId xmlns:p14="http://schemas.microsoft.com/office/powerpoint/2010/main" val="1110346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1" y="2006"/>
            <a:ext cx="12165839" cy="6853993"/>
          </a:xfrm>
          <a:prstGeom prst="rect">
            <a:avLst/>
          </a:prstGeom>
          <a:noFill/>
          <a:ln>
            <a:noFill/>
          </a:ln>
        </p:spPr>
      </p:pic>
      <p:sp>
        <p:nvSpPr>
          <p:cNvPr id="37" name="Google Shape;37;p10"/>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1/26/2022</a:t>
            </a:fld>
            <a:endParaRPr lang="en-US"/>
          </a:p>
        </p:txBody>
      </p:sp>
      <p:sp>
        <p:nvSpPr>
          <p:cNvPr id="38" name="Google Shape;38;p10"/>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571876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9" y="-68826"/>
            <a:ext cx="12513464" cy="7000539"/>
          </a:xfrm>
          <a:prstGeom prst="rect">
            <a:avLst/>
          </a:prstGeom>
          <a:noFill/>
          <a:ln>
            <a:noFill/>
          </a:ln>
        </p:spPr>
      </p:pic>
      <p:sp>
        <p:nvSpPr>
          <p:cNvPr id="46" name="Google Shape;46;p11"/>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1/26/2022</a:t>
            </a:fld>
            <a:endParaRPr lang="en-US"/>
          </a:p>
        </p:txBody>
      </p:sp>
      <p:sp>
        <p:nvSpPr>
          <p:cNvPr id="47" name="Google Shape;47;p11"/>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6" y="186276"/>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41254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1"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1/26/2022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390" y="1930595"/>
            <a:ext cx="852023"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a:extLst>
              <a:ext uri="{FF2B5EF4-FFF2-40B4-BE49-F238E27FC236}">
                <a16:creationId xmlns:a16="http://schemas.microsoft.com/office/drawing/2014/main" id="{EEF1C6FB-07C6-4172-BB68-6BB1E9B49B58}"/>
              </a:ext>
            </a:extLst>
          </p:cNvPr>
          <p:cNvSpPr/>
          <p:nvPr userDrawn="1"/>
        </p:nvSpPr>
        <p:spPr>
          <a:xfrm>
            <a:off x="11308356" y="136525"/>
            <a:ext cx="985092" cy="1196516"/>
          </a:xfrm>
          <a:prstGeom prst="ellipse">
            <a:avLst/>
          </a:prstGeom>
          <a:solidFill>
            <a:srgbClr val="29AD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9738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1/26/2022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531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20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20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01921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1/26/2022</a:t>
            </a:fld>
            <a:endParaRPr lang="en-US"/>
          </a:p>
        </p:txBody>
      </p:sp>
      <p:sp>
        <p:nvSpPr>
          <p:cNvPr id="16" name="Google Shape;16;p7"/>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3" y="1930595"/>
            <a:ext cx="852022" cy="852022"/>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3" y="136525"/>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010442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9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solidFill>
                  <a:prstClr val="black">
                    <a:tint val="75000"/>
                  </a:prstClr>
                </a:solidFill>
              </a:rPr>
              <a:pPr/>
              <a:t>1/26/2022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9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9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2114686"/>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31" r:id="rId6"/>
    <p:sldLayoutId id="2147483736" r:id="rId7"/>
    <p:sldLayoutId id="2147483737" r:id="rId8"/>
    <p:sldLayoutId id="214748374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2811500" y="1658592"/>
            <a:ext cx="6798656" cy="2336345"/>
          </a:xfrm>
          <a:prstGeom prst="rect">
            <a:avLst/>
          </a:prstGeom>
        </p:spPr>
        <p:txBody>
          <a:bodyPr wrap="none">
            <a:spAutoFit/>
          </a:bodyPr>
          <a:lstStyle/>
          <a:p>
            <a:pPr algn="ctr" defTabSz="914195">
              <a:lnSpc>
                <a:spcPct val="150000"/>
              </a:lnSpc>
              <a:defRPr/>
            </a:pPr>
            <a:r>
              <a:rPr lang="en-US" sz="5198" b="1" dirty="0" err="1">
                <a:solidFill>
                  <a:srgbClr val="002060"/>
                </a:solidFill>
                <a:latin typeface="UTM Avo" panose="02040603050506020204" pitchFamily="18" charset="0"/>
                <a:cs typeface="Arial" panose="020B0604020202020204" pitchFamily="34" charset="0"/>
              </a:rPr>
              <a:t>Tuần</a:t>
            </a:r>
            <a:r>
              <a:rPr lang="en-US" sz="5198" b="1" dirty="0">
                <a:solidFill>
                  <a:srgbClr val="002060"/>
                </a:solidFill>
                <a:latin typeface="UTM Avo" panose="02040603050506020204" pitchFamily="18" charset="0"/>
                <a:cs typeface="Arial" panose="020B0604020202020204" pitchFamily="34" charset="0"/>
              </a:rPr>
              <a:t> 23</a:t>
            </a:r>
          </a:p>
          <a:p>
            <a:pPr algn="ctr" defTabSz="914195">
              <a:lnSpc>
                <a:spcPct val="150000"/>
              </a:lnSpc>
              <a:defRPr/>
            </a:pPr>
            <a:r>
              <a:rPr lang="en-US" sz="5198" b="1" dirty="0" err="1">
                <a:solidFill>
                  <a:srgbClr val="FF0000"/>
                </a:solidFill>
                <a:latin typeface="UTM Avo" panose="02040603050506020204" pitchFamily="18" charset="0"/>
                <a:cs typeface="Arial" panose="020B0604020202020204" pitchFamily="34" charset="0"/>
              </a:rPr>
              <a:t>Tập</a:t>
            </a:r>
            <a:r>
              <a:rPr lang="en-US" sz="5198" b="1" dirty="0">
                <a:solidFill>
                  <a:srgbClr val="FF0000"/>
                </a:solidFill>
                <a:latin typeface="UTM Avo" panose="02040603050506020204" pitchFamily="18" charset="0"/>
                <a:cs typeface="Arial" panose="020B0604020202020204" pitchFamily="34" charset="0"/>
              </a:rPr>
              <a:t> </a:t>
            </a:r>
            <a:r>
              <a:rPr lang="en-US" sz="5198" b="1" dirty="0" err="1">
                <a:solidFill>
                  <a:srgbClr val="FF0000"/>
                </a:solidFill>
                <a:latin typeface="UTM Avo" panose="02040603050506020204" pitchFamily="18" charset="0"/>
                <a:cs typeface="Arial" panose="020B0604020202020204" pitchFamily="34" charset="0"/>
              </a:rPr>
              <a:t>viết</a:t>
            </a:r>
            <a:r>
              <a:rPr lang="en-US" sz="5198" b="1" dirty="0">
                <a:solidFill>
                  <a:srgbClr val="FF0000"/>
                </a:solidFill>
                <a:latin typeface="UTM Avo" panose="02040603050506020204" pitchFamily="18" charset="0"/>
                <a:cs typeface="Arial" panose="020B0604020202020204" pitchFamily="34" charset="0"/>
              </a:rPr>
              <a:t>: </a:t>
            </a:r>
            <a:r>
              <a:rPr lang="en-US" sz="5198" b="1" dirty="0" err="1">
                <a:solidFill>
                  <a:srgbClr val="FF0000"/>
                </a:solidFill>
                <a:latin typeface="UTM Avo" panose="02040603050506020204" pitchFamily="18" charset="0"/>
                <a:cs typeface="Arial" panose="020B0604020202020204" pitchFamily="34" charset="0"/>
              </a:rPr>
              <a:t>Chữ</a:t>
            </a:r>
            <a:r>
              <a:rPr lang="en-US" sz="5198" b="1" dirty="0">
                <a:solidFill>
                  <a:srgbClr val="FF0000"/>
                </a:solidFill>
                <a:latin typeface="UTM Avo" panose="02040603050506020204" pitchFamily="18" charset="0"/>
                <a:cs typeface="Arial" panose="020B0604020202020204" pitchFamily="34" charset="0"/>
              </a:rPr>
              <a:t> </a:t>
            </a:r>
            <a:r>
              <a:rPr lang="en-US" sz="5198" b="1" dirty="0" err="1">
                <a:solidFill>
                  <a:srgbClr val="FF0000"/>
                </a:solidFill>
                <a:latin typeface="UTM Avo" panose="02040603050506020204" pitchFamily="18" charset="0"/>
                <a:cs typeface="Arial" panose="020B0604020202020204" pitchFamily="34" charset="0"/>
              </a:rPr>
              <a:t>hoa</a:t>
            </a:r>
            <a:r>
              <a:rPr lang="en-US" sz="5198" b="1" dirty="0">
                <a:solidFill>
                  <a:srgbClr val="FF0000"/>
                </a:solidFill>
                <a:latin typeface="UTM Avo" panose="02040603050506020204" pitchFamily="18" charset="0"/>
                <a:cs typeface="Arial" panose="020B0604020202020204" pitchFamily="34" charset="0"/>
              </a:rPr>
              <a:t> T</a:t>
            </a:r>
          </a:p>
        </p:txBody>
      </p:sp>
      <p:sp>
        <p:nvSpPr>
          <p:cNvPr id="4" name="Rectangle 3">
            <a:extLst>
              <a:ext uri="{FF2B5EF4-FFF2-40B4-BE49-F238E27FC236}">
                <a16:creationId xmlns:a16="http://schemas.microsoft.com/office/drawing/2014/main" id="{508EF6DA-C8F1-435A-8108-A2019195E96B}"/>
              </a:ext>
            </a:extLst>
          </p:cNvPr>
          <p:cNvSpPr/>
          <p:nvPr/>
        </p:nvSpPr>
        <p:spPr>
          <a:xfrm>
            <a:off x="9481189" y="448"/>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326" y="579568"/>
            <a:ext cx="990719" cy="46154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9">
            <a:extLst>
              <a:ext uri="{FF2B5EF4-FFF2-40B4-BE49-F238E27FC236}">
                <a16:creationId xmlns:a16="http://schemas.microsoft.com/office/drawing/2014/main" id="{82D14F4D-ECA6-48FA-86EF-3B71DA06F5CB}"/>
              </a:ext>
            </a:extLst>
          </p:cNvPr>
          <p:cNvSpPr txBox="1">
            <a:spLocks noChangeArrowheads="1"/>
          </p:cNvSpPr>
          <p:nvPr/>
        </p:nvSpPr>
        <p:spPr bwMode="auto">
          <a:xfrm>
            <a:off x="1203999" y="1797318"/>
            <a:ext cx="4165600" cy="519113"/>
          </a:xfrm>
          <a:prstGeom prst="rect">
            <a:avLst/>
          </a:prstGeom>
          <a:noFill/>
          <a:ln w="9525">
            <a:noFill/>
            <a:miter lim="800000"/>
            <a:headEnd/>
            <a:tailEnd/>
          </a:ln>
          <a:effectLst/>
        </p:spPr>
        <p:txBody>
          <a:bodyPr>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ea typeface="+mn-ea"/>
                <a:cs typeface="+mn-cs"/>
              </a:rPr>
              <a:t>Chọn</a:t>
            </a:r>
            <a:r>
              <a:rPr kumimoji="0" lang="en-US" sz="2800" b="1"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ea typeface="+mn-ea"/>
                <a:cs typeface="+mn-cs"/>
              </a:rPr>
              <a:t> ý </a:t>
            </a:r>
            <a:r>
              <a:rPr kumimoji="0" lang="en-US" sz="2800" b="1"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ea typeface="+mn-ea"/>
                <a:cs typeface="+mn-cs"/>
              </a:rPr>
              <a:t>đúng</a:t>
            </a:r>
            <a:r>
              <a:rPr kumimoji="0" lang="en-US" sz="2800" b="1"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ea typeface="+mn-ea"/>
                <a:cs typeface="+mn-cs"/>
              </a:rPr>
              <a:t> </a:t>
            </a:r>
            <a:r>
              <a:rPr kumimoji="0" lang="en-US" sz="2800" b="1"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ea typeface="+mn-ea"/>
                <a:cs typeface="+mn-cs"/>
              </a:rPr>
              <a:t>nhất</a:t>
            </a:r>
            <a:r>
              <a:rPr kumimoji="0" lang="en-US" sz="2800" b="1"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ea typeface="+mn-ea"/>
                <a:cs typeface="+mn-cs"/>
              </a:rPr>
              <a:t>:</a:t>
            </a:r>
          </a:p>
        </p:txBody>
      </p:sp>
      <p:sp>
        <p:nvSpPr>
          <p:cNvPr id="22" name="Text Box 14">
            <a:extLst>
              <a:ext uri="{FF2B5EF4-FFF2-40B4-BE49-F238E27FC236}">
                <a16:creationId xmlns:a16="http://schemas.microsoft.com/office/drawing/2014/main" id="{6ADF3D78-F4D5-4701-8139-6253EDC03E6A}"/>
              </a:ext>
            </a:extLst>
          </p:cNvPr>
          <p:cNvSpPr txBox="1">
            <a:spLocks noChangeArrowheads="1"/>
          </p:cNvSpPr>
          <p:nvPr/>
        </p:nvSpPr>
        <p:spPr bwMode="auto">
          <a:xfrm>
            <a:off x="568115" y="2489726"/>
            <a:ext cx="5744740" cy="347724"/>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55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  </a:t>
            </a:r>
            <a:r>
              <a:rPr kumimoji="0" lang="en-US" sz="2800" b="1" i="0" u="none" strike="noStrike" kern="1200" cap="none" spc="0" normalizeH="0" baseline="0" noProof="0" err="1">
                <a:ln>
                  <a:noFill/>
                </a:ln>
                <a:solidFill>
                  <a:srgbClr val="0000FF"/>
                </a:solidFill>
                <a:effectLst>
                  <a:outerShdw blurRad="38100" dist="38100" dir="2700000" algn="tl">
                    <a:srgbClr val="C0C0C0"/>
                  </a:outerShdw>
                </a:effectLst>
                <a:uLnTx/>
                <a:uFillTx/>
                <a:latin typeface="UTM Avo" panose="02040603050506020204" pitchFamily="18" charset="0"/>
              </a:rPr>
              <a:t>Chữ</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a:t>
            </a:r>
            <a:r>
              <a:rPr lang="en-US" sz="2800" b="1">
                <a:solidFill>
                  <a:srgbClr val="FF0000"/>
                </a:solidFill>
                <a:latin typeface="UTM Avo" panose="02040603050506020204" pitchFamily="18" charset="0"/>
              </a:rPr>
              <a:t>T</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a:t>
            </a:r>
            <a:r>
              <a:rPr kumimoji="0" lang="en-US" sz="2800" b="1" i="0" u="none" strike="noStrike" kern="1200" cap="none" spc="0" normalizeH="0" baseline="0" noProof="0" err="1">
                <a:ln>
                  <a:noFill/>
                </a:ln>
                <a:solidFill>
                  <a:srgbClr val="0000FF"/>
                </a:solidFill>
                <a:effectLst>
                  <a:outerShdw blurRad="38100" dist="38100" dir="2700000" algn="tl">
                    <a:srgbClr val="C0C0C0"/>
                  </a:outerShdw>
                </a:effectLst>
                <a:uLnTx/>
                <a:uFillTx/>
                <a:latin typeface="UTM Avo" panose="02040603050506020204" pitchFamily="18" charset="0"/>
              </a:rPr>
              <a:t>cỡ</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vừa</a:t>
            </a:r>
            <a:r>
              <a:rPr kumimoji="0" lang="en-US" sz="2800" b="1" i="0" u="none" strike="noStrike" kern="1200" cap="none" spc="0" normalizeH="0" baseline="0" noProof="0">
                <a:ln>
                  <a:noFill/>
                </a:ln>
                <a:solidFill>
                  <a:srgbClr val="44546A"/>
                </a:solidFill>
                <a:effectLst>
                  <a:outerShdw blurRad="38100" dist="38100" dir="2700000" algn="tl">
                    <a:srgbClr val="C0C0C0"/>
                  </a:outerShdw>
                </a:effectLst>
                <a:uLnTx/>
                <a:uFillTx/>
                <a:latin typeface="UTM Avo" panose="02040603050506020204" pitchFamily="18" charset="0"/>
              </a:rPr>
              <a:t> </a:t>
            </a:r>
            <a:r>
              <a:rPr kumimoji="0" lang="en-US" sz="2800" b="1"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rPr>
              <a:t>cao</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 </a:t>
            </a:r>
            <a:r>
              <a:rPr kumimoji="0" lang="en-US" sz="2800" b="1"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rPr>
              <a:t>mấy</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 ô li ?</a:t>
            </a:r>
          </a:p>
        </p:txBody>
      </p:sp>
      <p:sp>
        <p:nvSpPr>
          <p:cNvPr id="23" name="Text Box 17">
            <a:extLst>
              <a:ext uri="{FF2B5EF4-FFF2-40B4-BE49-F238E27FC236}">
                <a16:creationId xmlns:a16="http://schemas.microsoft.com/office/drawing/2014/main" id="{AEE37DDA-4591-4C16-87A0-668E4E898E54}"/>
              </a:ext>
            </a:extLst>
          </p:cNvPr>
          <p:cNvSpPr txBox="1">
            <a:spLocks noChangeArrowheads="1"/>
          </p:cNvSpPr>
          <p:nvPr/>
        </p:nvSpPr>
        <p:spPr bwMode="auto">
          <a:xfrm>
            <a:off x="1119207" y="2989346"/>
            <a:ext cx="2167592" cy="519112"/>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a</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4 </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ô li</a:t>
            </a:r>
          </a:p>
        </p:txBody>
      </p:sp>
      <p:sp>
        <p:nvSpPr>
          <p:cNvPr id="24" name="Text Box 19">
            <a:extLst>
              <a:ext uri="{FF2B5EF4-FFF2-40B4-BE49-F238E27FC236}">
                <a16:creationId xmlns:a16="http://schemas.microsoft.com/office/drawing/2014/main" id="{34F7F29F-52DC-48A8-BDF1-6F5D90AB24F7}"/>
              </a:ext>
            </a:extLst>
          </p:cNvPr>
          <p:cNvSpPr txBox="1">
            <a:spLocks noChangeArrowheads="1"/>
          </p:cNvSpPr>
          <p:nvPr/>
        </p:nvSpPr>
        <p:spPr bwMode="auto">
          <a:xfrm>
            <a:off x="1077114" y="4357730"/>
            <a:ext cx="1919817" cy="519113"/>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c</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6 </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ô li</a:t>
            </a:r>
          </a:p>
        </p:txBody>
      </p:sp>
      <p:sp>
        <p:nvSpPr>
          <p:cNvPr id="25" name="Text Box 16">
            <a:extLst>
              <a:ext uri="{FF2B5EF4-FFF2-40B4-BE49-F238E27FC236}">
                <a16:creationId xmlns:a16="http://schemas.microsoft.com/office/drawing/2014/main" id="{828127B2-B65C-4B62-8BA8-924DF3103166}"/>
              </a:ext>
            </a:extLst>
          </p:cNvPr>
          <p:cNvSpPr txBox="1">
            <a:spLocks noChangeArrowheads="1"/>
          </p:cNvSpPr>
          <p:nvPr/>
        </p:nvSpPr>
        <p:spPr bwMode="auto">
          <a:xfrm>
            <a:off x="1097588" y="3643908"/>
            <a:ext cx="2878667" cy="519113"/>
          </a:xfrm>
          <a:prstGeom prst="rect">
            <a:avLst/>
          </a:prstGeom>
          <a:noFill/>
          <a:ln w="9525">
            <a:noFill/>
            <a:miter lim="800000"/>
            <a:headEnd/>
            <a:tailEnd/>
          </a:ln>
          <a:effectLst/>
        </p:spPr>
        <p:txBody>
          <a:bodyPr>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b</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5 </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ô </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li </a:t>
            </a:r>
            <a:endPar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ndParaRPr>
          </a:p>
        </p:txBody>
      </p:sp>
      <p:sp>
        <p:nvSpPr>
          <p:cNvPr id="27" name="Rounded Rectangle 13">
            <a:extLst>
              <a:ext uri="{FF2B5EF4-FFF2-40B4-BE49-F238E27FC236}">
                <a16:creationId xmlns:a16="http://schemas.microsoft.com/office/drawing/2014/main" id="{EEBA228A-C0CC-4C69-9E8E-56C6D3DA067D}"/>
              </a:ext>
            </a:extLst>
          </p:cNvPr>
          <p:cNvSpPr/>
          <p:nvPr/>
        </p:nvSpPr>
        <p:spPr>
          <a:xfrm>
            <a:off x="287818" y="1044782"/>
            <a:ext cx="3643637" cy="638343"/>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a.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Viết</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chữ</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hoa</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endParaRPr>
          </a:p>
        </p:txBody>
      </p:sp>
      <p:sp>
        <p:nvSpPr>
          <p:cNvPr id="14" name="Google Shape;187;p5">
            <a:extLst>
              <a:ext uri="{FF2B5EF4-FFF2-40B4-BE49-F238E27FC236}">
                <a16:creationId xmlns:a16="http://schemas.microsoft.com/office/drawing/2014/main" id="{CEC8D368-5FCE-42F2-933F-D8C131B57F72}"/>
              </a:ext>
            </a:extLst>
          </p:cNvPr>
          <p:cNvSpPr txBox="1"/>
          <p:nvPr/>
        </p:nvSpPr>
        <p:spPr>
          <a:xfrm>
            <a:off x="4683623" y="372278"/>
            <a:ext cx="4677822" cy="6155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400" b="1" i="0" u="none" strike="noStrike" cap="none" dirty="0" err="1">
                <a:solidFill>
                  <a:srgbClr val="FF0000"/>
                </a:solidFill>
                <a:latin typeface="UTM Avo" panose="02040603050506020204" pitchFamily="18" charset="0"/>
                <a:sym typeface="Arial"/>
              </a:rPr>
              <a:t>Chữ</a:t>
            </a:r>
            <a:r>
              <a:rPr lang="en-US" sz="3400" b="1" i="0" u="none" strike="noStrike" cap="none" dirty="0">
                <a:solidFill>
                  <a:srgbClr val="FF0000"/>
                </a:solidFill>
                <a:latin typeface="UTM Avo" panose="02040603050506020204" pitchFamily="18" charset="0"/>
                <a:sym typeface="Arial"/>
              </a:rPr>
              <a:t> </a:t>
            </a:r>
            <a:r>
              <a:rPr lang="en-US" sz="3400" b="1" i="0" u="none" strike="noStrike" cap="none" err="1">
                <a:solidFill>
                  <a:srgbClr val="FF0000"/>
                </a:solidFill>
                <a:latin typeface="UTM Avo" panose="02040603050506020204" pitchFamily="18" charset="0"/>
                <a:sym typeface="Arial"/>
              </a:rPr>
              <a:t>hoa</a:t>
            </a:r>
            <a:r>
              <a:rPr lang="en-US" sz="3400" b="1" i="0" u="none" strike="noStrike" cap="none">
                <a:solidFill>
                  <a:srgbClr val="FF0000"/>
                </a:solidFill>
                <a:latin typeface="UTM Avo" panose="02040603050506020204" pitchFamily="18" charset="0"/>
                <a:sym typeface="Arial"/>
              </a:rPr>
              <a:t> </a:t>
            </a:r>
            <a:r>
              <a:rPr lang="en-US" sz="3400" b="1">
                <a:solidFill>
                  <a:srgbClr val="FF0000"/>
                </a:solidFill>
                <a:latin typeface="UTM Avo" panose="02040603050506020204" pitchFamily="18" charset="0"/>
                <a:sym typeface="Arial"/>
              </a:rPr>
              <a:t>T</a:t>
            </a:r>
            <a:endParaRPr sz="3400" dirty="0">
              <a:solidFill>
                <a:srgbClr val="FF0000"/>
              </a:solidFill>
              <a:latin typeface="UTM Avo" panose="02040603050506020204" pitchFamily="18" charset="0"/>
              <a:sym typeface="Arial"/>
            </a:endParaRPr>
          </a:p>
        </p:txBody>
      </p:sp>
      <p:sp>
        <p:nvSpPr>
          <p:cNvPr id="2" name="Oval 1">
            <a:extLst>
              <a:ext uri="{FF2B5EF4-FFF2-40B4-BE49-F238E27FC236}">
                <a16:creationId xmlns:a16="http://schemas.microsoft.com/office/drawing/2014/main" id="{21456E14-2927-494A-9E3E-5B20AEA5688E}"/>
              </a:ext>
            </a:extLst>
          </p:cNvPr>
          <p:cNvSpPr/>
          <p:nvPr/>
        </p:nvSpPr>
        <p:spPr>
          <a:xfrm>
            <a:off x="1077113" y="3508458"/>
            <a:ext cx="545209" cy="790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39EE7D0-227B-4A3A-A5D6-59B2EE2A369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677118" y="1044782"/>
            <a:ext cx="4904892" cy="4943063"/>
          </a:xfrm>
          <a:prstGeom prst="rect">
            <a:avLst/>
          </a:prstGeom>
        </p:spPr>
      </p:pic>
    </p:spTree>
    <p:extLst>
      <p:ext uri="{BB962C8B-B14F-4D97-AF65-F5344CB8AC3E}">
        <p14:creationId xmlns:p14="http://schemas.microsoft.com/office/powerpoint/2010/main" val="369257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childTnLst>
                          </p:cTn>
                        </p:par>
                        <p:par>
                          <p:cTn id="26" fill="hold">
                            <p:stCondLst>
                              <p:cond delay="5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23"/>
                                        </p:tgtEl>
                                        <p:attrNameLst>
                                          <p:attrName>style.visibility</p:attrName>
                                        </p:attrNameLst>
                                      </p:cBhvr>
                                      <p:to>
                                        <p:strVal val="visible"/>
                                      </p:to>
                                    </p:set>
                                    <p:anim calcmode="discrete" valueType="clr">
                                      <p:cBhvr override="childStyle">
                                        <p:cTn id="29"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23"/>
                                        </p:tgtEl>
                                        <p:attrNameLst>
                                          <p:attrName>fillcolor</p:attrName>
                                        </p:attrNameLst>
                                      </p:cBhvr>
                                      <p:tavLst>
                                        <p:tav tm="0">
                                          <p:val>
                                            <p:clrVal>
                                              <a:schemeClr val="accent2"/>
                                            </p:clrVal>
                                          </p:val>
                                        </p:tav>
                                        <p:tav tm="50000">
                                          <p:val>
                                            <p:clrVal>
                                              <a:schemeClr val="hlink"/>
                                            </p:clrVal>
                                          </p:val>
                                        </p:tav>
                                      </p:tavLst>
                                    </p:anim>
                                    <p:set>
                                      <p:cBhvr>
                                        <p:cTn id="31" dur="80"/>
                                        <p:tgtEl>
                                          <p:spTgt spid="23"/>
                                        </p:tgtEl>
                                        <p:attrNameLst>
                                          <p:attrName>fill.type</p:attrName>
                                        </p:attrNameLst>
                                      </p:cBhvr>
                                      <p:to>
                                        <p:strVal val="solid"/>
                                      </p:to>
                                    </p:set>
                                  </p:childTnLst>
                                </p:cTn>
                              </p:par>
                            </p:childTnLst>
                          </p:cTn>
                        </p:par>
                        <p:par>
                          <p:cTn id="32" fill="hold">
                            <p:stCondLst>
                              <p:cond delay="78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25">
                                            <p:txEl>
                                              <p:pRg st="0" end="0"/>
                                            </p:txEl>
                                          </p:spTgt>
                                        </p:tgtEl>
                                        <p:attrNameLst>
                                          <p:attrName>style.visibility</p:attrName>
                                        </p:attrNameLst>
                                      </p:cBhvr>
                                      <p:to>
                                        <p:strVal val="visible"/>
                                      </p:to>
                                    </p:set>
                                    <p:anim calcmode="discrete" valueType="clr">
                                      <p:cBhvr override="childStyle">
                                        <p:cTn id="35" dur="80"/>
                                        <p:tgtEl>
                                          <p:spTgt spid="2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5">
                                            <p:txEl>
                                              <p:pRg st="0" end="0"/>
                                            </p:txEl>
                                          </p:spTgt>
                                        </p:tgtEl>
                                        <p:attrNameLst>
                                          <p:attrName>fillcolor</p:attrName>
                                        </p:attrNameLst>
                                      </p:cBhvr>
                                      <p:tavLst>
                                        <p:tav tm="0">
                                          <p:val>
                                            <p:clrVal>
                                              <a:schemeClr val="accent2"/>
                                            </p:clrVal>
                                          </p:val>
                                        </p:tav>
                                        <p:tav tm="50000">
                                          <p:val>
                                            <p:clrVal>
                                              <a:schemeClr val="hlink"/>
                                            </p:clrVal>
                                          </p:val>
                                        </p:tav>
                                      </p:tavLst>
                                    </p:anim>
                                    <p:set>
                                      <p:cBhvr>
                                        <p:cTn id="37" dur="80"/>
                                        <p:tgtEl>
                                          <p:spTgt spid="25">
                                            <p:txEl>
                                              <p:pRg st="0" end="0"/>
                                            </p:txEl>
                                          </p:spTgt>
                                        </p:tgtEl>
                                        <p:attrNameLst>
                                          <p:attrName>fill.type</p:attrName>
                                        </p:attrNameLst>
                                      </p:cBhvr>
                                      <p:to>
                                        <p:strVal val="solid"/>
                                      </p:to>
                                    </p:set>
                                  </p:childTnLst>
                                </p:cTn>
                              </p:par>
                            </p:childTnLst>
                          </p:cTn>
                        </p:par>
                        <p:par>
                          <p:cTn id="38" fill="hold">
                            <p:stCondLst>
                              <p:cond delay="106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24"/>
                                        </p:tgtEl>
                                        <p:attrNameLst>
                                          <p:attrName>style.visibility</p:attrName>
                                        </p:attrNameLst>
                                      </p:cBhvr>
                                      <p:to>
                                        <p:strVal val="visible"/>
                                      </p:to>
                                    </p:set>
                                    <p:anim calcmode="discrete" valueType="clr">
                                      <p:cBhvr override="childStyle">
                                        <p:cTn id="41"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24"/>
                                        </p:tgtEl>
                                        <p:attrNameLst>
                                          <p:attrName>fillcolor</p:attrName>
                                        </p:attrNameLst>
                                      </p:cBhvr>
                                      <p:tavLst>
                                        <p:tav tm="0">
                                          <p:val>
                                            <p:clrVal>
                                              <a:schemeClr val="accent2"/>
                                            </p:clrVal>
                                          </p:val>
                                        </p:tav>
                                        <p:tav tm="50000">
                                          <p:val>
                                            <p:clrVal>
                                              <a:schemeClr val="hlink"/>
                                            </p:clrVal>
                                          </p:val>
                                        </p:tav>
                                      </p:tavLst>
                                    </p:anim>
                                    <p:set>
                                      <p:cBhvr>
                                        <p:cTn id="43" dur="80"/>
                                        <p:tgtEl>
                                          <p:spTgt spid="24"/>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down)">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3" grpId="0"/>
      <p:bldP spid="24" grpId="0"/>
      <p:bldP spid="25" grpId="0" build="allAtOnce"/>
      <p:bldP spid="27"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9">
            <a:extLst>
              <a:ext uri="{FF2B5EF4-FFF2-40B4-BE49-F238E27FC236}">
                <a16:creationId xmlns:a16="http://schemas.microsoft.com/office/drawing/2014/main" id="{82D14F4D-ECA6-48FA-86EF-3B71DA06F5CB}"/>
              </a:ext>
            </a:extLst>
          </p:cNvPr>
          <p:cNvSpPr txBox="1">
            <a:spLocks noChangeArrowheads="1"/>
          </p:cNvSpPr>
          <p:nvPr/>
        </p:nvSpPr>
        <p:spPr bwMode="auto">
          <a:xfrm>
            <a:off x="1203999" y="1797318"/>
            <a:ext cx="4165600" cy="519113"/>
          </a:xfrm>
          <a:prstGeom prst="rect">
            <a:avLst/>
          </a:prstGeom>
          <a:noFill/>
          <a:ln w="9525">
            <a:noFill/>
            <a:miter lim="800000"/>
            <a:headEnd/>
            <a:tailEnd/>
          </a:ln>
          <a:effectLst/>
        </p:spPr>
        <p:txBody>
          <a:bodyPr>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latin typeface="UTM Avo"/>
                <a:ea typeface="+mn-ea"/>
                <a:cs typeface="+mn-cs"/>
              </a:rPr>
              <a:t>Chọn</a:t>
            </a:r>
            <a:r>
              <a:rPr kumimoji="0" lang="en-US" sz="2800"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UTM Avo"/>
                <a:ea typeface="+mn-ea"/>
                <a:cs typeface="+mn-cs"/>
              </a:rPr>
              <a:t> ý </a:t>
            </a:r>
            <a:r>
              <a:rPr kumimoji="0" lang="en-US" sz="2800"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latin typeface="UTM Avo"/>
                <a:ea typeface="+mn-ea"/>
                <a:cs typeface="+mn-cs"/>
              </a:rPr>
              <a:t>đúng</a:t>
            </a:r>
            <a:r>
              <a:rPr kumimoji="0" lang="en-US" sz="2800"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UTM Avo"/>
                <a:ea typeface="+mn-ea"/>
                <a:cs typeface="+mn-cs"/>
              </a:rPr>
              <a:t> </a:t>
            </a:r>
            <a:r>
              <a:rPr kumimoji="0" lang="en-US" sz="2800"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latin typeface="UTM Avo"/>
                <a:ea typeface="+mn-ea"/>
                <a:cs typeface="+mn-cs"/>
              </a:rPr>
              <a:t>nhất</a:t>
            </a:r>
            <a:r>
              <a:rPr kumimoji="0" lang="en-US" sz="2800"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UTM Avo"/>
                <a:ea typeface="+mn-ea"/>
                <a:cs typeface="+mn-cs"/>
              </a:rPr>
              <a:t>:</a:t>
            </a:r>
          </a:p>
        </p:txBody>
      </p:sp>
      <p:sp>
        <p:nvSpPr>
          <p:cNvPr id="22" name="Text Box 14">
            <a:extLst>
              <a:ext uri="{FF2B5EF4-FFF2-40B4-BE49-F238E27FC236}">
                <a16:creationId xmlns:a16="http://schemas.microsoft.com/office/drawing/2014/main" id="{6ADF3D78-F4D5-4701-8139-6253EDC03E6A}"/>
              </a:ext>
            </a:extLst>
          </p:cNvPr>
          <p:cNvSpPr txBox="1">
            <a:spLocks noChangeArrowheads="1"/>
          </p:cNvSpPr>
          <p:nvPr/>
        </p:nvSpPr>
        <p:spPr bwMode="auto">
          <a:xfrm>
            <a:off x="568115" y="2489726"/>
            <a:ext cx="5744740" cy="347724"/>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55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a:t>
            </a:r>
            <a:r>
              <a:rPr kumimoji="0" lang="en-US" sz="2800" b="1" i="0" u="none" strike="noStrike" kern="1200" cap="none" spc="0" normalizeH="0" baseline="0" noProof="0" err="1">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Chữ</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a:t>
            </a:r>
            <a:r>
              <a:rPr lang="en-US" sz="2800" b="1">
                <a:solidFill>
                  <a:srgbClr val="FF0000"/>
                </a:solidFill>
                <a:latin typeface="UTM Avo" panose="02040603050506020204" pitchFamily="18" charset="0"/>
              </a:rPr>
              <a:t>T</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a:t>
            </a:r>
            <a:r>
              <a:rPr kumimoji="0" lang="en-US" sz="2800" b="1" i="0" u="none" strike="noStrike" kern="1200" cap="none" spc="0" normalizeH="0" baseline="0" noProof="0" err="1">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cỡ</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a:t>
            </a:r>
            <a:r>
              <a:rPr lang="en-US" sz="2800" b="1">
                <a:solidFill>
                  <a:srgbClr val="0000FF"/>
                </a:solidFill>
                <a:effectLst>
                  <a:outerShdw blurRad="38100" dist="38100" dir="2700000" algn="tl">
                    <a:srgbClr val="C0C0C0"/>
                  </a:outerShdw>
                </a:effectLst>
                <a:latin typeface="UTM Avo" panose="02040603050506020204" pitchFamily="18" charset="0"/>
              </a:rPr>
              <a:t>nhỏ</a:t>
            </a:r>
            <a:r>
              <a:rPr kumimoji="0" lang="en-US" sz="2800" b="1" i="0" u="none" strike="noStrike" kern="1200" cap="none" spc="0" normalizeH="0" baseline="0" noProof="0">
                <a:ln>
                  <a:noFill/>
                </a:ln>
                <a:solidFill>
                  <a:srgbClr val="44546A"/>
                </a:solidFill>
                <a:effectLst>
                  <a:outerShdw blurRad="38100" dist="38100" dir="2700000" algn="tl">
                    <a:srgbClr val="C0C0C0"/>
                  </a:outerShdw>
                </a:effectLst>
                <a:uLnTx/>
                <a:uFillTx/>
                <a:latin typeface="UTM Avo" panose="02040603050506020204" pitchFamily="18" charset="0"/>
                <a:ea typeface="+mn-ea"/>
                <a:cs typeface="+mn-cs"/>
              </a:rPr>
              <a:t> </a:t>
            </a:r>
            <a:r>
              <a:rPr kumimoji="0" lang="en-US" sz="2800" b="1"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cao</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a:t>
            </a:r>
            <a:r>
              <a:rPr kumimoji="0" lang="en-US" sz="2800" b="1"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mấy</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ô li ?</a:t>
            </a:r>
          </a:p>
        </p:txBody>
      </p:sp>
      <p:sp>
        <p:nvSpPr>
          <p:cNvPr id="23" name="Text Box 17">
            <a:extLst>
              <a:ext uri="{FF2B5EF4-FFF2-40B4-BE49-F238E27FC236}">
                <a16:creationId xmlns:a16="http://schemas.microsoft.com/office/drawing/2014/main" id="{AEE37DDA-4591-4C16-87A0-668E4E898E54}"/>
              </a:ext>
            </a:extLst>
          </p:cNvPr>
          <p:cNvSpPr txBox="1">
            <a:spLocks noChangeArrowheads="1"/>
          </p:cNvSpPr>
          <p:nvPr/>
        </p:nvSpPr>
        <p:spPr bwMode="auto">
          <a:xfrm>
            <a:off x="1119207" y="2989346"/>
            <a:ext cx="2167592" cy="519112"/>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a) 2,5 ô li</a:t>
            </a:r>
          </a:p>
        </p:txBody>
      </p:sp>
      <p:sp>
        <p:nvSpPr>
          <p:cNvPr id="24" name="Text Box 19">
            <a:extLst>
              <a:ext uri="{FF2B5EF4-FFF2-40B4-BE49-F238E27FC236}">
                <a16:creationId xmlns:a16="http://schemas.microsoft.com/office/drawing/2014/main" id="{34F7F29F-52DC-48A8-BDF1-6F5D90AB24F7}"/>
              </a:ext>
            </a:extLst>
          </p:cNvPr>
          <p:cNvSpPr txBox="1">
            <a:spLocks noChangeArrowheads="1"/>
          </p:cNvSpPr>
          <p:nvPr/>
        </p:nvSpPr>
        <p:spPr bwMode="auto">
          <a:xfrm>
            <a:off x="1077114" y="4357730"/>
            <a:ext cx="1919817" cy="519113"/>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c</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4 </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ô li</a:t>
            </a:r>
          </a:p>
        </p:txBody>
      </p:sp>
      <p:sp>
        <p:nvSpPr>
          <p:cNvPr id="25" name="Text Box 16">
            <a:extLst>
              <a:ext uri="{FF2B5EF4-FFF2-40B4-BE49-F238E27FC236}">
                <a16:creationId xmlns:a16="http://schemas.microsoft.com/office/drawing/2014/main" id="{828127B2-B65C-4B62-8BA8-924DF3103166}"/>
              </a:ext>
            </a:extLst>
          </p:cNvPr>
          <p:cNvSpPr txBox="1">
            <a:spLocks noChangeArrowheads="1"/>
          </p:cNvSpPr>
          <p:nvPr/>
        </p:nvSpPr>
        <p:spPr bwMode="auto">
          <a:xfrm>
            <a:off x="1097588" y="3643908"/>
            <a:ext cx="2878667" cy="519113"/>
          </a:xfrm>
          <a:prstGeom prst="rect">
            <a:avLst/>
          </a:prstGeom>
          <a:noFill/>
          <a:ln w="9525">
            <a:noFill/>
            <a:miter lim="800000"/>
            <a:headEnd/>
            <a:tailEnd/>
          </a:ln>
          <a:effectLst/>
        </p:spPr>
        <p:txBody>
          <a:bodyPr>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b) 3 ô li </a:t>
            </a:r>
          </a:p>
        </p:txBody>
      </p:sp>
      <p:sp>
        <p:nvSpPr>
          <p:cNvPr id="27" name="Rounded Rectangle 13">
            <a:extLst>
              <a:ext uri="{FF2B5EF4-FFF2-40B4-BE49-F238E27FC236}">
                <a16:creationId xmlns:a16="http://schemas.microsoft.com/office/drawing/2014/main" id="{EEBA228A-C0CC-4C69-9E8E-56C6D3DA067D}"/>
              </a:ext>
            </a:extLst>
          </p:cNvPr>
          <p:cNvSpPr/>
          <p:nvPr/>
        </p:nvSpPr>
        <p:spPr>
          <a:xfrm>
            <a:off x="287818" y="1044782"/>
            <a:ext cx="3643637" cy="638343"/>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a:ea typeface="+mn-ea"/>
                <a:cs typeface="Times New Roman" panose="02020603050405020304" pitchFamily="18" charset="0"/>
              </a:rPr>
              <a:t>a. Viết chữ hoa</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a:ea typeface="+mn-ea"/>
              <a:cs typeface="Times New Roman" panose="02020603050405020304" pitchFamily="18" charset="0"/>
            </a:endParaRPr>
          </a:p>
        </p:txBody>
      </p:sp>
      <p:sp>
        <p:nvSpPr>
          <p:cNvPr id="14" name="Google Shape;187;p5">
            <a:extLst>
              <a:ext uri="{FF2B5EF4-FFF2-40B4-BE49-F238E27FC236}">
                <a16:creationId xmlns:a16="http://schemas.microsoft.com/office/drawing/2014/main" id="{CEC8D368-5FCE-42F2-933F-D8C131B57F72}"/>
              </a:ext>
            </a:extLst>
          </p:cNvPr>
          <p:cNvSpPr txBox="1"/>
          <p:nvPr/>
        </p:nvSpPr>
        <p:spPr>
          <a:xfrm>
            <a:off x="4683623" y="372278"/>
            <a:ext cx="4677822" cy="61551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err="1">
                <a:ln>
                  <a:noFill/>
                </a:ln>
                <a:solidFill>
                  <a:srgbClr val="FF0000"/>
                </a:solidFill>
                <a:effectLst/>
                <a:uLnTx/>
                <a:uFillTx/>
                <a:latin typeface="UTM Avo" panose="02040603050506020204" pitchFamily="18" charset="0"/>
                <a:ea typeface="+mn-ea"/>
                <a:cs typeface="+mn-cs"/>
                <a:sym typeface="Arial"/>
              </a:rPr>
              <a:t>Chữ</a:t>
            </a:r>
            <a:r>
              <a:rPr kumimoji="0" lang="en-US" sz="3400" b="1"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rPr>
              <a:t> </a:t>
            </a:r>
            <a:r>
              <a:rPr kumimoji="0" lang="en-US" sz="3400" b="1" i="0" u="none" strike="noStrike" kern="1200" cap="none" spc="0" normalizeH="0" baseline="0" noProof="0" err="1">
                <a:ln>
                  <a:noFill/>
                </a:ln>
                <a:solidFill>
                  <a:srgbClr val="FF0000"/>
                </a:solidFill>
                <a:effectLst/>
                <a:uLnTx/>
                <a:uFillTx/>
                <a:latin typeface="UTM Avo" panose="02040603050506020204" pitchFamily="18" charset="0"/>
                <a:ea typeface="+mn-ea"/>
                <a:cs typeface="+mn-cs"/>
                <a:sym typeface="Arial"/>
              </a:rPr>
              <a:t>hoa</a:t>
            </a:r>
            <a:r>
              <a:rPr kumimoji="0" lang="en-US" sz="3400" b="1" i="0" u="none" strike="noStrike" kern="1200" cap="none" spc="0" normalizeH="0" baseline="0" noProof="0">
                <a:ln>
                  <a:noFill/>
                </a:ln>
                <a:solidFill>
                  <a:srgbClr val="FF0000"/>
                </a:solidFill>
                <a:effectLst/>
                <a:uLnTx/>
                <a:uFillTx/>
                <a:latin typeface="UTM Avo" panose="02040603050506020204" pitchFamily="18" charset="0"/>
                <a:ea typeface="+mn-ea"/>
                <a:cs typeface="+mn-cs"/>
                <a:sym typeface="Arial"/>
              </a:rPr>
              <a:t> T</a:t>
            </a:r>
            <a:endParaRPr kumimoji="0" sz="3400" b="0"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endParaRPr>
          </a:p>
        </p:txBody>
      </p:sp>
      <p:sp>
        <p:nvSpPr>
          <p:cNvPr id="2" name="Oval 1">
            <a:extLst>
              <a:ext uri="{FF2B5EF4-FFF2-40B4-BE49-F238E27FC236}">
                <a16:creationId xmlns:a16="http://schemas.microsoft.com/office/drawing/2014/main" id="{21456E14-2927-494A-9E3E-5B20AEA5688E}"/>
              </a:ext>
            </a:extLst>
          </p:cNvPr>
          <p:cNvSpPr/>
          <p:nvPr/>
        </p:nvSpPr>
        <p:spPr>
          <a:xfrm>
            <a:off x="1119207" y="2905722"/>
            <a:ext cx="545209" cy="790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pic>
        <p:nvPicPr>
          <p:cNvPr id="4" name="Picture 3">
            <a:extLst>
              <a:ext uri="{FF2B5EF4-FFF2-40B4-BE49-F238E27FC236}">
                <a16:creationId xmlns:a16="http://schemas.microsoft.com/office/drawing/2014/main" id="{354F0190-6335-4047-AC8A-1FBDE34780A7}"/>
              </a:ext>
            </a:extLst>
          </p:cNvPr>
          <p:cNvPicPr>
            <a:picLocks noChangeAspect="1"/>
          </p:cNvPicPr>
          <p:nvPr/>
        </p:nvPicPr>
        <p:blipFill>
          <a:blip r:embed="rId3"/>
          <a:stretch>
            <a:fillRect/>
          </a:stretch>
        </p:blipFill>
        <p:spPr>
          <a:xfrm>
            <a:off x="6312855" y="1363953"/>
            <a:ext cx="5744739" cy="4734232"/>
          </a:xfrm>
          <a:prstGeom prst="rect">
            <a:avLst/>
          </a:prstGeom>
        </p:spPr>
      </p:pic>
    </p:spTree>
    <p:extLst>
      <p:ext uri="{BB962C8B-B14F-4D97-AF65-F5344CB8AC3E}">
        <p14:creationId xmlns:p14="http://schemas.microsoft.com/office/powerpoint/2010/main" val="125888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inVertical)">
                                      <p:cBhvr>
                                        <p:cTn id="15" dur="500"/>
                                        <p:tgtEl>
                                          <p:spTgt spid="22"/>
                                        </p:tgtEl>
                                      </p:cBhvr>
                                    </p:animEffect>
                                  </p:childTnLst>
                                </p:cTn>
                              </p:par>
                            </p:childTnLst>
                          </p:cTn>
                        </p:par>
                        <p:par>
                          <p:cTn id="16" fill="hold">
                            <p:stCondLst>
                              <p:cond delay="78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3"/>
                                        </p:tgtEl>
                                        <p:attrNameLst>
                                          <p:attrName>style.visibility</p:attrName>
                                        </p:attrNameLst>
                                      </p:cBhvr>
                                      <p:to>
                                        <p:strVal val="visible"/>
                                      </p:to>
                                    </p:set>
                                    <p:anim calcmode="discrete" valueType="clr">
                                      <p:cBhvr override="childStyle">
                                        <p:cTn id="19"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3"/>
                                        </p:tgtEl>
                                        <p:attrNameLst>
                                          <p:attrName>fillcolor</p:attrName>
                                        </p:attrNameLst>
                                      </p:cBhvr>
                                      <p:tavLst>
                                        <p:tav tm="0">
                                          <p:val>
                                            <p:clrVal>
                                              <a:schemeClr val="accent2"/>
                                            </p:clrVal>
                                          </p:val>
                                        </p:tav>
                                        <p:tav tm="50000">
                                          <p:val>
                                            <p:clrVal>
                                              <a:schemeClr val="hlink"/>
                                            </p:clrVal>
                                          </p:val>
                                        </p:tav>
                                      </p:tavLst>
                                    </p:anim>
                                    <p:set>
                                      <p:cBhvr>
                                        <p:cTn id="21" dur="80"/>
                                        <p:tgtEl>
                                          <p:spTgt spid="23"/>
                                        </p:tgtEl>
                                        <p:attrNameLst>
                                          <p:attrName>fill.type</p:attrName>
                                        </p:attrNameLst>
                                      </p:cBhvr>
                                      <p:to>
                                        <p:strVal val="solid"/>
                                      </p:to>
                                    </p:set>
                                  </p:childTnLst>
                                </p:cTn>
                              </p:par>
                            </p:childTnLst>
                          </p:cTn>
                        </p:par>
                        <p:par>
                          <p:cTn id="22" fill="hold">
                            <p:stCondLst>
                              <p:cond delay="114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25">
                                            <p:txEl>
                                              <p:pRg st="0" end="0"/>
                                            </p:txEl>
                                          </p:spTgt>
                                        </p:tgtEl>
                                        <p:attrNameLst>
                                          <p:attrName>style.visibility</p:attrName>
                                        </p:attrNameLst>
                                      </p:cBhvr>
                                      <p:to>
                                        <p:strVal val="visible"/>
                                      </p:to>
                                    </p:set>
                                    <p:anim calcmode="discrete" valueType="clr">
                                      <p:cBhvr override="childStyle">
                                        <p:cTn id="25" dur="80"/>
                                        <p:tgtEl>
                                          <p:spTgt spid="2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25">
                                            <p:txEl>
                                              <p:pRg st="0" end="0"/>
                                            </p:txEl>
                                          </p:spTgt>
                                        </p:tgtEl>
                                        <p:attrNameLst>
                                          <p:attrName>fillcolor</p:attrName>
                                        </p:attrNameLst>
                                      </p:cBhvr>
                                      <p:tavLst>
                                        <p:tav tm="0">
                                          <p:val>
                                            <p:clrVal>
                                              <a:schemeClr val="accent2"/>
                                            </p:clrVal>
                                          </p:val>
                                        </p:tav>
                                        <p:tav tm="50000">
                                          <p:val>
                                            <p:clrVal>
                                              <a:schemeClr val="hlink"/>
                                            </p:clrVal>
                                          </p:val>
                                        </p:tav>
                                      </p:tavLst>
                                    </p:anim>
                                    <p:set>
                                      <p:cBhvr>
                                        <p:cTn id="27" dur="80"/>
                                        <p:tgtEl>
                                          <p:spTgt spid="25">
                                            <p:txEl>
                                              <p:pRg st="0" end="0"/>
                                            </p:txEl>
                                          </p:spTgt>
                                        </p:tgtEl>
                                        <p:attrNameLst>
                                          <p:attrName>fill.type</p:attrName>
                                        </p:attrNameLst>
                                      </p:cBhvr>
                                      <p:to>
                                        <p:strVal val="solid"/>
                                      </p:to>
                                    </p:set>
                                  </p:childTnLst>
                                </p:cTn>
                              </p:par>
                            </p:childTnLst>
                          </p:cTn>
                        </p:par>
                        <p:par>
                          <p:cTn id="28" fill="hold">
                            <p:stCondLst>
                              <p:cond delay="142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24"/>
                                        </p:tgtEl>
                                        <p:attrNameLst>
                                          <p:attrName>style.visibility</p:attrName>
                                        </p:attrNameLst>
                                      </p:cBhvr>
                                      <p:to>
                                        <p:strVal val="visible"/>
                                      </p:to>
                                    </p:set>
                                    <p:anim calcmode="discrete" valueType="clr">
                                      <p:cBhvr override="childStyle">
                                        <p:cTn id="31"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24"/>
                                        </p:tgtEl>
                                        <p:attrNameLst>
                                          <p:attrName>fillcolor</p:attrName>
                                        </p:attrNameLst>
                                      </p:cBhvr>
                                      <p:tavLst>
                                        <p:tav tm="0">
                                          <p:val>
                                            <p:clrVal>
                                              <a:schemeClr val="accent2"/>
                                            </p:clrVal>
                                          </p:val>
                                        </p:tav>
                                        <p:tav tm="50000">
                                          <p:val>
                                            <p:clrVal>
                                              <a:schemeClr val="hlink"/>
                                            </p:clrVal>
                                          </p:val>
                                        </p:tav>
                                      </p:tavLst>
                                    </p:anim>
                                    <p:set>
                                      <p:cBhvr>
                                        <p:cTn id="33" dur="80"/>
                                        <p:tgtEl>
                                          <p:spTgt spid="24"/>
                                        </p:tgtEl>
                                        <p:attrNameLst>
                                          <p:attrName>fill.type</p:attrName>
                                        </p:attrNameLst>
                                      </p:cBhvr>
                                      <p:to>
                                        <p:strVal val="solid"/>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down)">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3" grpId="0"/>
      <p:bldP spid="24" grpId="0"/>
      <p:bldP spid="25" grpId="0" build="allAtOnce"/>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0F2F0BC-D0B5-4F59-A347-EC4969A07A4C}"/>
              </a:ext>
            </a:extLst>
          </p:cNvPr>
          <p:cNvSpPr txBox="1"/>
          <p:nvPr/>
        </p:nvSpPr>
        <p:spPr>
          <a:xfrm>
            <a:off x="658092" y="1991110"/>
            <a:ext cx="4378036"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cs typeface="Times New Roman" panose="02020603050405020304" pitchFamily="18" charset="0"/>
              </a:rPr>
              <a:t>Chữ </a:t>
            </a:r>
            <a:r>
              <a:rPr lang="en-US" sz="2800" noProof="0">
                <a:solidFill>
                  <a:prstClr val="black"/>
                </a:solidFill>
                <a:latin typeface="UTM Avo" panose="02040603050506020204" pitchFamily="18" charset="0"/>
                <a:cs typeface="Times New Roman" panose="02020603050405020304" pitchFamily="18" charset="0"/>
              </a:rPr>
              <a:t>T</a:t>
            </a:r>
            <a:r>
              <a:rPr lang="en-US" sz="2800">
                <a:solidFill>
                  <a:prstClr val="black"/>
                </a:solidFill>
                <a:latin typeface="UTM Avo" panose="02040603050506020204" pitchFamily="18" charset="0"/>
                <a:cs typeface="Times New Roman" panose="02020603050405020304" pitchFamily="18" charset="0"/>
              </a:rPr>
              <a:t> </a:t>
            </a:r>
            <a:r>
              <a:rPr kumimoji="0" lang="en-US" sz="2800" b="0" i="0" u="none" strike="noStrike" kern="1200" cap="none" spc="0" normalizeH="0" baseline="0" noProof="0">
                <a:ln>
                  <a:noFill/>
                </a:ln>
                <a:solidFill>
                  <a:prstClr val="black"/>
                </a:solidFill>
                <a:effectLst/>
                <a:uLnTx/>
                <a:uFillTx/>
                <a:latin typeface="UTM Avo" panose="02040603050506020204" pitchFamily="18" charset="0"/>
                <a:cs typeface="Times New Roman" panose="02020603050405020304" pitchFamily="18" charset="0"/>
              </a:rPr>
              <a:t>gồm </a:t>
            </a:r>
            <a:r>
              <a:rPr lang="en-US" sz="2800" noProof="0">
                <a:solidFill>
                  <a:prstClr val="black"/>
                </a:solidFill>
                <a:latin typeface="UTM Avo" panose="02040603050506020204" pitchFamily="18" charset="0"/>
                <a:cs typeface="Times New Roman" panose="02020603050405020304" pitchFamily="18" charset="0"/>
              </a:rPr>
              <a:t>1</a:t>
            </a:r>
            <a:r>
              <a:rPr kumimoji="0" lang="en-US" sz="2800" b="0" i="0" u="none" strike="noStrike" kern="1200" cap="none" spc="0" normalizeH="0" baseline="0" noProof="0">
                <a:ln>
                  <a:noFill/>
                </a:ln>
                <a:solidFill>
                  <a:prstClr val="black"/>
                </a:solidFill>
                <a:effectLst/>
                <a:uLnTx/>
                <a:uFillTx/>
                <a:latin typeface="UTM Avo" panose="02040603050506020204" pitchFamily="18" charset="0"/>
                <a:cs typeface="Times New Roman" panose="02020603050405020304" pitchFamily="18" charset="0"/>
              </a:rPr>
              <a:t> nét.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11" name="TextBox 10">
            <a:extLst>
              <a:ext uri="{FF2B5EF4-FFF2-40B4-BE49-F238E27FC236}">
                <a16:creationId xmlns:a16="http://schemas.microsoft.com/office/drawing/2014/main" id="{2B98A532-1B0E-480A-8EE8-7B09BA6C6217}"/>
              </a:ext>
            </a:extLst>
          </p:cNvPr>
          <p:cNvSpPr txBox="1"/>
          <p:nvPr/>
        </p:nvSpPr>
        <p:spPr>
          <a:xfrm>
            <a:off x="475193" y="3617590"/>
            <a:ext cx="5597236" cy="2246769"/>
          </a:xfrm>
          <a:prstGeom prst="rect">
            <a:avLst/>
          </a:prstGeom>
          <a:noFill/>
        </p:spPr>
        <p:txBody>
          <a:bodyPr wrap="square" rtlCol="0">
            <a:spAutoFit/>
          </a:bodyPr>
          <a:lstStyle/>
          <a:p>
            <a:pPr algn="just"/>
            <a:r>
              <a:rPr lang="en-US" sz="2800" dirty="0">
                <a:solidFill>
                  <a:schemeClr val="dk1"/>
                </a:solidFill>
                <a:latin typeface="UTM Avo" panose="02040603050506020204" pitchFamily="18" charset="0"/>
                <a:sym typeface="Arial"/>
              </a:rPr>
              <a:t>  </a:t>
            </a:r>
            <a:r>
              <a:rPr lang="en-US" sz="2800" dirty="0" err="1">
                <a:solidFill>
                  <a:schemeClr val="dk1"/>
                </a:solidFill>
                <a:latin typeface="UTM Avo" panose="02040603050506020204" pitchFamily="18" charset="0"/>
                <a:sym typeface="Arial"/>
              </a:rPr>
              <a:t>Đó</a:t>
            </a:r>
            <a:r>
              <a:rPr lang="en-US" sz="2800" dirty="0">
                <a:solidFill>
                  <a:schemeClr val="dk1"/>
                </a:solidFill>
                <a:latin typeface="UTM Avo" panose="02040603050506020204" pitchFamily="18" charset="0"/>
                <a:sym typeface="Arial"/>
              </a:rPr>
              <a:t> </a:t>
            </a:r>
            <a:r>
              <a:rPr lang="vi-VN" sz="2800" dirty="0">
                <a:cs typeface="Times New Roman" panose="02020603050405020304" pitchFamily="18" charset="0"/>
              </a:rPr>
              <a:t>là </a:t>
            </a:r>
            <a:r>
              <a:rPr lang="en-US" sz="2800" dirty="0" err="1">
                <a:cs typeface="Times New Roman" panose="02020603050405020304" pitchFamily="18" charset="0"/>
              </a:rPr>
              <a:t>nét</a:t>
            </a:r>
            <a:r>
              <a:rPr lang="en-US" sz="2800" dirty="0">
                <a:cs typeface="Times New Roman" panose="02020603050405020304" pitchFamily="18" charset="0"/>
              </a:rPr>
              <a:t> </a:t>
            </a:r>
            <a:r>
              <a:rPr lang="vi-VN" sz="2800" dirty="0">
                <a:cs typeface="Times New Roman" panose="02020603050405020304" pitchFamily="18" charset="0"/>
              </a:rPr>
              <a:t>kết hợp của 3 nét cơ bản cong trái nhỏ, lượn ngang ngắn và cong trái to, tạo thành vòng xoắn nhỏ ở đầu chữ.</a:t>
            </a:r>
            <a:endParaRPr lang="en-US" sz="2800" dirty="0">
              <a:solidFill>
                <a:srgbClr val="FF0000"/>
              </a:solidFill>
              <a:cs typeface="Times New Roman" panose="02020603050405020304" pitchFamily="18" charset="0"/>
            </a:endParaRPr>
          </a:p>
        </p:txBody>
      </p:sp>
      <p:sp>
        <p:nvSpPr>
          <p:cNvPr id="12" name="Rounded Rectangle 1">
            <a:extLst>
              <a:ext uri="{FF2B5EF4-FFF2-40B4-BE49-F238E27FC236}">
                <a16:creationId xmlns:a16="http://schemas.microsoft.com/office/drawing/2014/main" id="{85828243-D5B9-484E-B41A-23614E626FAE}"/>
              </a:ext>
            </a:extLst>
          </p:cNvPr>
          <p:cNvSpPr/>
          <p:nvPr/>
        </p:nvSpPr>
        <p:spPr>
          <a:xfrm>
            <a:off x="314929" y="1160530"/>
            <a:ext cx="5064362" cy="747550"/>
          </a:xfrm>
          <a:prstGeom prst="roundRect">
            <a:avLst>
              <a:gd name="adj" fmla="val 34880"/>
            </a:avLst>
          </a:prstGeom>
          <a:solidFill>
            <a:srgbClr val="034E6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rPr>
              <a:t>- Chữ </a:t>
            </a:r>
            <a:r>
              <a:rPr lang="en-US" sz="3200">
                <a:solidFill>
                  <a:prstClr val="white"/>
                </a:solidFill>
                <a:latin typeface="UTM Avo" panose="02040603050506020204" pitchFamily="18" charset="0"/>
                <a:cs typeface="Times New Roman" panose="02020603050405020304" pitchFamily="18" charset="0"/>
              </a:rPr>
              <a:t>T</a:t>
            </a:r>
            <a:r>
              <a:rPr kumimoji="0" lang="en-US" sz="3200" b="0"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rPr>
              <a:t> gồm mấy nét?</a:t>
            </a:r>
          </a:p>
        </p:txBody>
      </p:sp>
      <p:sp>
        <p:nvSpPr>
          <p:cNvPr id="13" name="Rounded Rectangle 1">
            <a:extLst>
              <a:ext uri="{FF2B5EF4-FFF2-40B4-BE49-F238E27FC236}">
                <a16:creationId xmlns:a16="http://schemas.microsoft.com/office/drawing/2014/main" id="{67381EAD-92E0-4DF8-899B-FA3C389B37FA}"/>
              </a:ext>
            </a:extLst>
          </p:cNvPr>
          <p:cNvSpPr/>
          <p:nvPr/>
        </p:nvSpPr>
        <p:spPr>
          <a:xfrm>
            <a:off x="314929" y="2685085"/>
            <a:ext cx="5064362" cy="747550"/>
          </a:xfrm>
          <a:prstGeom prst="roundRect">
            <a:avLst>
              <a:gd name="adj" fmla="val 34880"/>
            </a:avLst>
          </a:prstGeom>
          <a:solidFill>
            <a:srgbClr val="034E6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rPr>
              <a:t>- Đó là nét nào?</a:t>
            </a:r>
          </a:p>
        </p:txBody>
      </p:sp>
      <p:sp>
        <p:nvSpPr>
          <p:cNvPr id="8" name="Google Shape;187;p5">
            <a:extLst>
              <a:ext uri="{FF2B5EF4-FFF2-40B4-BE49-F238E27FC236}">
                <a16:creationId xmlns:a16="http://schemas.microsoft.com/office/drawing/2014/main" id="{0DA322E8-E81E-44EA-A92F-8DE2D834FAC7}"/>
              </a:ext>
            </a:extLst>
          </p:cNvPr>
          <p:cNvSpPr txBox="1"/>
          <p:nvPr/>
        </p:nvSpPr>
        <p:spPr>
          <a:xfrm>
            <a:off x="4589437" y="185192"/>
            <a:ext cx="301312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i="0" u="none" strike="noStrike" cap="none" dirty="0" err="1">
                <a:solidFill>
                  <a:srgbClr val="FF0000"/>
                </a:solidFill>
                <a:latin typeface="UTM Avo" panose="02040603050506020204" pitchFamily="18" charset="0"/>
                <a:sym typeface="Arial"/>
              </a:rPr>
              <a:t>Chữ</a:t>
            </a:r>
            <a:r>
              <a:rPr lang="en-US" sz="4000" b="1" i="0" u="none" strike="noStrike" cap="none" dirty="0">
                <a:solidFill>
                  <a:srgbClr val="FF0000"/>
                </a:solidFill>
                <a:latin typeface="UTM Avo" panose="02040603050506020204" pitchFamily="18" charset="0"/>
                <a:sym typeface="Arial"/>
              </a:rPr>
              <a:t> </a:t>
            </a:r>
            <a:r>
              <a:rPr lang="en-US" sz="4000" b="1" i="0" u="none" strike="noStrike" cap="none" dirty="0" err="1">
                <a:solidFill>
                  <a:srgbClr val="FF0000"/>
                </a:solidFill>
                <a:latin typeface="UTM Avo" panose="02040603050506020204" pitchFamily="18" charset="0"/>
                <a:sym typeface="Arial"/>
              </a:rPr>
              <a:t>hoa</a:t>
            </a:r>
            <a:r>
              <a:rPr lang="en-US" sz="4000" b="1" i="0" u="none" strike="noStrike" cap="none" dirty="0">
                <a:solidFill>
                  <a:srgbClr val="FF0000"/>
                </a:solidFill>
                <a:latin typeface="UTM Avo" panose="02040603050506020204" pitchFamily="18" charset="0"/>
                <a:sym typeface="Arial"/>
              </a:rPr>
              <a:t> T</a:t>
            </a:r>
            <a:endParaRPr sz="4000" dirty="0">
              <a:solidFill>
                <a:srgbClr val="FF0000"/>
              </a:solidFill>
              <a:latin typeface="UTM Avo" panose="02040603050506020204" pitchFamily="18" charset="0"/>
              <a:sym typeface="Arial"/>
            </a:endParaRPr>
          </a:p>
        </p:txBody>
      </p:sp>
      <p:pic>
        <p:nvPicPr>
          <p:cNvPr id="14" name="Picture 13">
            <a:extLst>
              <a:ext uri="{FF2B5EF4-FFF2-40B4-BE49-F238E27FC236}">
                <a16:creationId xmlns:a16="http://schemas.microsoft.com/office/drawing/2014/main" id="{25890746-6100-465A-B478-7D40BA86971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37762" y="957468"/>
            <a:ext cx="4904892" cy="4943063"/>
          </a:xfrm>
          <a:prstGeom prst="rect">
            <a:avLst/>
          </a:prstGeom>
        </p:spPr>
      </p:pic>
    </p:spTree>
    <p:extLst>
      <p:ext uri="{BB962C8B-B14F-4D97-AF65-F5344CB8AC3E}">
        <p14:creationId xmlns:p14="http://schemas.microsoft.com/office/powerpoint/2010/main" val="199281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8D7F13-5E7C-499B-BAC2-0309ED064C78}"/>
              </a:ext>
            </a:extLst>
          </p:cNvPr>
          <p:cNvSpPr txBox="1"/>
          <p:nvPr/>
        </p:nvSpPr>
        <p:spPr>
          <a:xfrm>
            <a:off x="1984718" y="485682"/>
            <a:ext cx="859848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UTM Avo" panose="02040603050506020204" pitchFamily="18" charset="0"/>
                <a:cs typeface="Times New Roman" panose="02020603050405020304" pitchFamily="18" charset="0"/>
              </a:rPr>
              <a:t>HƯỚNG</a:t>
            </a:r>
            <a:r>
              <a:rPr kumimoji="0" lang="en-US" sz="3200" b="1" i="0" u="none" strike="noStrike" kern="1200" cap="none" spc="0" normalizeH="0" noProof="0" dirty="0">
                <a:ln>
                  <a:noFill/>
                </a:ln>
                <a:solidFill>
                  <a:srgbClr val="FF0000"/>
                </a:solidFill>
                <a:effectLst/>
                <a:uLnTx/>
                <a:uFillTx/>
                <a:latin typeface="UTM Avo" panose="02040603050506020204" pitchFamily="18" charset="0"/>
                <a:cs typeface="Times New Roman" panose="02020603050405020304" pitchFamily="18" charset="0"/>
              </a:rPr>
              <a:t> DẪN </a:t>
            </a:r>
            <a:r>
              <a:rPr kumimoji="0" lang="en-US" sz="3200" b="1" i="0" u="none" strike="noStrike" kern="1200" cap="none" spc="0" normalizeH="0" baseline="0" noProof="0" dirty="0">
                <a:ln>
                  <a:noFill/>
                </a:ln>
                <a:solidFill>
                  <a:srgbClr val="FF0000"/>
                </a:solidFill>
                <a:effectLst/>
                <a:uLnTx/>
                <a:uFillTx/>
                <a:latin typeface="UTM Avo" panose="02040603050506020204" pitchFamily="18" charset="0"/>
                <a:cs typeface="Times New Roman" panose="02020603050405020304" pitchFamily="18" charset="0"/>
              </a:rPr>
              <a:t>CÁCH VIẾT CHỮ HOA </a:t>
            </a:r>
            <a:r>
              <a:rPr lang="en-US" sz="3200" b="1" noProof="0" dirty="0">
                <a:solidFill>
                  <a:srgbClr val="FF0000"/>
                </a:solidFill>
                <a:latin typeface="UTM Avo" panose="02040603050506020204" pitchFamily="18" charset="0"/>
                <a:cs typeface="Times New Roman" panose="02020603050405020304" pitchFamily="18" charset="0"/>
              </a:rPr>
              <a:t>T</a:t>
            </a:r>
            <a:endParaRPr kumimoji="0" lang="en-US" sz="3200" b="0" i="0" u="none" strike="noStrike" kern="1200" cap="none" spc="0" normalizeH="0" baseline="0" noProof="0" dirty="0">
              <a:ln>
                <a:noFill/>
              </a:ln>
              <a:solidFill>
                <a:srgbClr val="00B050"/>
              </a:solidFill>
              <a:effectLst/>
              <a:uLnTx/>
              <a:uFillTx/>
              <a:latin typeface="UTM Avo" panose="02040603050506020204" pitchFamily="18" charset="0"/>
              <a:cs typeface="Times New Roman" panose="02020603050405020304" pitchFamily="18" charset="0"/>
            </a:endParaRPr>
          </a:p>
        </p:txBody>
      </p:sp>
      <p:pic>
        <p:nvPicPr>
          <p:cNvPr id="2" name="chữ hoa T">
            <a:hlinkClick r:id="" action="ppaction://media"/>
            <a:extLst>
              <a:ext uri="{FF2B5EF4-FFF2-40B4-BE49-F238E27FC236}">
                <a16:creationId xmlns:a16="http://schemas.microsoft.com/office/drawing/2014/main" id="{16A222AD-6C89-43D9-9E9B-70FD5B2ECB81}"/>
              </a:ext>
            </a:extLst>
          </p:cNvPr>
          <p:cNvPicPr>
            <a:picLocks noChangeAspect="1"/>
          </p:cNvPicPr>
          <p:nvPr>
            <a:videoFile r:link="rId1"/>
            <p:extLst>
              <p:ext uri="{DAA4B4D4-6D71-4841-9C94-3DE7FCFB9230}">
                <p14:media xmlns:p14="http://schemas.microsoft.com/office/powerpoint/2010/main" r:embed="rId2">
                  <p14:trim end="12135"/>
                </p14:media>
              </p:ext>
            </p:extLst>
          </p:nvPr>
        </p:nvPicPr>
        <p:blipFill rotWithShape="1">
          <a:blip r:embed="rId4"/>
          <a:srcRect r="33831"/>
          <a:stretch>
            <a:fillRect/>
          </a:stretch>
        </p:blipFill>
        <p:spPr>
          <a:xfrm>
            <a:off x="114300" y="1378223"/>
            <a:ext cx="5874774" cy="4994095"/>
          </a:xfrm>
          <a:prstGeom prst="rect">
            <a:avLst/>
          </a:prstGeom>
        </p:spPr>
      </p:pic>
      <p:sp>
        <p:nvSpPr>
          <p:cNvPr id="9" name="TextBox 8">
            <a:extLst>
              <a:ext uri="{FF2B5EF4-FFF2-40B4-BE49-F238E27FC236}">
                <a16:creationId xmlns:a16="http://schemas.microsoft.com/office/drawing/2014/main" id="{597AF6A7-C777-4DF2-BE78-B262AAD04E29}"/>
              </a:ext>
            </a:extLst>
          </p:cNvPr>
          <p:cNvSpPr txBox="1"/>
          <p:nvPr/>
        </p:nvSpPr>
        <p:spPr>
          <a:xfrm>
            <a:off x="6392203" y="1109339"/>
            <a:ext cx="5555224" cy="5262979"/>
          </a:xfrm>
          <a:prstGeom prst="rect">
            <a:avLst/>
          </a:prstGeom>
          <a:noFill/>
        </p:spPr>
        <p:txBody>
          <a:bodyPr wrap="square">
            <a:spAutoFit/>
          </a:bodyPr>
          <a:lstStyle/>
          <a:p>
            <a:pPr algn="just"/>
            <a:r>
              <a:rPr lang="en-US" sz="2800" b="0" i="0" dirty="0">
                <a:solidFill>
                  <a:srgbClr val="222222"/>
                </a:solidFill>
                <a:effectLst/>
                <a:latin typeface="UTM Avo (Body)"/>
                <a:cs typeface="Times New Roman" panose="02020603050405020304" pitchFamily="18" charset="0"/>
              </a:rPr>
              <a:t>Đ</a:t>
            </a:r>
            <a:r>
              <a:rPr lang="vi-VN" sz="2800" b="0" i="0" dirty="0">
                <a:solidFill>
                  <a:srgbClr val="222222"/>
                </a:solidFill>
                <a:effectLst/>
                <a:latin typeface="UTM Avo (Body)"/>
                <a:cs typeface="Times New Roman" panose="02020603050405020304" pitchFamily="18" charset="0"/>
              </a:rPr>
              <a:t>ặt bút giữa đường kẻ 4</a:t>
            </a:r>
            <a:r>
              <a:rPr lang="en-US" sz="2800" b="0" i="0" dirty="0">
                <a:solidFill>
                  <a:srgbClr val="222222"/>
                </a:solidFill>
                <a:effectLst/>
                <a:latin typeface="UTM Avo (Body)"/>
                <a:cs typeface="Times New Roman" panose="02020603050405020304" pitchFamily="18" charset="0"/>
              </a:rPr>
              <a:t> </a:t>
            </a:r>
            <a:r>
              <a:rPr lang="en-US" sz="2800" b="0" i="0" dirty="0" err="1">
                <a:solidFill>
                  <a:srgbClr val="222222"/>
                </a:solidFill>
                <a:effectLst/>
                <a:latin typeface="UTM Avo (Body)"/>
                <a:cs typeface="Times New Roman" panose="02020603050405020304" pitchFamily="18" charset="0"/>
              </a:rPr>
              <a:t>và</a:t>
            </a:r>
            <a:r>
              <a:rPr lang="en-US" sz="2800" b="0" i="0" dirty="0">
                <a:solidFill>
                  <a:srgbClr val="222222"/>
                </a:solidFill>
                <a:effectLst/>
                <a:latin typeface="UTM Avo (Body)"/>
                <a:cs typeface="Times New Roman" panose="02020603050405020304" pitchFamily="18" charset="0"/>
              </a:rPr>
              <a:t> </a:t>
            </a:r>
            <a:r>
              <a:rPr lang="vi-VN" sz="2800" b="0" i="0" dirty="0">
                <a:solidFill>
                  <a:srgbClr val="222222"/>
                </a:solidFill>
                <a:effectLst/>
                <a:latin typeface="UTM Avo (Body)"/>
                <a:cs typeface="Times New Roman" panose="02020603050405020304" pitchFamily="18" charset="0"/>
              </a:rPr>
              <a:t>5, viết nét cong trái nhỏ nối liền với nét lượn ngang từ trái sang phải, sau đó lượn trở lại viết nét cong trái to cắt nét lượn ngang và cong trái nhỏ tạo vòng xoắn nhỏ ở đầu chữ, phần cuối nét cong lượn vào trong giống chữ C, dừng bút trên đường kẻ 2 (nét cong trái to  lượn đều và không cong quá nhiều về bên trái).</a:t>
            </a:r>
          </a:p>
        </p:txBody>
      </p:sp>
    </p:spTree>
    <p:extLst>
      <p:ext uri="{BB962C8B-B14F-4D97-AF65-F5344CB8AC3E}">
        <p14:creationId xmlns:p14="http://schemas.microsoft.com/office/powerpoint/2010/main" val="3962361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 presetClass="mediacall" presetSubtype="0" fill="hold" nodeType="withEffect">
                                  <p:stCondLst>
                                    <p:cond delay="0"/>
                                  </p:stCondLst>
                                  <p:childTnLst>
                                    <p:cmd type="call" cmd="playFrom(0.0)">
                                      <p:cBhvr>
                                        <p:cTn id="17" dur="150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2"/>
                </p:tgtEl>
              </p:cMediaNode>
            </p:video>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2"/>
                                        </p:tgtEl>
                                      </p:cBhvr>
                                    </p:cmd>
                                  </p:childTnLst>
                                </p:cTn>
                              </p:par>
                            </p:childTnLst>
                          </p:cTn>
                        </p:par>
                      </p:childTnLst>
                    </p:cTn>
                  </p:par>
                </p:childTnLst>
              </p:cTn>
              <p:nextCondLst>
                <p:cond evt="onClick" delay="0">
                  <p:tgtEl>
                    <p:spTgt spid="2"/>
                  </p:tgtEl>
                </p:cond>
              </p:nextCondLst>
            </p:seq>
          </p:childTnLst>
        </p:cTn>
      </p:par>
    </p:tnLst>
    <p:bldLst>
      <p:bldP spid="5"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8D7F13-5E7C-499B-BAC2-0309ED064C78}"/>
              </a:ext>
            </a:extLst>
          </p:cNvPr>
          <p:cNvSpPr txBox="1"/>
          <p:nvPr/>
        </p:nvSpPr>
        <p:spPr>
          <a:xfrm>
            <a:off x="1331042" y="618010"/>
            <a:ext cx="99809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panose="02040603050506020204" pitchFamily="18" charset="0"/>
                <a:ea typeface="+mn-ea"/>
                <a:cs typeface="Times New Roman" panose="02020603050405020304" pitchFamily="18" charset="0"/>
              </a:rPr>
              <a:t>HƯỚNG DẪN CÁCH </a:t>
            </a:r>
            <a:r>
              <a:rPr kumimoji="0" lang="en-US" sz="32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anose="02020603050405020304" pitchFamily="18" charset="0"/>
              </a:rPr>
              <a:t>VIẾT CHỮ </a:t>
            </a:r>
            <a:r>
              <a:rPr kumimoji="0" lang="en-US" sz="3200" b="1" i="0" u="none" strike="noStrike" kern="1200" cap="none" spc="0" normalizeH="0" baseline="0" noProof="0">
                <a:ln>
                  <a:noFill/>
                </a:ln>
                <a:solidFill>
                  <a:srgbClr val="FF0000"/>
                </a:solidFill>
                <a:effectLst/>
                <a:uLnTx/>
                <a:uFillTx/>
                <a:latin typeface="UTM Avo" panose="02040603050506020204" pitchFamily="18" charset="0"/>
                <a:ea typeface="+mn-ea"/>
                <a:cs typeface="Times New Roman" panose="02020603050405020304" pitchFamily="18" charset="0"/>
              </a:rPr>
              <a:t>HOA T CỠ</a:t>
            </a:r>
            <a:r>
              <a:rPr kumimoji="0" lang="en-US" sz="3200" b="1" i="0" u="none" strike="noStrike" kern="1200" cap="none" spc="0" normalizeH="0" noProof="0">
                <a:ln>
                  <a:noFill/>
                </a:ln>
                <a:solidFill>
                  <a:srgbClr val="FF0000"/>
                </a:solidFill>
                <a:effectLst/>
                <a:uLnTx/>
                <a:uFillTx/>
                <a:latin typeface="UTM Avo" panose="02040603050506020204" pitchFamily="18" charset="0"/>
                <a:ea typeface="+mn-ea"/>
                <a:cs typeface="Times New Roman" panose="02020603050405020304" pitchFamily="18" charset="0"/>
              </a:rPr>
              <a:t> NHỎ</a:t>
            </a:r>
            <a:endParaRPr kumimoji="0" lang="en-US" sz="3200" b="0" i="0" u="none" strike="noStrike" kern="1200" cap="none" spc="0" normalizeH="0" baseline="0" noProof="0" dirty="0">
              <a:ln>
                <a:noFill/>
              </a:ln>
              <a:solidFill>
                <a:srgbClr val="00B050"/>
              </a:solidFill>
              <a:effectLst/>
              <a:uLnTx/>
              <a:uFillTx/>
              <a:latin typeface="UTM Avo" panose="02040603050506020204" pitchFamily="18" charset="0"/>
              <a:ea typeface="+mn-ea"/>
              <a:cs typeface="Times New Roman" panose="02020603050405020304" pitchFamily="18" charset="0"/>
            </a:endParaRPr>
          </a:p>
        </p:txBody>
      </p:sp>
      <p:pic>
        <p:nvPicPr>
          <p:cNvPr id="3" name="chữ hoa T">
            <a:hlinkClick r:id="" action="ppaction://media"/>
            <a:extLst>
              <a:ext uri="{FF2B5EF4-FFF2-40B4-BE49-F238E27FC236}">
                <a16:creationId xmlns:a16="http://schemas.microsoft.com/office/drawing/2014/main" id="{BD8DBB02-3940-4688-84E4-14B142E724F9}"/>
              </a:ext>
            </a:extLst>
          </p:cNvPr>
          <p:cNvPicPr>
            <a:picLocks noChangeAspect="1"/>
          </p:cNvPicPr>
          <p:nvPr>
            <a:videoFile r:link="rId1"/>
            <p:extLst>
              <p:ext uri="{DAA4B4D4-6D71-4841-9C94-3DE7FCFB9230}">
                <p14:media xmlns:p14="http://schemas.microsoft.com/office/powerpoint/2010/main" r:embed="rId2">
                  <p14:trim st="15394"/>
                </p14:media>
              </p:ext>
            </p:extLst>
          </p:nvPr>
        </p:nvPicPr>
        <p:blipFill>
          <a:blip r:embed="rId4"/>
          <a:stretch>
            <a:fillRect/>
          </a:stretch>
        </p:blipFill>
        <p:spPr>
          <a:xfrm>
            <a:off x="1331042" y="1345660"/>
            <a:ext cx="9529915" cy="5360577"/>
          </a:xfrm>
          <a:prstGeom prst="rect">
            <a:avLst/>
          </a:prstGeom>
        </p:spPr>
      </p:pic>
    </p:spTree>
    <p:extLst>
      <p:ext uri="{BB962C8B-B14F-4D97-AF65-F5344CB8AC3E}">
        <p14:creationId xmlns:p14="http://schemas.microsoft.com/office/powerpoint/2010/main" val="525100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 presetClass="mediacall" presetSubtype="0" fill="hold" nodeType="afterEffect">
                                  <p:stCondLst>
                                    <p:cond delay="0"/>
                                  </p:stCondLst>
                                  <p:childTnLst>
                                    <p:cmd type="call" cmd="playFrom(0.0)">
                                      <p:cBhvr>
                                        <p:cTn id="14" dur="118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3"/>
                </p:tgtEl>
              </p:cMediaNode>
            </p:video>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3"/>
                                        </p:tgtEl>
                                      </p:cBhvr>
                                    </p:cmd>
                                  </p:childTnLst>
                                </p:cTn>
                              </p:par>
                            </p:childTnLst>
                          </p:cTn>
                        </p:par>
                      </p:childTnLst>
                    </p:cTn>
                  </p:par>
                </p:childTnLst>
              </p:cTn>
              <p:nextCondLst>
                <p:cond evt="onClick" delay="0">
                  <p:tgtEl>
                    <p:spTgt spid="3"/>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241;p12">
            <a:extLst>
              <a:ext uri="{FF2B5EF4-FFF2-40B4-BE49-F238E27FC236}">
                <a16:creationId xmlns:a16="http://schemas.microsoft.com/office/drawing/2014/main" id="{BC11DE93-5C34-4CA6-B94B-755264B8C74B}"/>
              </a:ext>
            </a:extLst>
          </p:cNvPr>
          <p:cNvGrpSpPr/>
          <p:nvPr/>
        </p:nvGrpSpPr>
        <p:grpSpPr>
          <a:xfrm>
            <a:off x="8274152" y="3594928"/>
            <a:ext cx="3917848" cy="3263072"/>
            <a:chOff x="-591423" y="1707337"/>
            <a:chExt cx="7679682" cy="5787085"/>
          </a:xfrm>
        </p:grpSpPr>
        <p:pic>
          <p:nvPicPr>
            <p:cNvPr id="6" name="Google Shape;242;p12">
              <a:extLst>
                <a:ext uri="{FF2B5EF4-FFF2-40B4-BE49-F238E27FC236}">
                  <a16:creationId xmlns:a16="http://schemas.microsoft.com/office/drawing/2014/main" id="{41B6A757-D6AF-4D79-A281-2D17BBB86AFE}"/>
                </a:ext>
              </a:extLst>
            </p:cNvPr>
            <p:cNvPicPr preferRelativeResize="0"/>
            <p:nvPr/>
          </p:nvPicPr>
          <p:blipFill rotWithShape="1">
            <a:blip r:embed="rId2">
              <a:alphaModFix/>
            </a:blip>
            <a:srcRect l="8007" t="35025" r="59440" b="34782"/>
            <a:stretch/>
          </p:blipFill>
          <p:spPr>
            <a:xfrm>
              <a:off x="-591423" y="1707337"/>
              <a:ext cx="4429760" cy="5492902"/>
            </a:xfrm>
            <a:prstGeom prst="rect">
              <a:avLst/>
            </a:prstGeom>
            <a:noFill/>
            <a:ln>
              <a:noFill/>
            </a:ln>
          </p:spPr>
        </p:pic>
        <p:pic>
          <p:nvPicPr>
            <p:cNvPr id="7" name="Google Shape;243;p12">
              <a:extLst>
                <a:ext uri="{FF2B5EF4-FFF2-40B4-BE49-F238E27FC236}">
                  <a16:creationId xmlns:a16="http://schemas.microsoft.com/office/drawing/2014/main" id="{79D26F66-65F3-408F-B908-064B1A9D865C}"/>
                </a:ext>
              </a:extLst>
            </p:cNvPr>
            <p:cNvPicPr preferRelativeResize="0"/>
            <p:nvPr/>
          </p:nvPicPr>
          <p:blipFill rotWithShape="1">
            <a:blip r:embed="rId2">
              <a:alphaModFix/>
            </a:blip>
            <a:srcRect l="56471" t="36973" r="10977" b="32834"/>
            <a:stretch/>
          </p:blipFill>
          <p:spPr>
            <a:xfrm>
              <a:off x="2621901" y="2001520"/>
              <a:ext cx="4466358" cy="5492902"/>
            </a:xfrm>
            <a:prstGeom prst="rect">
              <a:avLst/>
            </a:prstGeom>
            <a:noFill/>
            <a:ln>
              <a:noFill/>
            </a:ln>
          </p:spPr>
        </p:pic>
      </p:grpSp>
      <p:pic>
        <p:nvPicPr>
          <p:cNvPr id="8" name="Picture 7">
            <a:extLst>
              <a:ext uri="{FF2B5EF4-FFF2-40B4-BE49-F238E27FC236}">
                <a16:creationId xmlns:a16="http://schemas.microsoft.com/office/drawing/2014/main" id="{0C1A0C1B-A001-45D8-A18D-B8DB07045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81" y="165876"/>
            <a:ext cx="8445898" cy="4803238"/>
          </a:xfrm>
          <a:prstGeom prst="rect">
            <a:avLst/>
          </a:prstGeom>
        </p:spPr>
      </p:pic>
      <p:sp>
        <p:nvSpPr>
          <p:cNvPr id="9" name="TextBox 8">
            <a:extLst>
              <a:ext uri="{FF2B5EF4-FFF2-40B4-BE49-F238E27FC236}">
                <a16:creationId xmlns:a16="http://schemas.microsoft.com/office/drawing/2014/main" id="{FC3216DD-9C52-49C3-8B34-61D2BF26B114}"/>
              </a:ext>
            </a:extLst>
          </p:cNvPr>
          <p:cNvSpPr txBox="1"/>
          <p:nvPr/>
        </p:nvSpPr>
        <p:spPr>
          <a:xfrm>
            <a:off x="560443" y="1782347"/>
            <a:ext cx="7921411" cy="1169551"/>
          </a:xfrm>
          <a:prstGeom prst="rect">
            <a:avLst/>
          </a:prstGeom>
          <a:noFill/>
        </p:spPr>
        <p:txBody>
          <a:bodyPr wrap="square" rtlCol="0">
            <a:spAutoFit/>
          </a:bodyPr>
          <a:lstStyle/>
          <a:p>
            <a:r>
              <a:rPr lang="en-US" sz="7000" b="1" dirty="0">
                <a:solidFill>
                  <a:srgbClr val="FFFF00"/>
                </a:solidFill>
                <a:latin typeface="UTM Avo" panose="02040603050506020204" pitchFamily="18" charset="0"/>
              </a:rPr>
              <a:t>VIẾT BẢNG CON</a:t>
            </a:r>
          </a:p>
        </p:txBody>
      </p:sp>
    </p:spTree>
    <p:extLst>
      <p:ext uri="{BB962C8B-B14F-4D97-AF65-F5344CB8AC3E}">
        <p14:creationId xmlns:p14="http://schemas.microsoft.com/office/powerpoint/2010/main" val="253777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13">
            <a:extLst>
              <a:ext uri="{FF2B5EF4-FFF2-40B4-BE49-F238E27FC236}">
                <a16:creationId xmlns:a16="http://schemas.microsoft.com/office/drawing/2014/main" id="{DA592BCE-374B-4C62-93C3-F3E273CAF377}"/>
              </a:ext>
            </a:extLst>
          </p:cNvPr>
          <p:cNvSpPr/>
          <p:nvPr/>
        </p:nvSpPr>
        <p:spPr>
          <a:xfrm>
            <a:off x="152507" y="541272"/>
            <a:ext cx="3895618"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b.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Viết</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ứng</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dụng</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4C1E9659-F298-426B-94CB-A3634575FF63}"/>
              </a:ext>
            </a:extLst>
          </p:cNvPr>
          <p:cNvSpPr txBox="1"/>
          <p:nvPr/>
        </p:nvSpPr>
        <p:spPr>
          <a:xfrm>
            <a:off x="6907357" y="5164711"/>
            <a:ext cx="4281782" cy="65896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lang="en-US" sz="2800" noProof="0">
                <a:solidFill>
                  <a:srgbClr val="FF0000"/>
                </a:solidFill>
                <a:latin typeface="UTM Avo" panose="02040603050506020204" pitchFamily="18" charset="0"/>
                <a:ea typeface="Arial-Rounded" panose="020B0500000000000000" pitchFamily="34" charset="0"/>
                <a:cs typeface="Times New Roman" panose="02020603050405020304" pitchFamily="18" charset="0"/>
              </a:rPr>
              <a:t>T</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g, h</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Arial-Rounded" panose="020B0500000000000000" pitchFamily="34" charset="0"/>
              </a:rPr>
              <a:t>.</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TextBox 12">
            <a:extLst>
              <a:ext uri="{FF2B5EF4-FFF2-40B4-BE49-F238E27FC236}">
                <a16:creationId xmlns:a16="http://schemas.microsoft.com/office/drawing/2014/main" id="{C3D6586B-4A7A-423E-8B14-2DA1B7EC9154}"/>
              </a:ext>
            </a:extLst>
          </p:cNvPr>
          <p:cNvSpPr txBox="1"/>
          <p:nvPr/>
        </p:nvSpPr>
        <p:spPr>
          <a:xfrm>
            <a:off x="6482448" y="3354439"/>
            <a:ext cx="3050386" cy="65896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Chữ</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 T</a:t>
            </a:r>
            <a:endParaRPr kumimoji="0" lang="vi-VN" sz="2800" b="0" i="0"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351A93AB-C464-4C69-A922-67FB2E475127}"/>
              </a:ext>
            </a:extLst>
          </p:cNvPr>
          <p:cNvSpPr txBox="1"/>
          <p:nvPr/>
        </p:nvSpPr>
        <p:spPr>
          <a:xfrm>
            <a:off x="698019" y="4580332"/>
            <a:ext cx="9724710" cy="65896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Khoảng</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cách</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giữa</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các</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ghi</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tiếng</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là</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1 con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o.</a:t>
            </a:r>
            <a:endPar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06517877-C17E-42A2-B7AA-4EDA5977FE38}"/>
              </a:ext>
            </a:extLst>
          </p:cNvPr>
          <p:cNvSpPr txBox="1"/>
          <p:nvPr/>
        </p:nvSpPr>
        <p:spPr>
          <a:xfrm>
            <a:off x="824062" y="3180889"/>
            <a:ext cx="5944164"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a. Chữ cái nào được viết hoa?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anose="02020603050405020304" pitchFamily="18" charset="0"/>
            </a:endParaRPr>
          </a:p>
        </p:txBody>
      </p:sp>
      <p:sp>
        <p:nvSpPr>
          <p:cNvPr id="16" name="TextBox 15">
            <a:extLst>
              <a:ext uri="{FF2B5EF4-FFF2-40B4-BE49-F238E27FC236}">
                <a16:creationId xmlns:a16="http://schemas.microsoft.com/office/drawing/2014/main" id="{1907DCF9-EFED-4EC8-88BB-8AFA719A2898}"/>
              </a:ext>
            </a:extLst>
          </p:cNvPr>
          <p:cNvSpPr txBox="1"/>
          <p:nvPr/>
        </p:nvSpPr>
        <p:spPr>
          <a:xfrm>
            <a:off x="749784" y="3820725"/>
            <a:ext cx="10016539"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b. Khoảng cách giữa các chữ ghi tiếng như thế nào?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7" name="TextBox 16">
            <a:extLst>
              <a:ext uri="{FF2B5EF4-FFF2-40B4-BE49-F238E27FC236}">
                <a16:creationId xmlns:a16="http://schemas.microsoft.com/office/drawing/2014/main" id="{02AD1E2B-A988-4566-8EAD-409F43C7072F}"/>
              </a:ext>
            </a:extLst>
          </p:cNvPr>
          <p:cNvSpPr txBox="1"/>
          <p:nvPr/>
        </p:nvSpPr>
        <p:spPr>
          <a:xfrm>
            <a:off x="698019" y="5003208"/>
            <a:ext cx="6975747"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 Những chữ cái nào cao 2.5 ô li ?</a:t>
            </a:r>
            <a:endParaRPr kumimoji="0" lang="vi-VN" sz="2800" b="0" i="0" u="none" strike="noStrike" kern="1200" cap="none" spc="0" normalizeH="0" baseline="0" noProof="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8" name="TextBox 17">
            <a:extLst>
              <a:ext uri="{FF2B5EF4-FFF2-40B4-BE49-F238E27FC236}">
                <a16:creationId xmlns:a16="http://schemas.microsoft.com/office/drawing/2014/main" id="{46D02CAC-F1AE-4BDF-A664-FDA5E4568B58}"/>
              </a:ext>
            </a:extLst>
          </p:cNvPr>
          <p:cNvSpPr txBox="1"/>
          <p:nvPr/>
        </p:nvSpPr>
        <p:spPr>
          <a:xfrm>
            <a:off x="698018" y="5668623"/>
            <a:ext cx="7339853"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d. Những chữ cái nào cao 1,5 ô li ?</a:t>
            </a:r>
            <a:endParaRPr kumimoji="0" lang="vi-VN" sz="2800" b="0" i="0" u="none" strike="noStrike" kern="1200" cap="none" spc="0" normalizeH="0" baseline="0" noProof="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p:txBody>
      </p:sp>
      <p:sp>
        <p:nvSpPr>
          <p:cNvPr id="19" name="TextBox 18">
            <a:extLst>
              <a:ext uri="{FF2B5EF4-FFF2-40B4-BE49-F238E27FC236}">
                <a16:creationId xmlns:a16="http://schemas.microsoft.com/office/drawing/2014/main" id="{0DF85A96-917B-458A-B503-AB2DEAB5C9BB}"/>
              </a:ext>
            </a:extLst>
          </p:cNvPr>
          <p:cNvSpPr txBox="1"/>
          <p:nvPr/>
        </p:nvSpPr>
        <p:spPr>
          <a:xfrm>
            <a:off x="6907357" y="5834146"/>
            <a:ext cx="4281782" cy="65896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  t.</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0" name="Google Shape;187;p5">
            <a:extLst>
              <a:ext uri="{FF2B5EF4-FFF2-40B4-BE49-F238E27FC236}">
                <a16:creationId xmlns:a16="http://schemas.microsoft.com/office/drawing/2014/main" id="{F4108BE6-58B5-4366-8A21-7537332B9124}"/>
              </a:ext>
            </a:extLst>
          </p:cNvPr>
          <p:cNvSpPr txBox="1"/>
          <p:nvPr/>
        </p:nvSpPr>
        <p:spPr>
          <a:xfrm>
            <a:off x="4855012" y="602817"/>
            <a:ext cx="4677822" cy="61551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err="1">
                <a:ln>
                  <a:noFill/>
                </a:ln>
                <a:solidFill>
                  <a:srgbClr val="FF0000"/>
                </a:solidFill>
                <a:effectLst/>
                <a:uLnTx/>
                <a:uFillTx/>
                <a:latin typeface="UTM Avo" panose="02040603050506020204" pitchFamily="18" charset="0"/>
                <a:ea typeface="+mn-ea"/>
                <a:cs typeface="+mn-cs"/>
                <a:sym typeface="Arial"/>
              </a:rPr>
              <a:t>Chữ</a:t>
            </a:r>
            <a:r>
              <a:rPr kumimoji="0" lang="en-US" sz="3400" b="1"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rPr>
              <a:t> </a:t>
            </a:r>
            <a:r>
              <a:rPr kumimoji="0" lang="en-US" sz="3400" b="1" i="0" u="none" strike="noStrike" kern="1200" cap="none" spc="0" normalizeH="0" baseline="0" noProof="0" dirty="0" err="1">
                <a:ln>
                  <a:noFill/>
                </a:ln>
                <a:solidFill>
                  <a:srgbClr val="FF0000"/>
                </a:solidFill>
                <a:effectLst/>
                <a:uLnTx/>
                <a:uFillTx/>
                <a:latin typeface="UTM Avo" panose="02040603050506020204" pitchFamily="18" charset="0"/>
                <a:ea typeface="+mn-ea"/>
                <a:cs typeface="+mn-cs"/>
                <a:sym typeface="Arial"/>
              </a:rPr>
              <a:t>hoa</a:t>
            </a:r>
            <a:r>
              <a:rPr kumimoji="0" lang="en-US" sz="3400" b="1"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rPr>
              <a:t> T</a:t>
            </a:r>
            <a:endParaRPr kumimoji="0" sz="3400" b="0"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endParaRPr>
          </a:p>
        </p:txBody>
      </p:sp>
      <p:sp>
        <p:nvSpPr>
          <p:cNvPr id="21" name="TextBox 20">
            <a:extLst>
              <a:ext uri="{FF2B5EF4-FFF2-40B4-BE49-F238E27FC236}">
                <a16:creationId xmlns:a16="http://schemas.microsoft.com/office/drawing/2014/main" id="{41D72E91-C379-4A4E-83BE-AA32FB24D8B0}"/>
              </a:ext>
            </a:extLst>
          </p:cNvPr>
          <p:cNvSpPr txBox="1"/>
          <p:nvPr/>
        </p:nvSpPr>
        <p:spPr>
          <a:xfrm>
            <a:off x="698018" y="5028593"/>
            <a:ext cx="7339853"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e. Những chữ cái còn lại cao mấy ô li ?</a:t>
            </a:r>
            <a:endParaRPr kumimoji="0" lang="vi-VN" sz="2800" b="0" i="0" u="none" strike="noStrike" kern="1200" cap="none" spc="0" normalizeH="0" baseline="0" noProof="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p:txBody>
      </p:sp>
      <p:sp>
        <p:nvSpPr>
          <p:cNvPr id="22" name="TextBox 21">
            <a:extLst>
              <a:ext uri="{FF2B5EF4-FFF2-40B4-BE49-F238E27FC236}">
                <a16:creationId xmlns:a16="http://schemas.microsoft.com/office/drawing/2014/main" id="{5AABF1A0-140A-4CC7-ADCC-102D5F7F3541}"/>
              </a:ext>
            </a:extLst>
          </p:cNvPr>
          <p:cNvSpPr txBox="1"/>
          <p:nvPr/>
        </p:nvSpPr>
        <p:spPr>
          <a:xfrm>
            <a:off x="7578014" y="5134639"/>
            <a:ext cx="4613986" cy="1302985"/>
          </a:xfrm>
          <a:prstGeom prst="rect">
            <a:avLst/>
          </a:prstGeom>
          <a:noFill/>
        </p:spPr>
        <p:txBody>
          <a:bodyPr wrap="square" rtlCol="0">
            <a:spAutoFit/>
          </a:bodyPr>
          <a:lstStyle/>
          <a:p>
            <a:pPr marL="574675" marR="0" lvl="0" indent="-515938" algn="l"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 s cao 1,25 ô li.    Còn lại cao 1 ô li.</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3" name="Picture 2">
            <a:extLst>
              <a:ext uri="{FF2B5EF4-FFF2-40B4-BE49-F238E27FC236}">
                <a16:creationId xmlns:a16="http://schemas.microsoft.com/office/drawing/2014/main" id="{C9F4D319-5BB7-4BA1-B682-ACC190CC2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446" y="1432994"/>
            <a:ext cx="9218877" cy="1772001"/>
          </a:xfrm>
          <a:prstGeom prst="rect">
            <a:avLst/>
          </a:prstGeom>
        </p:spPr>
      </p:pic>
    </p:spTree>
    <p:extLst>
      <p:ext uri="{BB962C8B-B14F-4D97-AF65-F5344CB8AC3E}">
        <p14:creationId xmlns:p14="http://schemas.microsoft.com/office/powerpoint/2010/main" val="30346489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barn(inVertic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ppt_x"/>
                                          </p:val>
                                        </p:tav>
                                        <p:tav tm="100000">
                                          <p:val>
                                            <p:strVal val="#ppt_x"/>
                                          </p:val>
                                        </p:tav>
                                      </p:tavLst>
                                    </p:anim>
                                    <p:anim calcmode="lin" valueType="num">
                                      <p:cBhvr additive="base">
                                        <p:cTn id="5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1" nodeType="clickEffect">
                                  <p:stCondLst>
                                    <p:cond delay="0"/>
                                  </p:stCondLst>
                                  <p:childTnLst>
                                    <p:animEffect transition="out" filter="fade">
                                      <p:cBhvr>
                                        <p:cTn id="55" dur="500"/>
                                        <p:tgtEl>
                                          <p:spTgt spid="18"/>
                                        </p:tgtEl>
                                      </p:cBhvr>
                                    </p:animEffect>
                                    <p:set>
                                      <p:cBhvr>
                                        <p:cTn id="56" dur="1" fill="hold">
                                          <p:stCondLst>
                                            <p:cond delay="499"/>
                                          </p:stCondLst>
                                        </p:cTn>
                                        <p:tgtEl>
                                          <p:spTgt spid="18"/>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500"/>
                                        <p:tgtEl>
                                          <p:spTgt spid="19"/>
                                        </p:tgtEl>
                                      </p:cBhvr>
                                    </p:animEffect>
                                    <p:set>
                                      <p:cBhvr>
                                        <p:cTn id="59" dur="1" fill="hold">
                                          <p:stCondLst>
                                            <p:cond delay="499"/>
                                          </p:stCondLst>
                                        </p:cTn>
                                        <p:tgtEl>
                                          <p:spTgt spid="19"/>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17"/>
                                        </p:tgtEl>
                                      </p:cBhvr>
                                    </p:animEffect>
                                    <p:set>
                                      <p:cBhvr>
                                        <p:cTn id="62" dur="1" fill="hold">
                                          <p:stCondLst>
                                            <p:cond delay="499"/>
                                          </p:stCondLst>
                                        </p:cTn>
                                        <p:tgtEl>
                                          <p:spTgt spid="17"/>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12"/>
                                        </p:tgtEl>
                                      </p:cBhvr>
                                    </p:animEffect>
                                    <p:set>
                                      <p:cBhvr>
                                        <p:cTn id="65" dur="1" fill="hold">
                                          <p:stCondLst>
                                            <p:cond delay="499"/>
                                          </p:stCondLst>
                                        </p:cTn>
                                        <p:tgtEl>
                                          <p:spTgt spid="12"/>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down)">
                                      <p:cBhvr>
                                        <p:cTn id="70" dur="500"/>
                                        <p:tgtEl>
                                          <p:spTgt spid="21"/>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500" fill="hold"/>
                                        <p:tgtEl>
                                          <p:spTgt spid="22"/>
                                        </p:tgtEl>
                                        <p:attrNameLst>
                                          <p:attrName>ppt_x</p:attrName>
                                        </p:attrNameLst>
                                      </p:cBhvr>
                                      <p:tavLst>
                                        <p:tav tm="0">
                                          <p:val>
                                            <p:strVal val="#ppt_x"/>
                                          </p:val>
                                        </p:tav>
                                        <p:tav tm="100000">
                                          <p:val>
                                            <p:strVal val="#ppt_x"/>
                                          </p:val>
                                        </p:tav>
                                      </p:tavLst>
                                    </p:anim>
                                    <p:anim calcmode="lin" valueType="num">
                                      <p:cBhvr additive="base">
                                        <p:cTn id="7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2" grpId="1"/>
      <p:bldP spid="13" grpId="0"/>
      <p:bldP spid="14" grpId="0"/>
      <p:bldP spid="15" grpId="0"/>
      <p:bldP spid="16" grpId="0"/>
      <p:bldP spid="17" grpId="0"/>
      <p:bldP spid="17" grpId="1"/>
      <p:bldP spid="18" grpId="0"/>
      <p:bldP spid="18" grpId="1"/>
      <p:bldP spid="19" grpId="0"/>
      <p:bldP spid="19" grpId="1"/>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56580E7-A4B8-43B1-8FEA-D6FE207B4B87}"/>
              </a:ext>
            </a:extLst>
          </p:cNvPr>
          <p:cNvSpPr txBox="1"/>
          <p:nvPr/>
        </p:nvSpPr>
        <p:spPr>
          <a:xfrm>
            <a:off x="1974324" y="3786299"/>
            <a:ext cx="5944164" cy="523220"/>
          </a:xfrm>
          <a:prstGeom prst="rect">
            <a:avLst/>
          </a:prstGeom>
          <a:solidFill>
            <a:srgbClr val="92D050"/>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prstClr val="black"/>
                </a:solidFill>
                <a:latin typeface="UTM Avo" panose="02040603050506020204" pitchFamily="18" charset="0"/>
                <a:cs typeface="Times New Roman" panose="02020603050405020304" pitchFamily="18" charset="0"/>
              </a:rPr>
              <a:t>Ý nghĩa của câu thành ngữ trên?</a:t>
            </a:r>
          </a:p>
        </p:txBody>
      </p:sp>
      <p:sp>
        <p:nvSpPr>
          <p:cNvPr id="7" name="Rounded Rectangle 13">
            <a:extLst>
              <a:ext uri="{FF2B5EF4-FFF2-40B4-BE49-F238E27FC236}">
                <a16:creationId xmlns:a16="http://schemas.microsoft.com/office/drawing/2014/main" id="{BB979944-1F9B-442F-B3D1-238CB3C4E93D}"/>
              </a:ext>
            </a:extLst>
          </p:cNvPr>
          <p:cNvSpPr/>
          <p:nvPr/>
        </p:nvSpPr>
        <p:spPr>
          <a:xfrm>
            <a:off x="152506" y="768166"/>
            <a:ext cx="3867044"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b.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Viết</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ứng</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dụng</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endParaRPr>
          </a:p>
        </p:txBody>
      </p:sp>
      <p:sp>
        <p:nvSpPr>
          <p:cNvPr id="10" name="Google Shape;187;p5">
            <a:extLst>
              <a:ext uri="{FF2B5EF4-FFF2-40B4-BE49-F238E27FC236}">
                <a16:creationId xmlns:a16="http://schemas.microsoft.com/office/drawing/2014/main" id="{B4535F30-5689-45DB-8B18-7AF2A5D5909B}"/>
              </a:ext>
            </a:extLst>
          </p:cNvPr>
          <p:cNvSpPr txBox="1"/>
          <p:nvPr/>
        </p:nvSpPr>
        <p:spPr>
          <a:xfrm>
            <a:off x="4855012" y="471825"/>
            <a:ext cx="4677822" cy="61551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err="1">
                <a:ln>
                  <a:noFill/>
                </a:ln>
                <a:solidFill>
                  <a:srgbClr val="FF0000"/>
                </a:solidFill>
                <a:effectLst/>
                <a:uLnTx/>
                <a:uFillTx/>
                <a:latin typeface="UTM Avo" panose="02040603050506020204" pitchFamily="18" charset="0"/>
                <a:ea typeface="+mn-ea"/>
                <a:cs typeface="+mn-cs"/>
                <a:sym typeface="Arial"/>
              </a:rPr>
              <a:t>Chữ</a:t>
            </a:r>
            <a:r>
              <a:rPr kumimoji="0" lang="en-US" sz="3400" b="1"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rPr>
              <a:t> </a:t>
            </a:r>
            <a:r>
              <a:rPr kumimoji="0" lang="en-US" sz="3400" b="1" i="0" u="none" strike="noStrike" kern="1200" cap="none" spc="0" normalizeH="0" baseline="0" noProof="0" err="1">
                <a:ln>
                  <a:noFill/>
                </a:ln>
                <a:solidFill>
                  <a:srgbClr val="FF0000"/>
                </a:solidFill>
                <a:effectLst/>
                <a:uLnTx/>
                <a:uFillTx/>
                <a:latin typeface="UTM Avo" panose="02040603050506020204" pitchFamily="18" charset="0"/>
                <a:ea typeface="+mn-ea"/>
                <a:cs typeface="+mn-cs"/>
                <a:sym typeface="Arial"/>
              </a:rPr>
              <a:t>hoa</a:t>
            </a:r>
            <a:r>
              <a:rPr kumimoji="0" lang="en-US" sz="3400" b="1" i="0" u="none" strike="noStrike" kern="1200" cap="none" spc="0" normalizeH="0" baseline="0" noProof="0">
                <a:ln>
                  <a:noFill/>
                </a:ln>
                <a:solidFill>
                  <a:srgbClr val="FF0000"/>
                </a:solidFill>
                <a:effectLst/>
                <a:uLnTx/>
                <a:uFillTx/>
                <a:latin typeface="UTM Avo" panose="02040603050506020204" pitchFamily="18" charset="0"/>
                <a:ea typeface="+mn-ea"/>
                <a:cs typeface="+mn-cs"/>
                <a:sym typeface="Arial"/>
              </a:rPr>
              <a:t> T</a:t>
            </a:r>
            <a:endParaRPr kumimoji="0" sz="3400" b="0"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endParaRPr>
          </a:p>
        </p:txBody>
      </p:sp>
      <p:sp>
        <p:nvSpPr>
          <p:cNvPr id="11" name="TextBox 10">
            <a:extLst>
              <a:ext uri="{FF2B5EF4-FFF2-40B4-BE49-F238E27FC236}">
                <a16:creationId xmlns:a16="http://schemas.microsoft.com/office/drawing/2014/main" id="{D6D94260-798A-479B-8312-ABCF82A6950D}"/>
              </a:ext>
            </a:extLst>
          </p:cNvPr>
          <p:cNvSpPr txBox="1"/>
          <p:nvPr/>
        </p:nvSpPr>
        <p:spPr>
          <a:xfrm>
            <a:off x="799369" y="4402167"/>
            <a:ext cx="1151849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prstClr val="black"/>
                </a:solidFill>
                <a:latin typeface="UTM Avo" panose="02040603050506020204" pitchFamily="18" charset="0"/>
                <a:cs typeface="Times New Roman" panose="02020603050405020304" pitchFamily="18" charset="0"/>
              </a:rPr>
              <a:t>- Khi đánh giá vật dụng làm bằng gỗ, người ta quan tâm đến ruột gỗ, thớ gỗ bên trong hơn là màu sắc, nước sơn bên ngoài.</a:t>
            </a:r>
          </a:p>
        </p:txBody>
      </p:sp>
      <p:sp>
        <p:nvSpPr>
          <p:cNvPr id="12" name="TextBox 11">
            <a:extLst>
              <a:ext uri="{FF2B5EF4-FFF2-40B4-BE49-F238E27FC236}">
                <a16:creationId xmlns:a16="http://schemas.microsoft.com/office/drawing/2014/main" id="{1356A7D5-A80E-4C2E-8F13-02FF8621AA07}"/>
              </a:ext>
            </a:extLst>
          </p:cNvPr>
          <p:cNvSpPr txBox="1"/>
          <p:nvPr/>
        </p:nvSpPr>
        <p:spPr>
          <a:xfrm>
            <a:off x="799369" y="5448922"/>
            <a:ext cx="1116944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Đánh</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giá</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một</a:t>
            </a:r>
            <a:r>
              <a:rPr lang="en-US" sz="2800" dirty="0">
                <a:solidFill>
                  <a:prstClr val="black"/>
                </a:solidFill>
                <a:latin typeface="UTM Avo" panose="02040603050506020204" pitchFamily="18" charset="0"/>
                <a:cs typeface="Times New Roman" panose="02020603050405020304" pitchFamily="18" charset="0"/>
              </a:rPr>
              <a:t> con </a:t>
            </a:r>
            <a:r>
              <a:rPr lang="en-US" sz="2800" dirty="0" err="1">
                <a:solidFill>
                  <a:prstClr val="black"/>
                </a:solidFill>
                <a:latin typeface="UTM Avo" panose="02040603050506020204" pitchFamily="18" charset="0"/>
                <a:cs typeface="Times New Roman" panose="02020603050405020304" pitchFamily="18" charset="0"/>
              </a:rPr>
              <a:t>người</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nên</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quan</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tâm</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đến</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phẩm</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chất</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hơn</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là</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ngoại</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hình</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của</a:t>
            </a:r>
            <a:r>
              <a:rPr lang="en-US" sz="2800" dirty="0">
                <a:solidFill>
                  <a:prstClr val="black"/>
                </a:solidFill>
                <a:latin typeface="UTM Avo" panose="02040603050506020204" pitchFamily="18" charset="0"/>
                <a:cs typeface="Times New Roman" panose="02020603050405020304" pitchFamily="18" charset="0"/>
              </a:rPr>
              <a:t> </a:t>
            </a:r>
            <a:r>
              <a:rPr lang="en-US" sz="2800" dirty="0" err="1">
                <a:solidFill>
                  <a:prstClr val="black"/>
                </a:solidFill>
                <a:latin typeface="UTM Avo" panose="02040603050506020204" pitchFamily="18" charset="0"/>
                <a:cs typeface="Times New Roman" panose="02020603050405020304" pitchFamily="18" charset="0"/>
              </a:rPr>
              <a:t>họ</a:t>
            </a:r>
            <a:r>
              <a:rPr lang="en-US" sz="2800" dirty="0">
                <a:solidFill>
                  <a:prstClr val="black"/>
                </a:solidFill>
                <a:latin typeface="UTM Avo" panose="02040603050506020204" pitchFamily="18" charset="0"/>
                <a:cs typeface="Times New Roman" panose="02020603050405020304" pitchFamily="18" charset="0"/>
              </a:rPr>
              <a:t>.</a:t>
            </a:r>
          </a:p>
        </p:txBody>
      </p:sp>
      <p:pic>
        <p:nvPicPr>
          <p:cNvPr id="8" name="Picture 7">
            <a:extLst>
              <a:ext uri="{FF2B5EF4-FFF2-40B4-BE49-F238E27FC236}">
                <a16:creationId xmlns:a16="http://schemas.microsoft.com/office/drawing/2014/main" id="{2EF540AC-5E66-475A-954E-AC7D9452D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6561" y="1757955"/>
            <a:ext cx="9218877" cy="1772001"/>
          </a:xfrm>
          <a:prstGeom prst="rect">
            <a:avLst/>
          </a:prstGeom>
        </p:spPr>
      </p:pic>
    </p:spTree>
    <p:extLst>
      <p:ext uri="{BB962C8B-B14F-4D97-AF65-F5344CB8AC3E}">
        <p14:creationId xmlns:p14="http://schemas.microsoft.com/office/powerpoint/2010/main" val="419468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0422F1-F90E-4B3B-8EC7-1663A67D2C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4556" y="-368922"/>
            <a:ext cx="7487444" cy="8605066"/>
          </a:xfrm>
          <a:prstGeom prst="rect">
            <a:avLst/>
          </a:prstGeom>
        </p:spPr>
      </p:pic>
      <p:sp>
        <p:nvSpPr>
          <p:cNvPr id="6" name="TextBox 5">
            <a:extLst>
              <a:ext uri="{FF2B5EF4-FFF2-40B4-BE49-F238E27FC236}">
                <a16:creationId xmlns:a16="http://schemas.microsoft.com/office/drawing/2014/main" id="{AA483164-52C7-4691-95F4-4638E2BDF902}"/>
              </a:ext>
            </a:extLst>
          </p:cNvPr>
          <p:cNvSpPr txBox="1"/>
          <p:nvPr/>
        </p:nvSpPr>
        <p:spPr>
          <a:xfrm>
            <a:off x="5160947" y="2468641"/>
            <a:ext cx="4249241" cy="1569660"/>
          </a:xfrm>
          <a:prstGeom prst="rect">
            <a:avLst/>
          </a:prstGeom>
          <a:noFill/>
        </p:spPr>
        <p:txBody>
          <a:bodyPr wrap="square" rtlCol="0">
            <a:spAutoFit/>
          </a:bodyPr>
          <a:lstStyle/>
          <a:p>
            <a:pPr algn="ctr"/>
            <a:r>
              <a:rPr lang="en-US" sz="4800" b="1" dirty="0">
                <a:solidFill>
                  <a:schemeClr val="bg1"/>
                </a:solidFill>
              </a:rPr>
              <a:t>THỰC HÀNH </a:t>
            </a:r>
          </a:p>
          <a:p>
            <a:pPr algn="ctr"/>
            <a:r>
              <a:rPr lang="en-US" sz="4800" b="1" dirty="0">
                <a:solidFill>
                  <a:schemeClr val="bg1"/>
                </a:solidFill>
              </a:rPr>
              <a:t>VIẾT VỞ</a:t>
            </a:r>
          </a:p>
        </p:txBody>
      </p:sp>
      <p:pic>
        <p:nvPicPr>
          <p:cNvPr id="7" name="55">
            <a:extLst>
              <a:ext uri="{FF2B5EF4-FFF2-40B4-BE49-F238E27FC236}">
                <a16:creationId xmlns:a16="http://schemas.microsoft.com/office/drawing/2014/main" id="{0BC6E11F-564B-4085-ADEF-B1F0E1E433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315" y="1711743"/>
            <a:ext cx="4249241" cy="4653116"/>
          </a:xfrm>
          <a:prstGeom prst="rect">
            <a:avLst/>
          </a:prstGeom>
        </p:spPr>
      </p:pic>
    </p:spTree>
    <p:extLst>
      <p:ext uri="{BB962C8B-B14F-4D97-AF65-F5344CB8AC3E}">
        <p14:creationId xmlns:p14="http://schemas.microsoft.com/office/powerpoint/2010/main" val="1163101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3"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4912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1084</TotalTime>
  <Words>429</Words>
  <Application>Microsoft Office PowerPoint</Application>
  <PresentationFormat>Widescreen</PresentationFormat>
  <Paragraphs>48</Paragraphs>
  <Slides>11</Slides>
  <Notes>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Arial-Rounded</vt:lpstr>
      <vt:lpstr>Calibri</vt:lpstr>
      <vt:lpstr>Times New Roman</vt:lpstr>
      <vt:lpstr>UTM Avo</vt:lpstr>
      <vt:lpstr>UTM Avo (Body)</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Administrator</cp:lastModifiedBy>
  <cp:revision>162</cp:revision>
  <dcterms:created xsi:type="dcterms:W3CDTF">2021-06-07T06:59:14Z</dcterms:created>
  <dcterms:modified xsi:type="dcterms:W3CDTF">2022-01-26T11:24:16Z</dcterms:modified>
</cp:coreProperties>
</file>