
<file path=[Content_Types].xml><?xml version="1.0" encoding="utf-8"?>
<Types xmlns="http://schemas.openxmlformats.org/package/2006/content-types">
  <Default Extension="jpeg" ContentType="image/jpeg"/>
  <Default Extension="jpg" ContentType="image/pn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93" r:id="rId2"/>
    <p:sldId id="412" r:id="rId3"/>
    <p:sldId id="413" r:id="rId4"/>
    <p:sldId id="416" r:id="rId5"/>
    <p:sldId id="415" r:id="rId6"/>
    <p:sldId id="417" r:id="rId7"/>
    <p:sldId id="312" r:id="rId8"/>
    <p:sldId id="419" r:id="rId9"/>
    <p:sldId id="259" r:id="rId10"/>
    <p:sldId id="303" r:id="rId11"/>
    <p:sldId id="322" r:id="rId12"/>
    <p:sldId id="426" r:id="rId13"/>
    <p:sldId id="324" r:id="rId14"/>
    <p:sldId id="427" r:id="rId15"/>
    <p:sldId id="403" r:id="rId16"/>
    <p:sldId id="429" r:id="rId17"/>
    <p:sldId id="432" r:id="rId18"/>
    <p:sldId id="433" r:id="rId19"/>
    <p:sldId id="434" r:id="rId20"/>
    <p:sldId id="423" r:id="rId21"/>
    <p:sldId id="422" r:id="rId22"/>
    <p:sldId id="421" r:id="rId23"/>
    <p:sldId id="39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D9C"/>
    <a:srgbClr val="29AE9D"/>
    <a:srgbClr val="4472C4"/>
    <a:srgbClr val="FF7707"/>
    <a:srgbClr val="81B7D9"/>
    <a:srgbClr val="61EBF9"/>
    <a:srgbClr val="E51FBB"/>
    <a:srgbClr val="F187DA"/>
    <a:srgbClr val="FFFF9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>
        <p:scale>
          <a:sx n="33" d="100"/>
          <a:sy n="33" d="100"/>
        </p:scale>
        <p:origin x="1614" y="1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24B90-7FE2-438E-8627-9F649C7C7BB2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95E07-2CAC-430A-8627-C82008EBD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78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4" y="0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41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457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1617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6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6" y="18627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32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86C01D-8A94-44FA-8C7F-5DB093A0E813}"/>
              </a:ext>
            </a:extLst>
          </p:cNvPr>
          <p:cNvSpPr/>
          <p:nvPr userDrawn="1"/>
        </p:nvSpPr>
        <p:spPr>
          <a:xfrm>
            <a:off x="11308356" y="136525"/>
            <a:ext cx="985092" cy="1196516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51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683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27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2" y="136523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3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5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40" r:id="rId5"/>
    <p:sldLayoutId id="2147483697" r:id="rId6"/>
    <p:sldLayoutId id="2147483698" r:id="rId7"/>
    <p:sldLayoutId id="2147483701" r:id="rId8"/>
    <p:sldLayoutId id="214748373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6" Type="http://schemas.openxmlformats.org/officeDocument/2006/relationships/image" Target="../media/image20.png"/><Relationship Id="rId5" Type="http://schemas.openxmlformats.org/officeDocument/2006/relationships/slide" Target="slide3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7.mp4"/><Relationship Id="rId7" Type="http://schemas.openxmlformats.org/officeDocument/2006/relationships/image" Target="../media/image23.png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2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4.png"/><Relationship Id="rId5" Type="http://schemas.openxmlformats.org/officeDocument/2006/relationships/image" Target="../media/image32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846761" y="1658361"/>
            <a:ext cx="6728124" cy="2336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23</a:t>
            </a:r>
          </a:p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Chim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én</a:t>
            </a:r>
            <a:endParaRPr lang="en-US" sz="5199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0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71" y="579195"/>
            <a:ext cx="990848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E241FC-1116-4963-96BA-FF0E284DD2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0"/>
          <a:stretch/>
        </p:blipFill>
        <p:spPr>
          <a:xfrm>
            <a:off x="2181804" y="443345"/>
            <a:ext cx="10010195" cy="6414655"/>
          </a:xfrm>
          <a:prstGeom prst="rect">
            <a:avLst/>
          </a:prstGeom>
        </p:spPr>
      </p:pic>
      <p:sp>
        <p:nvSpPr>
          <p:cNvPr id="5" name="文本框 32">
            <a:extLst>
              <a:ext uri="{FF2B5EF4-FFF2-40B4-BE49-F238E27FC236}">
                <a16:creationId xmlns:a16="http://schemas.microsoft.com/office/drawing/2014/main" id="{748F4DB5-A790-4D12-B750-B8A41FEE319C}"/>
              </a:ext>
            </a:extLst>
          </p:cNvPr>
          <p:cNvSpPr txBox="1">
            <a:spLocks/>
          </p:cNvSpPr>
          <p:nvPr/>
        </p:nvSpPr>
        <p:spPr>
          <a:xfrm>
            <a:off x="0" y="578593"/>
            <a:ext cx="561109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tint val="75000"/>
                  </a:schemeClr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8" indent="-3657600" defTabSz="609524">
              <a:defRPr/>
            </a:pPr>
            <a:r>
              <a:rPr lang="en-US" altLang="zh-CN" sz="3600" b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CHIA SẺ</a:t>
            </a:r>
            <a:endParaRPr lang="en-US" altLang="zh-CN" sz="3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UTM Avo" panose="02040603050506020204" pitchFamily="18" charset="0"/>
              <a:ea typeface="Microsoft YaHei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6" name="Speech Bubble: 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168C7E90-BE91-4015-A146-927D73EB5BE1}"/>
              </a:ext>
            </a:extLst>
          </p:cNvPr>
          <p:cNvSpPr/>
          <p:nvPr/>
        </p:nvSpPr>
        <p:spPr>
          <a:xfrm>
            <a:off x="3032669" y="2717875"/>
            <a:ext cx="1691732" cy="464128"/>
          </a:xfrm>
          <a:prstGeom prst="wedgeRectCallout">
            <a:avLst>
              <a:gd name="adj1" fmla="val -25557"/>
              <a:gd name="adj2" fmla="val 4996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cánh cụt</a:t>
            </a:r>
          </a:p>
        </p:txBody>
      </p:sp>
      <p:sp>
        <p:nvSpPr>
          <p:cNvPr id="7" name="Speech Bubble: Rectangle 6">
            <a:hlinkClick r:id="rId3" action="ppaction://hlinksldjump"/>
            <a:extLst>
              <a:ext uri="{FF2B5EF4-FFF2-40B4-BE49-F238E27FC236}">
                <a16:creationId xmlns:a16="http://schemas.microsoft.com/office/drawing/2014/main" id="{891185F9-BDF7-4B87-BE58-DBAB1A668ACA}"/>
              </a:ext>
            </a:extLst>
          </p:cNvPr>
          <p:cNvSpPr/>
          <p:nvPr/>
        </p:nvSpPr>
        <p:spPr>
          <a:xfrm>
            <a:off x="3318163" y="6102763"/>
            <a:ext cx="1406238" cy="464128"/>
          </a:xfrm>
          <a:prstGeom prst="wedgeRectCallout">
            <a:avLst>
              <a:gd name="adj1" fmla="val -25557"/>
              <a:gd name="adj2" fmla="val 4996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cú mèo</a:t>
            </a:r>
          </a:p>
        </p:txBody>
      </p:sp>
      <p:sp>
        <p:nvSpPr>
          <p:cNvPr id="8" name="Speech Bubble: Rectangle 7">
            <a:hlinkClick r:id="rId3" action="ppaction://hlinksldjump"/>
            <a:extLst>
              <a:ext uri="{FF2B5EF4-FFF2-40B4-BE49-F238E27FC236}">
                <a16:creationId xmlns:a16="http://schemas.microsoft.com/office/drawing/2014/main" id="{5D18E729-4099-4BE1-A6F9-17A6D53B1AD6}"/>
              </a:ext>
            </a:extLst>
          </p:cNvPr>
          <p:cNvSpPr/>
          <p:nvPr/>
        </p:nvSpPr>
        <p:spPr>
          <a:xfrm>
            <a:off x="10478125" y="3755603"/>
            <a:ext cx="1313826" cy="464128"/>
          </a:xfrm>
          <a:prstGeom prst="wedgeRectCallout">
            <a:avLst>
              <a:gd name="adj1" fmla="val -25557"/>
              <a:gd name="adj2" fmla="val 4996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gõ kiến</a:t>
            </a:r>
          </a:p>
        </p:txBody>
      </p:sp>
      <p:sp>
        <p:nvSpPr>
          <p:cNvPr id="9" name="Speech Bubble: 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FA044D88-7C00-4C45-9BF0-414B344CFA1E}"/>
              </a:ext>
            </a:extLst>
          </p:cNvPr>
          <p:cNvSpPr/>
          <p:nvPr/>
        </p:nvSpPr>
        <p:spPr>
          <a:xfrm>
            <a:off x="9404345" y="4558145"/>
            <a:ext cx="959714" cy="464128"/>
          </a:xfrm>
          <a:prstGeom prst="wedgeRectCallout">
            <a:avLst>
              <a:gd name="adj1" fmla="val -25557"/>
              <a:gd name="adj2" fmla="val 4996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quạ</a:t>
            </a:r>
          </a:p>
        </p:txBody>
      </p:sp>
      <p:sp>
        <p:nvSpPr>
          <p:cNvPr id="10" name="Speech Bubble: Rectangle 9">
            <a:hlinkClick r:id="rId3" action="ppaction://hlinksldjump"/>
            <a:extLst>
              <a:ext uri="{FF2B5EF4-FFF2-40B4-BE49-F238E27FC236}">
                <a16:creationId xmlns:a16="http://schemas.microsoft.com/office/drawing/2014/main" id="{9283E4C3-B4DE-4584-B006-0C7EA538FA84}"/>
              </a:ext>
            </a:extLst>
          </p:cNvPr>
          <p:cNvSpPr/>
          <p:nvPr/>
        </p:nvSpPr>
        <p:spPr>
          <a:xfrm>
            <a:off x="6812601" y="5022273"/>
            <a:ext cx="1527608" cy="464128"/>
          </a:xfrm>
          <a:prstGeom prst="wedgeRectCallout">
            <a:avLst>
              <a:gd name="adj1" fmla="val -25557"/>
              <a:gd name="adj2" fmla="val 4996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chim sâu</a:t>
            </a:r>
          </a:p>
        </p:txBody>
      </p:sp>
    </p:spTree>
    <p:extLst>
      <p:ext uri="{BB962C8B-B14F-4D97-AF65-F5344CB8AC3E}">
        <p14:creationId xmlns:p14="http://schemas.microsoft.com/office/powerpoint/2010/main" val="86622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1DC30E-F24A-476C-AB45-A2605E7AE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442912"/>
            <a:ext cx="12192001" cy="64150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7168D66-1286-437E-9AAE-D02BA8DF2C50}"/>
              </a:ext>
            </a:extLst>
          </p:cNvPr>
          <p:cNvSpPr/>
          <p:nvPr/>
        </p:nvSpPr>
        <p:spPr>
          <a:xfrm>
            <a:off x="-1" y="5611091"/>
            <a:ext cx="12191999" cy="12469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Chim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 cánh cụt sống ở Nam bán cầu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/>
              </a:rPr>
              <a:t>Chim cánh cụt bơi lặn trong nước và không biết bay.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6A1CEC-0A14-405A-AD15-F44049BCB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469" y="3484481"/>
            <a:ext cx="1630067" cy="20749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9ACA4B-F2B5-4662-A714-60FB322F0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871" y="3216694"/>
            <a:ext cx="1093496" cy="13919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F5D2F8-86E1-4270-8E1B-1B6ED15E5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905" y="3912659"/>
            <a:ext cx="1293692" cy="16467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0A9E46-971A-4651-980C-36E123F2F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009" y="2178576"/>
            <a:ext cx="2655983" cy="338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5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kat terkukur di prt sulong">
            <a:hlinkClick r:id="" action="ppaction://media"/>
            <a:extLst>
              <a:ext uri="{FF2B5EF4-FFF2-40B4-BE49-F238E27FC236}">
                <a16:creationId xmlns:a16="http://schemas.microsoft.com/office/drawing/2014/main" id="{149C9498-C971-4EDD-AE7E-ED63BC9573A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670" end="102446.6822"/>
                </p14:media>
              </p:ext>
            </p:extLst>
          </p:nvPr>
        </p:nvPicPr>
        <p:blipFill rotWithShape="1">
          <a:blip r:embed="rId4"/>
          <a:srcRect r="22065" b="16876"/>
          <a:stretch/>
        </p:blipFill>
        <p:spPr>
          <a:xfrm>
            <a:off x="0" y="447350"/>
            <a:ext cx="5771214" cy="47992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5F3765-AD52-473E-8983-4BE581D3F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2924" y="447350"/>
            <a:ext cx="6072924" cy="46792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BF6763-7788-47B6-842D-C5B1B0DAA380}"/>
              </a:ext>
            </a:extLst>
          </p:cNvPr>
          <p:cNvSpPr/>
          <p:nvPr/>
        </p:nvSpPr>
        <p:spPr>
          <a:xfrm>
            <a:off x="1181724" y="5506160"/>
            <a:ext cx="3407766" cy="90448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/>
              </a:rPr>
              <a:t>Chim cu cườm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/>
              </a:rPr>
              <a:t> (chim gáy)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07AF34-5B1E-4A6C-9BB5-76A7A8BC937A}"/>
              </a:ext>
            </a:extLst>
          </p:cNvPr>
          <p:cNvSpPr/>
          <p:nvPr/>
        </p:nvSpPr>
        <p:spPr>
          <a:xfrm>
            <a:off x="8039726" y="5450969"/>
            <a:ext cx="2970550" cy="69976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/>
              </a:rPr>
              <a:t>Chim rẻ quạt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240237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õ kiến cặm cụi mổ thân cây làm tổ">
            <a:hlinkClick r:id="" action="ppaction://media"/>
            <a:extLst>
              <a:ext uri="{FF2B5EF4-FFF2-40B4-BE49-F238E27FC236}">
                <a16:creationId xmlns:a16="http://schemas.microsoft.com/office/drawing/2014/main" id="{76BEDE7E-1C3E-4427-BECF-32391703539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987" end="3945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94676"/>
            <a:ext cx="5666132" cy="5253095"/>
          </a:xfrm>
          <a:prstGeom prst="rect">
            <a:avLst/>
          </a:prstGeom>
        </p:spPr>
      </p:pic>
      <p:pic>
        <p:nvPicPr>
          <p:cNvPr id="13" name="Cận Cảnh Chim Bói Cá Săn Mồi">
            <a:hlinkClick r:id="" action="ppaction://media"/>
            <a:extLst>
              <a:ext uri="{FF2B5EF4-FFF2-40B4-BE49-F238E27FC236}">
                <a16:creationId xmlns:a16="http://schemas.microsoft.com/office/drawing/2014/main" id="{18F15B73-1ED6-45E5-84AD-C1B9E92D889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end="76464"/>
                </p14:media>
              </p:ext>
            </p:extLst>
          </p:nvPr>
        </p:nvPicPr>
        <p:blipFill rotWithShape="1">
          <a:blip r:embed="rId6"/>
          <a:srcRect l="6024" t="10711"/>
          <a:stretch>
            <a:fillRect/>
          </a:stretch>
        </p:blipFill>
        <p:spPr>
          <a:xfrm>
            <a:off x="5946098" y="494676"/>
            <a:ext cx="6096000" cy="525309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316207D-7670-4479-9DE4-819E09346AC3}"/>
              </a:ext>
            </a:extLst>
          </p:cNvPr>
          <p:cNvSpPr/>
          <p:nvPr/>
        </p:nvSpPr>
        <p:spPr>
          <a:xfrm>
            <a:off x="384744" y="5892561"/>
            <a:ext cx="4651949" cy="69976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/>
              </a:rPr>
              <a:t>Chim gõ kiến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626EEF-5DD0-468C-994F-752E928FCEB8}"/>
              </a:ext>
            </a:extLst>
          </p:cNvPr>
          <p:cNvSpPr/>
          <p:nvPr/>
        </p:nvSpPr>
        <p:spPr>
          <a:xfrm>
            <a:off x="7155308" y="5892562"/>
            <a:ext cx="4651949" cy="69976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/>
              </a:rPr>
              <a:t>Chim bói cá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312009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4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">
            <a:hlinkClick r:id="" action="ppaction://media"/>
            <a:extLst>
              <a:ext uri="{FF2B5EF4-FFF2-40B4-BE49-F238E27FC236}">
                <a16:creationId xmlns:a16="http://schemas.microsoft.com/office/drawing/2014/main" id="{E8F2124F-86B9-4D66-ACA2-27076C06B2A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524" end="217585.5729"/>
                </p14:media>
              </p:ext>
            </p:extLst>
          </p:nvPr>
        </p:nvPicPr>
        <p:blipFill rotWithShape="1">
          <a:blip r:embed="rId4"/>
          <a:srcRect t="13388" r="174" b="13552"/>
          <a:stretch>
            <a:fillRect/>
          </a:stretch>
        </p:blipFill>
        <p:spPr>
          <a:xfrm>
            <a:off x="2305420" y="4223742"/>
            <a:ext cx="642800" cy="6216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0D47E3-2898-4493-9577-E7A7D520EE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5560" y="464694"/>
            <a:ext cx="5608974" cy="460242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92E5416-6CF6-4C78-B921-14EB34094304}"/>
              </a:ext>
            </a:extLst>
          </p:cNvPr>
          <p:cNvSpPr/>
          <p:nvPr/>
        </p:nvSpPr>
        <p:spPr>
          <a:xfrm>
            <a:off x="1896409" y="5192794"/>
            <a:ext cx="1761191" cy="69976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noProof="0" dirty="0" err="1">
                <a:solidFill>
                  <a:prstClr val="black"/>
                </a:solidFill>
                <a:latin typeface="UTM Avo"/>
              </a:rPr>
              <a:t>Quạ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37D2A1-BFA0-419B-BBA7-69B289C16C76}"/>
              </a:ext>
            </a:extLst>
          </p:cNvPr>
          <p:cNvSpPr/>
          <p:nvPr/>
        </p:nvSpPr>
        <p:spPr>
          <a:xfrm>
            <a:off x="8299403" y="5192794"/>
            <a:ext cx="1996188" cy="69976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/>
              </a:rPr>
              <a:t>Chim sâu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009F98-6AF8-4FB5-AA99-005658D772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933" y="464694"/>
            <a:ext cx="5321508" cy="460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5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5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CBC60-9F9A-4140-8483-44AE35DCC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8788"/>
            <a:ext cx="12192000" cy="6608618"/>
          </a:xfrm>
          <a:prstGeom prst="rect">
            <a:avLst/>
          </a:prstGeom>
        </p:spPr>
      </p:pic>
      <p:sp>
        <p:nvSpPr>
          <p:cNvPr id="9" name="Action Button: Home 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B6711B69-BD1E-4972-A897-3FBB91E47EE4}"/>
              </a:ext>
            </a:extLst>
          </p:cNvPr>
          <p:cNvSpPr/>
          <p:nvPr/>
        </p:nvSpPr>
        <p:spPr>
          <a:xfrm>
            <a:off x="198005" y="6276108"/>
            <a:ext cx="685800" cy="581892"/>
          </a:xfrm>
          <a:prstGeom prst="actionButtonHom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6" name="Đại bàng với cú mèo">
            <a:hlinkClick r:id="" action="ppaction://media"/>
            <a:extLst>
              <a:ext uri="{FF2B5EF4-FFF2-40B4-BE49-F238E27FC236}">
                <a16:creationId xmlns:a16="http://schemas.microsoft.com/office/drawing/2014/main" id="{161C6617-2DF2-4EB2-B1C0-BB1B777BB42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7342" end="96851.3437"/>
                </p14:media>
              </p:ext>
            </p:extLst>
          </p:nvPr>
        </p:nvPicPr>
        <p:blipFill rotWithShape="1">
          <a:blip r:embed="rId6"/>
          <a:srcRect t="11585" r="21434"/>
          <a:stretch/>
        </p:blipFill>
        <p:spPr>
          <a:xfrm>
            <a:off x="2175641" y="675073"/>
            <a:ext cx="7840717" cy="5187950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9A1344-F591-47BA-A91F-A141E119784D}"/>
              </a:ext>
            </a:extLst>
          </p:cNvPr>
          <p:cNvSpPr/>
          <p:nvPr/>
        </p:nvSpPr>
        <p:spPr>
          <a:xfrm>
            <a:off x="5098847" y="6049328"/>
            <a:ext cx="2878110" cy="699767"/>
          </a:xfrm>
          <a:prstGeom prst="rect">
            <a:avLst/>
          </a:prstGeom>
          <a:solidFill>
            <a:schemeClr val="bg1"/>
          </a:solidFill>
          <a:effectLst/>
          <a:scene3d>
            <a:camera prst="perspectiveFron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/>
              </a:rPr>
              <a:t>Chim cú mèo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215813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10D19E-1E76-4904-813E-6C79C76E4A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336" y="672364"/>
            <a:ext cx="5543864" cy="5158810"/>
          </a:xfrm>
          <a:prstGeom prst="rect">
            <a:avLst/>
          </a:prstGeom>
        </p:spPr>
      </p:pic>
      <p:pic>
        <p:nvPicPr>
          <p:cNvPr id="5" name="Bẫy bìm bịp bằng tiếng chim kêu cứu chim về nhanh hơn">
            <a:hlinkClick r:id="" action="ppaction://media"/>
            <a:extLst>
              <a:ext uri="{FF2B5EF4-FFF2-40B4-BE49-F238E27FC236}">
                <a16:creationId xmlns:a16="http://schemas.microsoft.com/office/drawing/2014/main" id="{FC24B74F-9F43-4FE2-98F1-E1F6F71DB2B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3305" end="24173.1692"/>
                </p14:media>
              </p:ext>
            </p:extLst>
          </p:nvPr>
        </p:nvPicPr>
        <p:blipFill rotWithShape="1">
          <a:blip r:embed="rId6"/>
          <a:srcRect l="27049" t="48307" r="25471"/>
          <a:stretch>
            <a:fillRect/>
          </a:stretch>
        </p:blipFill>
        <p:spPr>
          <a:xfrm flipH="1">
            <a:off x="4169762" y="5026885"/>
            <a:ext cx="1313277" cy="804289"/>
          </a:xfrm>
          <a:prstGeom prst="rect">
            <a:avLst/>
          </a:prstGeom>
        </p:spPr>
      </p:pic>
      <p:pic>
        <p:nvPicPr>
          <p:cNvPr id="6" name="Chim Vàng Anh Nuôi Con Tự Nhiên _ QVH Chim Cảnh">
            <a:hlinkClick r:id="" action="ppaction://media"/>
            <a:extLst>
              <a:ext uri="{FF2B5EF4-FFF2-40B4-BE49-F238E27FC236}">
                <a16:creationId xmlns:a16="http://schemas.microsoft.com/office/drawing/2014/main" id="{1D80CFFF-18A3-4414-B092-1F36D1ADBD5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18956" end="58346.265"/>
                </p14:media>
              </p:ext>
            </p:extLst>
          </p:nvPr>
        </p:nvPicPr>
        <p:blipFill rotWithShape="1">
          <a:blip r:embed="rId7"/>
          <a:srcRect l="15581" t="7075" r="8663" b="9932"/>
          <a:stretch>
            <a:fillRect/>
          </a:stretch>
        </p:blipFill>
        <p:spPr>
          <a:xfrm>
            <a:off x="487266" y="672364"/>
            <a:ext cx="5194006" cy="51588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67955BB-CA3E-48B3-900C-DFEF6B5ACBC9}"/>
              </a:ext>
            </a:extLst>
          </p:cNvPr>
          <p:cNvSpPr/>
          <p:nvPr/>
        </p:nvSpPr>
        <p:spPr>
          <a:xfrm>
            <a:off x="1538988" y="5892561"/>
            <a:ext cx="3437748" cy="69976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/>
              </a:rPr>
              <a:t>Chim vàng anh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953EE4-D941-4A17-86FF-9896F0896F34}"/>
              </a:ext>
            </a:extLst>
          </p:cNvPr>
          <p:cNvSpPr/>
          <p:nvPr/>
        </p:nvSpPr>
        <p:spPr>
          <a:xfrm>
            <a:off x="7999752" y="5892561"/>
            <a:ext cx="3062989" cy="69976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/>
              </a:rPr>
              <a:t>Chim bìm bịp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70653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4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02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BBE8CFC1-0A20-43E3-BA44-4B3B4AABB3E2}"/>
              </a:ext>
            </a:extLst>
          </p:cNvPr>
          <p:cNvSpPr txBox="1"/>
          <p:nvPr/>
        </p:nvSpPr>
        <p:spPr>
          <a:xfrm>
            <a:off x="783660" y="9744069"/>
            <a:ext cx="54422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Xe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hơi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bong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bóng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Nguyễn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Ngọc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)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521654-2387-4D8E-9D04-41C3E1916B6E}"/>
              </a:ext>
            </a:extLst>
          </p:cNvPr>
          <p:cNvSpPr txBox="1"/>
          <p:nvPr/>
        </p:nvSpPr>
        <p:spPr>
          <a:xfrm>
            <a:off x="6521369" y="9744069"/>
            <a:ext cx="4770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Phi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thuyền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bão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Ngụy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Huy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Hoàng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</a:t>
            </a:r>
            <a:endParaRPr lang="vi-VN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14A24C2-E3CE-4881-9662-AD54AC6A11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158732"/>
              </p:ext>
            </p:extLst>
          </p:nvPr>
        </p:nvGraphicFramePr>
        <p:xfrm>
          <a:off x="568755" y="2817139"/>
          <a:ext cx="11054490" cy="3422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4830">
                  <a:extLst>
                    <a:ext uri="{9D8B030D-6E8A-4147-A177-3AD203B41FA5}">
                      <a16:colId xmlns:a16="http://schemas.microsoft.com/office/drawing/2014/main" val="643338533"/>
                    </a:ext>
                  </a:extLst>
                </a:gridCol>
                <a:gridCol w="3684830">
                  <a:extLst>
                    <a:ext uri="{9D8B030D-6E8A-4147-A177-3AD203B41FA5}">
                      <a16:colId xmlns:a16="http://schemas.microsoft.com/office/drawing/2014/main" val="4076599210"/>
                    </a:ext>
                  </a:extLst>
                </a:gridCol>
                <a:gridCol w="3684830">
                  <a:extLst>
                    <a:ext uri="{9D8B030D-6E8A-4147-A177-3AD203B41FA5}">
                      <a16:colId xmlns:a16="http://schemas.microsoft.com/office/drawing/2014/main" val="4286787980"/>
                    </a:ext>
                  </a:extLst>
                </a:gridCol>
              </a:tblGrid>
              <a:tr h="136130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UTM Avo" panose="02040603050506020204" pitchFamily="18" charset="0"/>
                        </a:rPr>
                        <a:t>Gọi tên theo hình dáng, màu sắc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UTM Avo" panose="02040603050506020204" pitchFamily="18" charset="0"/>
                        </a:rPr>
                        <a:t>Gọi tên theo tiếng kêu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UTM Avo" panose="02040603050506020204" pitchFamily="18" charset="0"/>
                        </a:rPr>
                        <a:t>Gọi</a:t>
                      </a:r>
                      <a:r>
                        <a:rPr lang="en-US" sz="240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UTM Avo" panose="02040603050506020204" pitchFamily="18" charset="0"/>
                        </a:rPr>
                        <a:t>tên</a:t>
                      </a:r>
                      <a:r>
                        <a:rPr lang="en-US" sz="240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UTM Avo" panose="02040603050506020204" pitchFamily="18" charset="0"/>
                        </a:rPr>
                        <a:t>theo</a:t>
                      </a:r>
                      <a:r>
                        <a:rPr lang="en-US" sz="240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UTM Avo" panose="02040603050506020204" pitchFamily="18" charset="0"/>
                        </a:rPr>
                        <a:t>cách</a:t>
                      </a:r>
                      <a:r>
                        <a:rPr lang="en-US" sz="240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UTM Avo" panose="02040603050506020204" pitchFamily="18" charset="0"/>
                        </a:rPr>
                        <a:t>kiếm</a:t>
                      </a:r>
                      <a:r>
                        <a:rPr lang="en-US" sz="240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UTM Avo" panose="02040603050506020204" pitchFamily="18" charset="0"/>
                        </a:rPr>
                        <a:t>ăn</a:t>
                      </a:r>
                      <a:endParaRPr lang="en-US" sz="24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2710388"/>
                  </a:ext>
                </a:extLst>
              </a:tr>
              <a:tr h="206076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373677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C19D0906-71F0-426B-A4DA-F0A41C40A126}"/>
              </a:ext>
            </a:extLst>
          </p:cNvPr>
          <p:cNvSpPr txBox="1"/>
          <p:nvPr/>
        </p:nvSpPr>
        <p:spPr>
          <a:xfrm>
            <a:off x="4750141" y="4185104"/>
            <a:ext cx="2863087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chim bìm bịp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01953B-DD91-4592-A2DD-E1861EEB4C88}"/>
              </a:ext>
            </a:extLst>
          </p:cNvPr>
          <p:cNvSpPr txBox="1"/>
          <p:nvPr/>
        </p:nvSpPr>
        <p:spPr>
          <a:xfrm>
            <a:off x="910202" y="4211769"/>
            <a:ext cx="3172004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chim cánh cụt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60741E-A55A-4CE1-9F8D-EA4995283178}"/>
              </a:ext>
            </a:extLst>
          </p:cNvPr>
          <p:cNvSpPr txBox="1"/>
          <p:nvPr/>
        </p:nvSpPr>
        <p:spPr>
          <a:xfrm>
            <a:off x="4729573" y="5105033"/>
            <a:ext cx="2738875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chim cu cườm (chim gáy)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B8CA912-592F-4822-AA48-3F512427EDCA}"/>
              </a:ext>
            </a:extLst>
          </p:cNvPr>
          <p:cNvSpPr txBox="1"/>
          <p:nvPr/>
        </p:nvSpPr>
        <p:spPr>
          <a:xfrm>
            <a:off x="8281163" y="4168832"/>
            <a:ext cx="274981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chim bói cá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EA430B-BFBE-4CD4-A0B4-DE052E67E44E}"/>
              </a:ext>
            </a:extLst>
          </p:cNvPr>
          <p:cNvSpPr txBox="1"/>
          <p:nvPr/>
        </p:nvSpPr>
        <p:spPr>
          <a:xfrm>
            <a:off x="915939" y="4772576"/>
            <a:ext cx="270903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chim cú mèo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8AD6D1-9A4A-44A7-89EC-31808449E497}"/>
              </a:ext>
            </a:extLst>
          </p:cNvPr>
          <p:cNvSpPr txBox="1"/>
          <p:nvPr/>
        </p:nvSpPr>
        <p:spPr>
          <a:xfrm>
            <a:off x="915939" y="5355039"/>
            <a:ext cx="2911744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chim vàng anh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10B7CD6-15E8-42D0-B445-3FECB962B269}"/>
              </a:ext>
            </a:extLst>
          </p:cNvPr>
          <p:cNvSpPr txBox="1"/>
          <p:nvPr/>
        </p:nvSpPr>
        <p:spPr>
          <a:xfrm>
            <a:off x="4831519" y="4663352"/>
            <a:ext cx="168985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quạ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C5DA66-7202-4CBE-97F2-063A635CE43E}"/>
              </a:ext>
            </a:extLst>
          </p:cNvPr>
          <p:cNvSpPr txBox="1"/>
          <p:nvPr/>
        </p:nvSpPr>
        <p:spPr>
          <a:xfrm>
            <a:off x="8281163" y="4692052"/>
            <a:ext cx="2988402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chim gõ kiến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7AB64ED-26F7-47D8-99DA-0CCC46830DDE}"/>
              </a:ext>
            </a:extLst>
          </p:cNvPr>
          <p:cNvSpPr txBox="1"/>
          <p:nvPr/>
        </p:nvSpPr>
        <p:spPr>
          <a:xfrm>
            <a:off x="8370339" y="5220777"/>
            <a:ext cx="257146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chim sâu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16710B-1A9B-422D-92DA-859277DEA6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0" t="2911"/>
          <a:stretch/>
        </p:blipFill>
        <p:spPr>
          <a:xfrm>
            <a:off x="1035610" y="244665"/>
            <a:ext cx="10462227" cy="232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3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4BB395-5ECF-416D-B643-74F8817A05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9" t="14344" b="9914"/>
          <a:stretch/>
        </p:blipFill>
        <p:spPr>
          <a:xfrm>
            <a:off x="165100" y="429491"/>
            <a:ext cx="10845800" cy="642850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1296F6-B715-4173-91FD-CC8D9CB8B95A}"/>
              </a:ext>
            </a:extLst>
          </p:cNvPr>
          <p:cNvSpPr/>
          <p:nvPr/>
        </p:nvSpPr>
        <p:spPr>
          <a:xfrm>
            <a:off x="6001530" y="816139"/>
            <a:ext cx="47147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Bài</a:t>
            </a:r>
            <a:r>
              <a:rPr lang="en-US" sz="3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đọc</a:t>
            </a:r>
            <a:r>
              <a:rPr lang="en-US" sz="3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1: </a:t>
            </a:r>
            <a:r>
              <a:rPr lang="en-US" sz="3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Chim</a:t>
            </a:r>
            <a:r>
              <a:rPr lang="en-US" sz="3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én</a:t>
            </a:r>
            <a:endParaRPr lang="en-US" sz="3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072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E69C906-3EE0-4204-A8E4-BA12FE858541}"/>
              </a:ext>
            </a:extLst>
          </p:cNvPr>
          <p:cNvSpPr/>
          <p:nvPr/>
        </p:nvSpPr>
        <p:spPr>
          <a:xfrm>
            <a:off x="592650" y="685586"/>
            <a:ext cx="36167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vi-VN" sz="2400"/>
              <a:t>Chim én bận đi đâu</a:t>
            </a:r>
            <a:br>
              <a:rPr lang="vi-VN" sz="2400"/>
            </a:br>
            <a:r>
              <a:rPr lang="vi-VN" sz="2400"/>
              <a:t>Hôm nay về mở hội</a:t>
            </a:r>
            <a:br>
              <a:rPr lang="vi-VN" sz="2400"/>
            </a:br>
            <a:r>
              <a:rPr lang="vi-VN" sz="2400"/>
              <a:t>Lượn bay như dẫn lối</a:t>
            </a:r>
            <a:br>
              <a:rPr lang="vi-VN" sz="2400"/>
            </a:br>
            <a:r>
              <a:rPr lang="vi-VN" sz="2400"/>
              <a:t>Rủ mùa xuân cùng về.</a:t>
            </a:r>
            <a:endParaRPr lang="vi-V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84A09A-3A56-4F51-B21B-E57F23BC3A5F}"/>
              </a:ext>
            </a:extLst>
          </p:cNvPr>
          <p:cNvSpPr/>
          <p:nvPr/>
        </p:nvSpPr>
        <p:spPr>
          <a:xfrm>
            <a:off x="562209" y="2291673"/>
            <a:ext cx="3920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vi-VN" sz="2400"/>
              <a:t>Cỏ mọc xanh chân đê</a:t>
            </a:r>
            <a:br>
              <a:rPr lang="vi-VN" sz="3200"/>
            </a:br>
            <a:r>
              <a:rPr lang="vi-VN" sz="2400"/>
              <a:t>Rau xum xuê nương bãi</a:t>
            </a:r>
            <a:br>
              <a:rPr lang="vi-VN" sz="3200"/>
            </a:br>
            <a:r>
              <a:rPr lang="vi-VN" sz="2400"/>
              <a:t>Cây cam vàng thêm trái</a:t>
            </a:r>
            <a:br>
              <a:rPr lang="vi-VN" sz="3200"/>
            </a:br>
            <a:r>
              <a:rPr lang="vi-VN" sz="2400"/>
              <a:t>Hoa khoe sắc nơi nơi.</a:t>
            </a:r>
            <a:endParaRPr lang="en-US" sz="320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8EB24F-E7E5-4C9D-8D4B-A547738C8D5F}"/>
              </a:ext>
            </a:extLst>
          </p:cNvPr>
          <p:cNvSpPr/>
          <p:nvPr/>
        </p:nvSpPr>
        <p:spPr>
          <a:xfrm>
            <a:off x="562209" y="3897760"/>
            <a:ext cx="3981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vi-VN" sz="2400"/>
              <a:t>Trời rắc bụi mưa rơi</a:t>
            </a:r>
            <a:br>
              <a:rPr lang="vi-VN" sz="2400"/>
            </a:br>
            <a:r>
              <a:rPr lang="vi-VN" sz="2400"/>
              <a:t>Mầm non vươn đứng dậy</a:t>
            </a:r>
            <a:br>
              <a:rPr lang="vi-VN" sz="2400"/>
            </a:br>
            <a:r>
              <a:rPr lang="vi-VN" sz="2400"/>
              <a:t>Én bay chao cánh vẫy</a:t>
            </a:r>
            <a:br>
              <a:rPr lang="vi-VN" sz="2400"/>
            </a:br>
            <a:r>
              <a:rPr lang="vi-VN" sz="2400"/>
              <a:t>Mừng vui rồi lại đi.</a:t>
            </a:r>
            <a:endParaRPr lang="en-US" sz="240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7579B6-3C99-44E3-954A-1B520A0CB364}"/>
              </a:ext>
            </a:extLst>
          </p:cNvPr>
          <p:cNvSpPr/>
          <p:nvPr/>
        </p:nvSpPr>
        <p:spPr>
          <a:xfrm>
            <a:off x="562209" y="5565338"/>
            <a:ext cx="39813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vi-VN" sz="2400"/>
              <a:t>Chim ơi, chim nói gì</a:t>
            </a:r>
            <a:br>
              <a:rPr lang="vi-VN" sz="2400"/>
            </a:br>
            <a:r>
              <a:rPr lang="vi-VN" sz="2400"/>
              <a:t>Khi lớn thêm một tuổi?</a:t>
            </a:r>
            <a:endParaRPr lang="en-US" sz="240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DC96D0-0D76-467B-BDFC-553A9B75F089}"/>
              </a:ext>
            </a:extLst>
          </p:cNvPr>
          <p:cNvSpPr/>
          <p:nvPr/>
        </p:nvSpPr>
        <p:spPr>
          <a:xfrm>
            <a:off x="4319253" y="389329"/>
            <a:ext cx="1951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Chim én</a:t>
            </a:r>
            <a:endParaRPr lang="en-US" sz="32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7AED44-64DB-4321-B1EB-014403B74EFB}"/>
              </a:ext>
            </a:extLst>
          </p:cNvPr>
          <p:cNvSpPr/>
          <p:nvPr/>
        </p:nvSpPr>
        <p:spPr>
          <a:xfrm>
            <a:off x="3064282" y="6396335"/>
            <a:ext cx="39813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Xuân Dục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66003E5-2F4B-4955-A922-FD0C84AA03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9" t="14344" b="9914"/>
          <a:stretch/>
        </p:blipFill>
        <p:spPr>
          <a:xfrm>
            <a:off x="6380234" y="498764"/>
            <a:ext cx="5811766" cy="635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3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E69C906-3EE0-4204-A8E4-BA12FE858541}"/>
              </a:ext>
            </a:extLst>
          </p:cNvPr>
          <p:cNvSpPr/>
          <p:nvPr/>
        </p:nvSpPr>
        <p:spPr>
          <a:xfrm>
            <a:off x="592650" y="685586"/>
            <a:ext cx="36167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Chim én bận đi đâu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Hôm nay về mở hội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Lượn bay như dẫn lối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Rủ mùa xuân cùng về.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84A09A-3A56-4F51-B21B-E57F23BC3A5F}"/>
              </a:ext>
            </a:extLst>
          </p:cNvPr>
          <p:cNvSpPr/>
          <p:nvPr/>
        </p:nvSpPr>
        <p:spPr>
          <a:xfrm>
            <a:off x="562209" y="2291673"/>
            <a:ext cx="3920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Cỏ mọc xanh chân đê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Rau xum xuê nương bãi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Cây cam vàng thêm trái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Hoa khoe sắc nơi nơi.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8EB24F-E7E5-4C9D-8D4B-A547738C8D5F}"/>
              </a:ext>
            </a:extLst>
          </p:cNvPr>
          <p:cNvSpPr/>
          <p:nvPr/>
        </p:nvSpPr>
        <p:spPr>
          <a:xfrm>
            <a:off x="562209" y="3897760"/>
            <a:ext cx="3981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Trời rắc bụi mưa rơi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Mầm non vươn đứng dậy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Én bay chao cánh vẫy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Mừng vui rồi lại đi.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7579B6-3C99-44E3-954A-1B520A0CB364}"/>
              </a:ext>
            </a:extLst>
          </p:cNvPr>
          <p:cNvSpPr/>
          <p:nvPr/>
        </p:nvSpPr>
        <p:spPr>
          <a:xfrm>
            <a:off x="562209" y="5565338"/>
            <a:ext cx="39813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Chim ơi, chim nói gì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Khi lớn thêm một tuổi?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DC96D0-0D76-467B-BDFC-553A9B75F089}"/>
              </a:ext>
            </a:extLst>
          </p:cNvPr>
          <p:cNvSpPr/>
          <p:nvPr/>
        </p:nvSpPr>
        <p:spPr>
          <a:xfrm>
            <a:off x="4319253" y="389329"/>
            <a:ext cx="1951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Chim én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7AED44-64DB-4321-B1EB-014403B74EFB}"/>
              </a:ext>
            </a:extLst>
          </p:cNvPr>
          <p:cNvSpPr/>
          <p:nvPr/>
        </p:nvSpPr>
        <p:spPr>
          <a:xfrm>
            <a:off x="3064282" y="6396335"/>
            <a:ext cx="39813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Xuân Dục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C769C-75DC-4B75-A81C-3A86A008F266}"/>
              </a:ext>
            </a:extLst>
          </p:cNvPr>
          <p:cNvCxnSpPr/>
          <p:nvPr/>
        </p:nvCxnSpPr>
        <p:spPr>
          <a:xfrm>
            <a:off x="7751806" y="685586"/>
            <a:ext cx="0" cy="5996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3">
            <a:extLst>
              <a:ext uri="{FF2B5EF4-FFF2-40B4-BE49-F238E27FC236}">
                <a16:creationId xmlns:a16="http://schemas.microsoft.com/office/drawing/2014/main" id="{7B3F358B-0D6C-43A3-81B9-4035DEF3D702}"/>
              </a:ext>
            </a:extLst>
          </p:cNvPr>
          <p:cNvSpPr/>
          <p:nvPr/>
        </p:nvSpPr>
        <p:spPr>
          <a:xfrm>
            <a:off x="8294925" y="620852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LUYỆN ĐỌC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40654B-E570-4D49-9CDD-74E63B97B07D}"/>
              </a:ext>
            </a:extLst>
          </p:cNvPr>
          <p:cNvSpPr/>
          <p:nvPr/>
        </p:nvSpPr>
        <p:spPr>
          <a:xfrm>
            <a:off x="8057768" y="1626907"/>
            <a:ext cx="22320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bận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F45052-B870-44FB-BFFE-A2352D6B78E3}"/>
              </a:ext>
            </a:extLst>
          </p:cNvPr>
          <p:cNvSpPr/>
          <p:nvPr/>
        </p:nvSpPr>
        <p:spPr>
          <a:xfrm>
            <a:off x="8054402" y="2221998"/>
            <a:ext cx="22320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dẫn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lối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BE0D96-7BA0-43C9-BBD7-042C8302B61B}"/>
              </a:ext>
            </a:extLst>
          </p:cNvPr>
          <p:cNvSpPr/>
          <p:nvPr/>
        </p:nvSpPr>
        <p:spPr>
          <a:xfrm>
            <a:off x="8065444" y="2817089"/>
            <a:ext cx="22320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0000FF"/>
                </a:solidFill>
              </a:rPr>
              <a:t>xum xuê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F2E074-B06F-4206-85C2-BB1E959D331A}"/>
              </a:ext>
            </a:extLst>
          </p:cNvPr>
          <p:cNvSpPr/>
          <p:nvPr/>
        </p:nvSpPr>
        <p:spPr>
          <a:xfrm>
            <a:off x="8083533" y="3374540"/>
            <a:ext cx="22320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0000FF"/>
                </a:solidFill>
              </a:rPr>
              <a:t>rắc 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6DA478-54F4-450C-B253-8696F78B59C4}"/>
              </a:ext>
            </a:extLst>
          </p:cNvPr>
          <p:cNvSpPr/>
          <p:nvPr/>
        </p:nvSpPr>
        <p:spPr>
          <a:xfrm>
            <a:off x="8083533" y="3931991"/>
            <a:ext cx="22320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0000FF"/>
                </a:solidFill>
              </a:rPr>
              <a:t>vẫy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F1D8DBC-B8EC-44F0-A5CB-1C73EAF99D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9" t="14344" b="9914"/>
          <a:stretch/>
        </p:blipFill>
        <p:spPr>
          <a:xfrm>
            <a:off x="4846186" y="1352214"/>
            <a:ext cx="2738267" cy="518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89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E:\0000000我图PPT\00001PNG素材\儿童卡通\1124.png">
            <a:extLst>
              <a:ext uri="{FF2B5EF4-FFF2-40B4-BE49-F238E27FC236}">
                <a16:creationId xmlns:a16="http://schemas.microsoft.com/office/drawing/2014/main" id="{7AAF04F6-5696-4210-8C17-354B3CDFB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95" y="2377695"/>
            <a:ext cx="3133795" cy="470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4249F1-F075-4BD9-A20D-7D09F6A79962}"/>
              </a:ext>
            </a:extLst>
          </p:cNvPr>
          <p:cNvSpPr/>
          <p:nvPr/>
        </p:nvSpPr>
        <p:spPr>
          <a:xfrm>
            <a:off x="203195" y="281525"/>
            <a:ext cx="283282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vi-VN" sz="8000" b="1" spc="50" dirty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Chú </a:t>
            </a:r>
          </a:p>
          <a:p>
            <a:pPr algn="ctr"/>
            <a:r>
              <a:rPr lang="vi-VN" sz="8000" b="1" spc="50" dirty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thích</a:t>
            </a:r>
            <a:endParaRPr lang="en-US" sz="8000" b="1" spc="50" dirty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5FBF49-3FB5-41C4-B842-8ABA6B34502D}"/>
              </a:ext>
            </a:extLst>
          </p:cNvPr>
          <p:cNvSpPr/>
          <p:nvPr/>
        </p:nvSpPr>
        <p:spPr>
          <a:xfrm>
            <a:off x="3036023" y="5386822"/>
            <a:ext cx="91559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Chim én</a:t>
            </a:r>
            <a:r>
              <a:rPr lang="vi-VN" sz="2800" b="1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en-US" sz="2800" b="1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>
                <a:cs typeface="Times New Roman" pitchFamily="18" charset="0"/>
              </a:rPr>
              <a:t>loài chim nhỏ, cánh dài và nhọn, chân ngắn, bay nhanh, thường gặp nhiều vào mùa xuân</a:t>
            </a:r>
            <a:endParaRPr lang="vi-VN" sz="2800" dirty="0"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F5F44F-BF2C-4218-B937-5B5606926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265" y="1193861"/>
            <a:ext cx="4344095" cy="37570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BFEDDE-8D65-43C5-8572-13ABB11A2E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13" t="57393" r="-190" b="-738"/>
          <a:stretch/>
        </p:blipFill>
        <p:spPr>
          <a:xfrm>
            <a:off x="9491017" y="2093216"/>
            <a:ext cx="1667169" cy="16285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91CB15-87CA-4E9B-9354-065C75F6CA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13" t="57393" r="-190" b="-738"/>
          <a:stretch/>
        </p:blipFill>
        <p:spPr>
          <a:xfrm>
            <a:off x="10023635" y="3827226"/>
            <a:ext cx="1667169" cy="162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-0.81355 -0.50695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77" y="-2534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0.59922 -0.65185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21" y="-3284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85185E-6 L -1.04231 -0.2375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22" y="-1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E69C906-3EE0-4204-A8E4-BA12FE858541}"/>
              </a:ext>
            </a:extLst>
          </p:cNvPr>
          <p:cNvSpPr/>
          <p:nvPr/>
        </p:nvSpPr>
        <p:spPr>
          <a:xfrm>
            <a:off x="3931596" y="810277"/>
            <a:ext cx="36167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Chim én bận đi đâu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Hôm nay về mở hội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Lượn bay như dẫn lối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Rủ mùa xuân cùng về.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84A09A-3A56-4F51-B21B-E57F23BC3A5F}"/>
              </a:ext>
            </a:extLst>
          </p:cNvPr>
          <p:cNvSpPr/>
          <p:nvPr/>
        </p:nvSpPr>
        <p:spPr>
          <a:xfrm>
            <a:off x="3901155" y="2416364"/>
            <a:ext cx="3920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Cỏ mọc xanh chân đê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Rau xum xuê nương bãi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Cây cam vàng thêm trái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Hoa khoe sắc nơi nơi.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8EB24F-E7E5-4C9D-8D4B-A547738C8D5F}"/>
              </a:ext>
            </a:extLst>
          </p:cNvPr>
          <p:cNvSpPr/>
          <p:nvPr/>
        </p:nvSpPr>
        <p:spPr>
          <a:xfrm>
            <a:off x="3901155" y="4022451"/>
            <a:ext cx="3981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Trời rắc bụi mưa rơi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Mầm non vươn đứng dậy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Én bay chao cánh vẫy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Mừng vui rồi lại đi.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7579B6-3C99-44E3-954A-1B520A0CB364}"/>
              </a:ext>
            </a:extLst>
          </p:cNvPr>
          <p:cNvSpPr/>
          <p:nvPr/>
        </p:nvSpPr>
        <p:spPr>
          <a:xfrm>
            <a:off x="3901155" y="5690029"/>
            <a:ext cx="39813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Chim ơi, chim nói gì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Khi lớn thêm một tuổi?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DC96D0-0D76-467B-BDFC-553A9B75F089}"/>
              </a:ext>
            </a:extLst>
          </p:cNvPr>
          <p:cNvSpPr/>
          <p:nvPr/>
        </p:nvSpPr>
        <p:spPr>
          <a:xfrm>
            <a:off x="4461163" y="313094"/>
            <a:ext cx="1951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Chim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én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7AED44-64DB-4321-B1EB-014403B74EFB}"/>
              </a:ext>
            </a:extLst>
          </p:cNvPr>
          <p:cNvSpPr/>
          <p:nvPr/>
        </p:nvSpPr>
        <p:spPr>
          <a:xfrm>
            <a:off x="6833259" y="6405725"/>
            <a:ext cx="39813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Xuân Dục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66003E5-2F4B-4955-A922-FD0C84AA03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9" t="14344" b="9914"/>
          <a:stretch/>
        </p:blipFill>
        <p:spPr>
          <a:xfrm>
            <a:off x="8682658" y="451470"/>
            <a:ext cx="3509342" cy="6406530"/>
          </a:xfrm>
          <a:prstGeom prst="rect">
            <a:avLst/>
          </a:prstGeom>
        </p:spPr>
      </p:pic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3C05DA8C-0409-4823-B286-52D394EC24C0}"/>
              </a:ext>
            </a:extLst>
          </p:cNvPr>
          <p:cNvSpPr/>
          <p:nvPr/>
        </p:nvSpPr>
        <p:spPr>
          <a:xfrm>
            <a:off x="30440" y="2547533"/>
            <a:ext cx="3616799" cy="1307321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cs typeface="Times New Roman" panose="02020603050405020304" pitchFamily="18" charset="0"/>
              </a:rPr>
              <a:t>Bài</a:t>
            </a:r>
            <a:r>
              <a:rPr lang="en-US" sz="3200" dirty="0">
                <a:cs typeface="Times New Roman" panose="02020603050405020304" pitchFamily="18" charset="0"/>
              </a:rPr>
              <a:t> chia </a:t>
            </a:r>
            <a:r>
              <a:rPr lang="en-US" sz="3200" dirty="0" err="1">
                <a:cs typeface="Times New Roman" panose="02020603050405020304" pitchFamily="18" charset="0"/>
              </a:rPr>
              <a:t>thành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  <a:r>
              <a:rPr lang="en-US" sz="3200" err="1">
                <a:cs typeface="Times New Roman" panose="02020603050405020304" pitchFamily="18" charset="0"/>
              </a:rPr>
              <a:t>mấy</a:t>
            </a:r>
            <a:r>
              <a:rPr lang="en-US" sz="3200">
                <a:cs typeface="Times New Roman" panose="02020603050405020304" pitchFamily="18" charset="0"/>
              </a:rPr>
              <a:t> đoạn?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C418A77-8808-498D-8D97-678F4F0599D6}"/>
              </a:ext>
            </a:extLst>
          </p:cNvPr>
          <p:cNvCxnSpPr>
            <a:cxnSpLocks/>
          </p:cNvCxnSpPr>
          <p:nvPr/>
        </p:nvCxnSpPr>
        <p:spPr>
          <a:xfrm>
            <a:off x="3908670" y="950970"/>
            <a:ext cx="0" cy="1393421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BD46AFAF-9890-448D-9899-C12CF91479B7}"/>
              </a:ext>
            </a:extLst>
          </p:cNvPr>
          <p:cNvSpPr/>
          <p:nvPr/>
        </p:nvSpPr>
        <p:spPr>
          <a:xfrm>
            <a:off x="3417100" y="897869"/>
            <a:ext cx="453574" cy="40560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cs typeface="Times New Roman" pitchFamily="18" charset="0"/>
              </a:rPr>
              <a:t>1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4E3A049-D654-4EFE-AF93-D9B969537638}"/>
              </a:ext>
            </a:extLst>
          </p:cNvPr>
          <p:cNvCxnSpPr>
            <a:cxnSpLocks/>
          </p:cNvCxnSpPr>
          <p:nvPr/>
        </p:nvCxnSpPr>
        <p:spPr>
          <a:xfrm>
            <a:off x="3900116" y="2526844"/>
            <a:ext cx="0" cy="1352429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428A7ED0-6A00-4F98-AA7A-39FFD7059F06}"/>
              </a:ext>
            </a:extLst>
          </p:cNvPr>
          <p:cNvSpPr/>
          <p:nvPr/>
        </p:nvSpPr>
        <p:spPr>
          <a:xfrm>
            <a:off x="3417100" y="2416364"/>
            <a:ext cx="429397" cy="43204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cs typeface="Times New Roman" pitchFamily="18" charset="0"/>
              </a:rPr>
              <a:t>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19CE4A9-7F80-4E62-915F-4A4AD3A814AC}"/>
              </a:ext>
            </a:extLst>
          </p:cNvPr>
          <p:cNvCxnSpPr>
            <a:cxnSpLocks/>
          </p:cNvCxnSpPr>
          <p:nvPr/>
        </p:nvCxnSpPr>
        <p:spPr>
          <a:xfrm>
            <a:off x="3908670" y="4140120"/>
            <a:ext cx="0" cy="1379008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ACAE03FB-1129-4459-9E26-F1923DC0595A}"/>
              </a:ext>
            </a:extLst>
          </p:cNvPr>
          <p:cNvSpPr/>
          <p:nvPr/>
        </p:nvSpPr>
        <p:spPr>
          <a:xfrm>
            <a:off x="3412892" y="4022451"/>
            <a:ext cx="453574" cy="40560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cs typeface="Times New Roman" pitchFamily="18" charset="0"/>
              </a:rPr>
              <a:t>3</a:t>
            </a:r>
            <a:endParaRPr lang="vi-VN" sz="2800" b="1" dirty="0">
              <a:cs typeface="Times New Roman" pitchFamily="18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B72F639-7034-4637-AEE8-78C734AA6572}"/>
              </a:ext>
            </a:extLst>
          </p:cNvPr>
          <p:cNvCxnSpPr>
            <a:cxnSpLocks/>
          </p:cNvCxnSpPr>
          <p:nvPr/>
        </p:nvCxnSpPr>
        <p:spPr>
          <a:xfrm>
            <a:off x="3931596" y="5790069"/>
            <a:ext cx="0" cy="730957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831AB472-DDF9-437C-8889-47A699B24E0F}"/>
              </a:ext>
            </a:extLst>
          </p:cNvPr>
          <p:cNvSpPr/>
          <p:nvPr/>
        </p:nvSpPr>
        <p:spPr>
          <a:xfrm>
            <a:off x="3432541" y="5744107"/>
            <a:ext cx="429397" cy="43204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cs typeface="Times New Roman" pitchFamily="18" charset="0"/>
              </a:rPr>
              <a:t>4</a:t>
            </a:r>
            <a:endParaRPr lang="vi-VN" sz="2800" b="1" dirty="0">
              <a:cs typeface="Times New Roman" pitchFamily="18" charset="0"/>
            </a:endParaRP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E1219A0A-D685-4925-BE47-42B0864430AA}"/>
              </a:ext>
            </a:extLst>
          </p:cNvPr>
          <p:cNvSpPr/>
          <p:nvPr/>
        </p:nvSpPr>
        <p:spPr>
          <a:xfrm>
            <a:off x="233400" y="578697"/>
            <a:ext cx="280990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 ĐOẠN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8" name="Rounded Rectangle 13">
            <a:extLst>
              <a:ext uri="{FF2B5EF4-FFF2-40B4-BE49-F238E27FC236}">
                <a16:creationId xmlns:a16="http://schemas.microsoft.com/office/drawing/2014/main" id="{B7A07D43-EB43-431B-9ADC-28F4CB0338B6}"/>
              </a:ext>
            </a:extLst>
          </p:cNvPr>
          <p:cNvSpPr/>
          <p:nvPr/>
        </p:nvSpPr>
        <p:spPr>
          <a:xfrm>
            <a:off x="123896" y="594078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 CẢ BÀI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80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0" grpId="0" animBg="1"/>
      <p:bldP spid="20" grpId="1" animBg="1"/>
      <p:bldP spid="22" grpId="0" animBg="1"/>
      <p:bldP spid="22" grpId="1" animBg="1"/>
      <p:bldP spid="24" grpId="0" animBg="1"/>
      <p:bldP spid="24" grpId="1" animBg="1"/>
      <p:bldP spid="26" grpId="0" animBg="1"/>
      <p:bldP spid="26" grpId="1" animBg="1"/>
      <p:bldP spid="27" grpId="0" animBg="1"/>
      <p:bldP spid="27" grpId="1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AF6A02-1082-4239-8F62-4F2C730EE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214" y="1202743"/>
            <a:ext cx="6005056" cy="47760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31CC8B-ABEF-4847-94C3-C9CE9426FE77}"/>
              </a:ext>
            </a:extLst>
          </p:cNvPr>
          <p:cNvSpPr/>
          <p:nvPr/>
        </p:nvSpPr>
        <p:spPr>
          <a:xfrm>
            <a:off x="4403132" y="3354179"/>
            <a:ext cx="338573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vi-VN" sz="4800" b="1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Đọc</a:t>
            </a:r>
            <a:r>
              <a:rPr lang="en-US" sz="4800" b="1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 </a:t>
            </a:r>
            <a:r>
              <a:rPr lang="vi-VN" sz="4800" b="1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hiểu</a:t>
            </a:r>
            <a:endParaRPr lang="en-US" sz="4800" b="1" cap="all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UTM Avo"/>
              <a:cs typeface="Times New Roman" pitchFamily="18" charset="0"/>
            </a:endParaRPr>
          </a:p>
        </p:txBody>
      </p:sp>
      <p:pic>
        <p:nvPicPr>
          <p:cNvPr id="11" name="55">
            <a:extLst>
              <a:ext uri="{FF2B5EF4-FFF2-40B4-BE49-F238E27FC236}">
                <a16:creationId xmlns:a16="http://schemas.microsoft.com/office/drawing/2014/main" id="{A4E03999-78D9-44EB-93F4-688400BA9E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70" y="3373368"/>
            <a:ext cx="3549247" cy="3312889"/>
          </a:xfrm>
          <a:prstGeom prst="rect">
            <a:avLst/>
          </a:prstGeom>
        </p:spPr>
      </p:pic>
      <p:pic>
        <p:nvPicPr>
          <p:cNvPr id="12" name="54">
            <a:extLst>
              <a:ext uri="{FF2B5EF4-FFF2-40B4-BE49-F238E27FC236}">
                <a16:creationId xmlns:a16="http://schemas.microsoft.com/office/drawing/2014/main" id="{A0E53A23-6590-4835-BA19-F48CBC9A5C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970" y="3592464"/>
            <a:ext cx="3592090" cy="3265537"/>
          </a:xfrm>
          <a:prstGeom prst="rect">
            <a:avLst/>
          </a:prstGeom>
        </p:spPr>
      </p:pic>
      <p:pic>
        <p:nvPicPr>
          <p:cNvPr id="13" name="42">
            <a:extLst>
              <a:ext uri="{FF2B5EF4-FFF2-40B4-BE49-F238E27FC236}">
                <a16:creationId xmlns:a16="http://schemas.microsoft.com/office/drawing/2014/main" id="{5EE46816-CEE4-4965-A34F-880728966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8867" y="495286"/>
            <a:ext cx="2177862" cy="329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9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E69C906-3EE0-4204-A8E4-BA12FE858541}"/>
              </a:ext>
            </a:extLst>
          </p:cNvPr>
          <p:cNvSpPr/>
          <p:nvPr/>
        </p:nvSpPr>
        <p:spPr>
          <a:xfrm>
            <a:off x="605737" y="878742"/>
            <a:ext cx="36167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Chim én bận đi đâu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Hôm nay về mở hội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Lượn bay như dẫn lối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Rủ mùa xuân cùng về.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84A09A-3A56-4F51-B21B-E57F23BC3A5F}"/>
              </a:ext>
            </a:extLst>
          </p:cNvPr>
          <p:cNvSpPr/>
          <p:nvPr/>
        </p:nvSpPr>
        <p:spPr>
          <a:xfrm>
            <a:off x="562209" y="2409834"/>
            <a:ext cx="3920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Cỏ mọc xanh chân đê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Rau xum xuê nương bãi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Cây cam vàng thêm trái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Hoa khoe sắc nơi nơi.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8EB24F-E7E5-4C9D-8D4B-A547738C8D5F}"/>
              </a:ext>
            </a:extLst>
          </p:cNvPr>
          <p:cNvSpPr/>
          <p:nvPr/>
        </p:nvSpPr>
        <p:spPr>
          <a:xfrm>
            <a:off x="605737" y="3987586"/>
            <a:ext cx="3981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Trời rắc bụi mưa rơi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Mầm non vươn đứng dậy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Én bay chao cánh vẫy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Mừng vui rồi lại đi.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7579B6-3C99-44E3-954A-1B520A0CB364}"/>
              </a:ext>
            </a:extLst>
          </p:cNvPr>
          <p:cNvSpPr/>
          <p:nvPr/>
        </p:nvSpPr>
        <p:spPr>
          <a:xfrm>
            <a:off x="562209" y="5565338"/>
            <a:ext cx="39813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Chim ơi, chim nói gì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Khi lớn thêm một tuổi?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DC96D0-0D76-467B-BDFC-553A9B75F089}"/>
              </a:ext>
            </a:extLst>
          </p:cNvPr>
          <p:cNvSpPr/>
          <p:nvPr/>
        </p:nvSpPr>
        <p:spPr>
          <a:xfrm>
            <a:off x="1226289" y="417077"/>
            <a:ext cx="17315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Chim én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7AED44-64DB-4321-B1EB-014403B74EFB}"/>
              </a:ext>
            </a:extLst>
          </p:cNvPr>
          <p:cNvSpPr/>
          <p:nvPr/>
        </p:nvSpPr>
        <p:spPr>
          <a:xfrm>
            <a:off x="3064282" y="6396335"/>
            <a:ext cx="39813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Xuân Dục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C769C-75DC-4B75-A81C-3A86A008F266}"/>
              </a:ext>
            </a:extLst>
          </p:cNvPr>
          <p:cNvCxnSpPr/>
          <p:nvPr/>
        </p:nvCxnSpPr>
        <p:spPr>
          <a:xfrm>
            <a:off x="6257102" y="570170"/>
            <a:ext cx="0" cy="5996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3">
            <a:extLst>
              <a:ext uri="{FF2B5EF4-FFF2-40B4-BE49-F238E27FC236}">
                <a16:creationId xmlns:a16="http://schemas.microsoft.com/office/drawing/2014/main" id="{7B3F358B-0D6C-43A3-81B9-4035DEF3D702}"/>
              </a:ext>
            </a:extLst>
          </p:cNvPr>
          <p:cNvSpPr/>
          <p:nvPr/>
        </p:nvSpPr>
        <p:spPr>
          <a:xfrm>
            <a:off x="7811519" y="644039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ĐỌC HIỂU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F1D8DBC-B8EC-44F0-A5CB-1C73EAF99D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9" t="14344" b="9914"/>
          <a:stretch/>
        </p:blipFill>
        <p:spPr>
          <a:xfrm>
            <a:off x="4512269" y="793649"/>
            <a:ext cx="1744833" cy="56451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171DF8B-C676-46DC-899F-E78675CE3177}"/>
              </a:ext>
            </a:extLst>
          </p:cNvPr>
          <p:cNvSpPr/>
          <p:nvPr/>
        </p:nvSpPr>
        <p:spPr>
          <a:xfrm>
            <a:off x="6318101" y="1470416"/>
            <a:ext cx="58738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>
                <a:latin typeface="+mj-lt"/>
                <a:cs typeface="Times New Roman" pitchFamily="18" charset="0"/>
              </a:rPr>
              <a:t>1. </a:t>
            </a:r>
            <a:r>
              <a:rPr lang="en-US" sz="2800">
                <a:latin typeface="+mj-lt"/>
                <a:cs typeface="Times New Roman" pitchFamily="18" charset="0"/>
              </a:rPr>
              <a:t>Em hiểu chim én “rủ mùa xuân cùng về” nghĩa là gì? </a:t>
            </a:r>
          </a:p>
          <a:p>
            <a:r>
              <a:rPr lang="en-US" sz="2800">
                <a:latin typeface="+mj-lt"/>
                <a:cs typeface="Times New Roman" pitchFamily="18" charset="0"/>
              </a:rPr>
              <a:t>Chọn ý đúng:</a:t>
            </a:r>
          </a:p>
        </p:txBody>
      </p:sp>
      <p:pic>
        <p:nvPicPr>
          <p:cNvPr id="25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3A981537-28B0-434A-9604-0DEF0CFB57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80388" y="3429000"/>
            <a:ext cx="609521" cy="609521"/>
          </a:xfrm>
          <a:prstGeom prst="rect">
            <a:avLst/>
          </a:prstGeom>
        </p:spPr>
      </p:pic>
      <p:grpSp>
        <p:nvGrpSpPr>
          <p:cNvPr id="14" name="B">
            <a:extLst>
              <a:ext uri="{FF2B5EF4-FFF2-40B4-BE49-F238E27FC236}">
                <a16:creationId xmlns:a16="http://schemas.microsoft.com/office/drawing/2014/main" id="{602C4CFF-86C3-48A5-91A2-43131F1B2DF9}"/>
              </a:ext>
            </a:extLst>
          </p:cNvPr>
          <p:cNvGrpSpPr/>
          <p:nvPr/>
        </p:nvGrpSpPr>
        <p:grpSpPr>
          <a:xfrm flipH="1">
            <a:off x="6853629" y="4265938"/>
            <a:ext cx="5190087" cy="1306268"/>
            <a:chOff x="636693" y="547852"/>
            <a:chExt cx="5190087" cy="1348114"/>
          </a:xfrm>
        </p:grpSpPr>
        <p:pic>
          <p:nvPicPr>
            <p:cNvPr id="18" name="Picture 2" descr="F:\1-原创素材\1_mm1102\PPT\PPT_014\materaials\pageimg_g20h.png">
              <a:extLst>
                <a:ext uri="{FF2B5EF4-FFF2-40B4-BE49-F238E27FC236}">
                  <a16:creationId xmlns:a16="http://schemas.microsoft.com/office/drawing/2014/main" id="{CA13F018-2B8D-4336-8A64-ACB5057F88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2465" y="547852"/>
              <a:ext cx="1044315" cy="1022838"/>
            </a:xfrm>
            <a:prstGeom prst="rect">
              <a:avLst/>
            </a:prstGeom>
            <a:noFill/>
            <a:effectLst>
              <a:glow rad="101600">
                <a:schemeClr val="bg1">
                  <a:lumMod val="85000"/>
                  <a:alpha val="6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97D0B9-809C-468C-AD8E-421E34BD3FA7}"/>
                </a:ext>
              </a:extLst>
            </p:cNvPr>
            <p:cNvSpPr txBox="1"/>
            <p:nvPr/>
          </p:nvSpPr>
          <p:spPr>
            <a:xfrm>
              <a:off x="4858972" y="602470"/>
              <a:ext cx="866785" cy="742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UTM Avo" panose="02040603050506020204" pitchFamily="18" charset="0"/>
                  <a:ea typeface="华康海报体W12(P)" pitchFamily="82" charset="-122"/>
                  <a:cs typeface="Times New Roman" pitchFamily="18" charset="0"/>
                </a:rPr>
                <a:t>B.</a:t>
              </a:r>
            </a:p>
          </p:txBody>
        </p:sp>
        <p:sp>
          <p:nvSpPr>
            <p:cNvPr id="20" name="textbox1">
              <a:extLst>
                <a:ext uri="{FF2B5EF4-FFF2-40B4-BE49-F238E27FC236}">
                  <a16:creationId xmlns:a16="http://schemas.microsoft.com/office/drawing/2014/main" id="{C0806E76-679C-4CB7-A304-28207A83C155}"/>
                </a:ext>
              </a:extLst>
            </p:cNvPr>
            <p:cNvSpPr/>
            <p:nvPr/>
          </p:nvSpPr>
          <p:spPr>
            <a:xfrm>
              <a:off x="636693" y="602470"/>
              <a:ext cx="4044749" cy="12934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>
                  <a:latin typeface="+mj-lt"/>
                  <a:cs typeface="Times New Roman" pitchFamily="18" charset="0"/>
                </a:rPr>
                <a:t>Chim én dẫn đường cho mùa xuân về</a:t>
              </a:r>
              <a:endParaRPr lang="en-US" sz="3200" dirty="0">
                <a:latin typeface="+mj-lt"/>
                <a:cs typeface="Times New Roman" pitchFamily="18" charset="0"/>
              </a:endParaRPr>
            </a:p>
          </p:txBody>
        </p:sp>
      </p:grpSp>
      <p:grpSp>
        <p:nvGrpSpPr>
          <p:cNvPr id="21" name="A">
            <a:extLst>
              <a:ext uri="{FF2B5EF4-FFF2-40B4-BE49-F238E27FC236}">
                <a16:creationId xmlns:a16="http://schemas.microsoft.com/office/drawing/2014/main" id="{2AD18494-1285-4E4B-A245-7CE41DD22F9B}"/>
              </a:ext>
            </a:extLst>
          </p:cNvPr>
          <p:cNvGrpSpPr/>
          <p:nvPr/>
        </p:nvGrpSpPr>
        <p:grpSpPr>
          <a:xfrm>
            <a:off x="6318101" y="2851425"/>
            <a:ext cx="5833582" cy="1293496"/>
            <a:chOff x="866077" y="450214"/>
            <a:chExt cx="4628156" cy="1293496"/>
          </a:xfrm>
        </p:grpSpPr>
        <p:pic>
          <p:nvPicPr>
            <p:cNvPr id="22" name="Picture 2" descr="F:\1-原创素材\1_mm1102\PPT\PPT_014\materaials\pageimg_g20h.png">
              <a:extLst>
                <a:ext uri="{FF2B5EF4-FFF2-40B4-BE49-F238E27FC236}">
                  <a16:creationId xmlns:a16="http://schemas.microsoft.com/office/drawing/2014/main" id="{98624673-D28A-42CD-ACF2-A2D797AB18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077" y="483519"/>
              <a:ext cx="1044315" cy="1022838"/>
            </a:xfrm>
            <a:prstGeom prst="rect">
              <a:avLst/>
            </a:prstGeom>
            <a:noFill/>
            <a:effectLst>
              <a:glow rad="101600">
                <a:schemeClr val="bg1">
                  <a:lumMod val="85000"/>
                  <a:alpha val="6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77CDC06-448C-4ACF-AD61-4C7B9E1A98C6}"/>
                </a:ext>
              </a:extLst>
            </p:cNvPr>
            <p:cNvSpPr txBox="1"/>
            <p:nvPr/>
          </p:nvSpPr>
          <p:spPr>
            <a:xfrm>
              <a:off x="1009923" y="505270"/>
              <a:ext cx="866785" cy="742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UTM Avo" panose="02040603050506020204" pitchFamily="18" charset="0"/>
                  <a:ea typeface="华康海报体W12(P)" pitchFamily="82" charset="-122"/>
                  <a:cs typeface="Times New Roman" pitchFamily="18" charset="0"/>
                </a:rPr>
                <a:t>A.</a:t>
              </a:r>
            </a:p>
          </p:txBody>
        </p:sp>
        <p:sp>
          <p:nvSpPr>
            <p:cNvPr id="27" name="textbox1">
              <a:extLst>
                <a:ext uri="{FF2B5EF4-FFF2-40B4-BE49-F238E27FC236}">
                  <a16:creationId xmlns:a16="http://schemas.microsoft.com/office/drawing/2014/main" id="{5056624B-671B-4E69-BC67-E1635A80C1E7}"/>
                </a:ext>
              </a:extLst>
            </p:cNvPr>
            <p:cNvSpPr/>
            <p:nvPr/>
          </p:nvSpPr>
          <p:spPr>
            <a:xfrm>
              <a:off x="2005080" y="450214"/>
              <a:ext cx="3489153" cy="12934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>
                  <a:latin typeface="+mj-lt"/>
                  <a:cs typeface="Times New Roman" pitchFamily="18" charset="0"/>
                </a:rPr>
                <a:t>Chim én báo hiệu mùa xuân về.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4A3C37D-EE1E-476E-9060-3D36E8CA6E74}"/>
              </a:ext>
            </a:extLst>
          </p:cNvPr>
          <p:cNvSpPr txBox="1"/>
          <p:nvPr/>
        </p:nvSpPr>
        <p:spPr>
          <a:xfrm>
            <a:off x="4343603" y="3820279"/>
            <a:ext cx="86678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UTM Avo" panose="02040603050506020204" pitchFamily="18" charset="0"/>
                <a:ea typeface="华康海报体W12(P)" pitchFamily="82" charset="-122"/>
                <a:cs typeface="Times New Roman" pitchFamily="18" charset="0"/>
              </a:rPr>
              <a:t>C.</a:t>
            </a:r>
          </a:p>
        </p:txBody>
      </p:sp>
      <p:pic>
        <p:nvPicPr>
          <p:cNvPr id="32" name="Picture 2" descr="F:\1-原创素材\1_mm1102\PPT\PPT_014\materaials\pageimg_g20h.png">
            <a:extLst>
              <a:ext uri="{FF2B5EF4-FFF2-40B4-BE49-F238E27FC236}">
                <a16:creationId xmlns:a16="http://schemas.microsoft.com/office/drawing/2014/main" id="{3F06EDE4-2F46-497E-817F-6E5ECC245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249" y="5559187"/>
            <a:ext cx="1244506" cy="1022838"/>
          </a:xfrm>
          <a:prstGeom prst="rect">
            <a:avLst/>
          </a:prstGeom>
          <a:noFill/>
          <a:effectLst>
            <a:glow rad="101600">
              <a:schemeClr val="bg1">
                <a:lumMod val="85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ADE17B8-7491-439E-9D5B-DAD81D97852C}"/>
              </a:ext>
            </a:extLst>
          </p:cNvPr>
          <p:cNvSpPr txBox="1"/>
          <p:nvPr/>
        </p:nvSpPr>
        <p:spPr>
          <a:xfrm>
            <a:off x="6559691" y="5653824"/>
            <a:ext cx="103294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UTM Avo" panose="02040603050506020204" pitchFamily="18" charset="0"/>
                <a:ea typeface="华康海报体W12(P)" pitchFamily="82" charset="-122"/>
                <a:cs typeface="Times New Roman" pitchFamily="18" charset="0"/>
              </a:rPr>
              <a:t>C.</a:t>
            </a:r>
          </a:p>
        </p:txBody>
      </p:sp>
      <p:sp>
        <p:nvSpPr>
          <p:cNvPr id="34" name="textbox1">
            <a:extLst>
              <a:ext uri="{FF2B5EF4-FFF2-40B4-BE49-F238E27FC236}">
                <a16:creationId xmlns:a16="http://schemas.microsoft.com/office/drawing/2014/main" id="{F86AB79E-8815-4C18-BF6F-370CE740BD7B}"/>
              </a:ext>
            </a:extLst>
          </p:cNvPr>
          <p:cNvSpPr/>
          <p:nvPr/>
        </p:nvSpPr>
        <p:spPr>
          <a:xfrm>
            <a:off x="7792776" y="5869321"/>
            <a:ext cx="41714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cs typeface="Times New Roman" pitchFamily="18" charset="0"/>
              </a:rPr>
              <a:t> </a:t>
            </a:r>
            <a:r>
              <a:rPr lang="en-US" sz="2800">
                <a:cs typeface="Times New Roman" pitchFamily="18" charset="0"/>
              </a:rPr>
              <a:t>Chim én về để mở hội xuân. </a:t>
            </a:r>
            <a:endParaRPr lang="en-US" sz="240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75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1" grpId="0" animBg="1"/>
      <p:bldP spid="24" grpId="0"/>
      <p:bldP spid="33" grpId="0"/>
      <p:bldP spid="33" grpId="1"/>
      <p:bldP spid="34" grpId="0"/>
      <p:bldP spid="3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E69C906-3EE0-4204-A8E4-BA12FE858541}"/>
              </a:ext>
            </a:extLst>
          </p:cNvPr>
          <p:cNvSpPr/>
          <p:nvPr/>
        </p:nvSpPr>
        <p:spPr>
          <a:xfrm>
            <a:off x="562208" y="890919"/>
            <a:ext cx="36167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Chim én bận đi đâu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Hôm nay về mở hội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Lượn bay như dẫn lối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Rủ mùa xuân cùng về.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84A09A-3A56-4F51-B21B-E57F23BC3A5F}"/>
              </a:ext>
            </a:extLst>
          </p:cNvPr>
          <p:cNvSpPr/>
          <p:nvPr/>
        </p:nvSpPr>
        <p:spPr>
          <a:xfrm>
            <a:off x="562208" y="2472964"/>
            <a:ext cx="3920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Cỏ mọc xanh chân đê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Rau xum xuê nương bãi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Cây cam vàng thêm trái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Hoa khoe sắc nơi nơi.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8EB24F-E7E5-4C9D-8D4B-A547738C8D5F}"/>
              </a:ext>
            </a:extLst>
          </p:cNvPr>
          <p:cNvSpPr/>
          <p:nvPr/>
        </p:nvSpPr>
        <p:spPr>
          <a:xfrm>
            <a:off x="562209" y="4017402"/>
            <a:ext cx="3981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Trời rắc bụi mưa rơi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Mầm non vươn đứng dậy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Én bay chao cánh vẫy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Mừng vui rồi lại đi.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7579B6-3C99-44E3-954A-1B520A0CB364}"/>
              </a:ext>
            </a:extLst>
          </p:cNvPr>
          <p:cNvSpPr/>
          <p:nvPr/>
        </p:nvSpPr>
        <p:spPr>
          <a:xfrm>
            <a:off x="562209" y="5565338"/>
            <a:ext cx="39813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Chim ơi, chim nói gì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Khi lớn thêm một tuổi?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DC96D0-0D76-467B-BDFC-553A9B75F089}"/>
              </a:ext>
            </a:extLst>
          </p:cNvPr>
          <p:cNvSpPr/>
          <p:nvPr/>
        </p:nvSpPr>
        <p:spPr>
          <a:xfrm>
            <a:off x="1222912" y="429254"/>
            <a:ext cx="17315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Chim én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7AED44-64DB-4321-B1EB-014403B74EFB}"/>
              </a:ext>
            </a:extLst>
          </p:cNvPr>
          <p:cNvSpPr/>
          <p:nvPr/>
        </p:nvSpPr>
        <p:spPr>
          <a:xfrm>
            <a:off x="3064282" y="6396335"/>
            <a:ext cx="39813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Xuân Dục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C769C-75DC-4B75-A81C-3A86A008F266}"/>
              </a:ext>
            </a:extLst>
          </p:cNvPr>
          <p:cNvCxnSpPr/>
          <p:nvPr/>
        </p:nvCxnSpPr>
        <p:spPr>
          <a:xfrm>
            <a:off x="6257102" y="570170"/>
            <a:ext cx="0" cy="5996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7F1D8DBC-B8EC-44F0-A5CB-1C73EAF99D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9" t="14344" b="9914"/>
          <a:stretch/>
        </p:blipFill>
        <p:spPr>
          <a:xfrm>
            <a:off x="4512269" y="793649"/>
            <a:ext cx="1744833" cy="56451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171DF8B-C676-46DC-899F-E78675CE3177}"/>
              </a:ext>
            </a:extLst>
          </p:cNvPr>
          <p:cNvSpPr/>
          <p:nvPr/>
        </p:nvSpPr>
        <p:spPr>
          <a:xfrm>
            <a:off x="6318101" y="600728"/>
            <a:ext cx="58738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prstClr val="black"/>
                </a:solidFill>
                <a:latin typeface="UTM Avo"/>
                <a:cs typeface="Times New Roman" pitchFamily="18" charset="0"/>
              </a:rPr>
              <a:t>2. </a:t>
            </a:r>
            <a:r>
              <a:rPr lang="en-US" sz="2800">
                <a:solidFill>
                  <a:prstClr val="black"/>
                </a:solidFill>
                <a:latin typeface="UTM Avo"/>
                <a:cs typeface="Times New Roman" pitchFamily="18" charset="0"/>
              </a:rPr>
              <a:t>Tìm những câu thơ tả vẻ đẹp của cây cối khi xuân về.</a:t>
            </a:r>
            <a:endParaRPr kumimoji="0" lang="en-US" sz="28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pic>
        <p:nvPicPr>
          <p:cNvPr id="25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3A981537-28B0-434A-9604-0DEF0CFB57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80388" y="3429000"/>
            <a:ext cx="609521" cy="60952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4A3C37D-EE1E-476E-9060-3D36E8CA6E74}"/>
              </a:ext>
            </a:extLst>
          </p:cNvPr>
          <p:cNvSpPr txBox="1"/>
          <p:nvPr/>
        </p:nvSpPr>
        <p:spPr>
          <a:xfrm>
            <a:off x="4343603" y="3820279"/>
            <a:ext cx="86678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itchFamily="82" charset="-122"/>
                <a:cs typeface="Times New Roman" pitchFamily="18" charset="0"/>
              </a:rPr>
              <a:t>C.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4BD629-7724-48CC-9BB9-405D0A8ED626}"/>
              </a:ext>
            </a:extLst>
          </p:cNvPr>
          <p:cNvSpPr/>
          <p:nvPr/>
        </p:nvSpPr>
        <p:spPr>
          <a:xfrm>
            <a:off x="7045664" y="1614564"/>
            <a:ext cx="58738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vi-VN" sz="2800">
                <a:solidFill>
                  <a:srgbClr val="00B050"/>
                </a:solidFill>
              </a:rPr>
              <a:t>Cỏ mọc xanh chân đê</a:t>
            </a:r>
            <a:endParaRPr lang="en-US" sz="2800">
              <a:solidFill>
                <a:srgbClr val="00B050"/>
              </a:solidFill>
            </a:endParaRPr>
          </a:p>
          <a:p>
            <a:pPr lvl="0"/>
            <a:r>
              <a:rPr lang="vi-VN" sz="2800">
                <a:solidFill>
                  <a:srgbClr val="00B050"/>
                </a:solidFill>
              </a:rPr>
              <a:t>Rau xum xuê nương bãi</a:t>
            </a:r>
            <a:br>
              <a:rPr lang="vi-VN" sz="3600">
                <a:solidFill>
                  <a:srgbClr val="00B050"/>
                </a:solidFill>
              </a:rPr>
            </a:br>
            <a:r>
              <a:rPr lang="vi-VN" sz="2800">
                <a:solidFill>
                  <a:srgbClr val="00B050"/>
                </a:solidFill>
              </a:rPr>
              <a:t>Cây cam vàng thêm trái</a:t>
            </a:r>
            <a:br>
              <a:rPr lang="vi-VN" sz="3600">
                <a:solidFill>
                  <a:srgbClr val="00B050"/>
                </a:solidFill>
              </a:rPr>
            </a:br>
            <a:r>
              <a:rPr lang="vi-VN" sz="2800">
                <a:solidFill>
                  <a:srgbClr val="00B050"/>
                </a:solidFill>
              </a:rPr>
              <a:t>Hoa khoe sắc nơi nơi</a:t>
            </a:r>
            <a:endParaRPr lang="en-US" sz="2800">
              <a:solidFill>
                <a:srgbClr val="00B050"/>
              </a:solidFill>
            </a:endParaRPr>
          </a:p>
          <a:p>
            <a:pPr lvl="0"/>
            <a:r>
              <a:rPr lang="vi-VN" sz="2800">
                <a:solidFill>
                  <a:srgbClr val="00B050"/>
                </a:solidFill>
              </a:rPr>
              <a:t>Mầm non vươn đứng dậy</a:t>
            </a:r>
            <a:endParaRPr kumimoji="0" lang="en-US" sz="280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FDE853C-DF2D-491A-9EEF-341E71B17FF5}"/>
              </a:ext>
            </a:extLst>
          </p:cNvPr>
          <p:cNvSpPr/>
          <p:nvPr/>
        </p:nvSpPr>
        <p:spPr>
          <a:xfrm>
            <a:off x="6318101" y="3905014"/>
            <a:ext cx="58738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/>
                <a:cs typeface="Times New Roman" pitchFamily="18" charset="0"/>
              </a:rPr>
              <a:t>Câu</a:t>
            </a:r>
            <a:r>
              <a:rPr lang="en-US" sz="2800" b="1">
                <a:solidFill>
                  <a:prstClr val="black"/>
                </a:solidFill>
                <a:latin typeface="UTM Avo"/>
                <a:cs typeface="Times New Roman" pitchFamily="18" charset="0"/>
              </a:rPr>
              <a:t> </a:t>
            </a:r>
            <a:r>
              <a:rPr lang="en-US" sz="2800">
                <a:solidFill>
                  <a:prstClr val="black"/>
                </a:solidFill>
                <a:latin typeface="UTM Avo"/>
                <a:cs typeface="Times New Roman" pitchFamily="18" charset="0"/>
              </a:rPr>
              <a:t>thơ nào gợi lên hình ảnh chim én tất bật mang tin vui đến cho muôn nơi? </a:t>
            </a:r>
            <a:endParaRPr kumimoji="0" lang="en-US" sz="28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E313FEB-AB04-4E6F-B0D8-9209D987E5BE}"/>
              </a:ext>
            </a:extLst>
          </p:cNvPr>
          <p:cNvSpPr txBox="1"/>
          <p:nvPr/>
        </p:nvSpPr>
        <p:spPr>
          <a:xfrm>
            <a:off x="7045664" y="5333690"/>
            <a:ext cx="671559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</a:rPr>
              <a:t>Én bay chao cánh vẫy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</a:rPr>
              <a:t>Mừng vui rồi lại đi.</a:t>
            </a:r>
            <a:endParaRPr lang="en-US" sz="2800">
              <a:solidFill>
                <a:srgbClr val="FF770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0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5" grpId="0"/>
      <p:bldP spid="16" grpId="0"/>
      <p:bldP spid="24" grpId="0"/>
      <p:bldP spid="28" grpId="0"/>
      <p:bldP spid="31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E69C906-3EE0-4204-A8E4-BA12FE858541}"/>
              </a:ext>
            </a:extLst>
          </p:cNvPr>
          <p:cNvSpPr/>
          <p:nvPr/>
        </p:nvSpPr>
        <p:spPr>
          <a:xfrm>
            <a:off x="562209" y="908505"/>
            <a:ext cx="36167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Chim én bận đi đâu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Hôm nay về mở hội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Lượn bay như dẫn lối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Rủ mùa xuân cùng về.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84A09A-3A56-4F51-B21B-E57F23BC3A5F}"/>
              </a:ext>
            </a:extLst>
          </p:cNvPr>
          <p:cNvSpPr/>
          <p:nvPr/>
        </p:nvSpPr>
        <p:spPr>
          <a:xfrm>
            <a:off x="546548" y="2432576"/>
            <a:ext cx="3920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Cỏ mọc xanh chân đê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Rau xum xuê nương bãi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Cây cam vàng thêm trái</a:t>
            </a:r>
            <a:b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Hoa khoe sắc nơi nơi.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8EB24F-E7E5-4C9D-8D4B-A547738C8D5F}"/>
              </a:ext>
            </a:extLst>
          </p:cNvPr>
          <p:cNvSpPr/>
          <p:nvPr/>
        </p:nvSpPr>
        <p:spPr>
          <a:xfrm>
            <a:off x="546548" y="4008793"/>
            <a:ext cx="3981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Trời rắc bụi mưa rơi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Mầm non vươn đứng dậy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Én bay chao cánh vẫy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Mừng vui rồi lại đi.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7579B6-3C99-44E3-954A-1B520A0CB364}"/>
              </a:ext>
            </a:extLst>
          </p:cNvPr>
          <p:cNvSpPr/>
          <p:nvPr/>
        </p:nvSpPr>
        <p:spPr>
          <a:xfrm>
            <a:off x="562209" y="5565338"/>
            <a:ext cx="39813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Chim ơi, chim nói gì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Khi lớn thêm một tuổi?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DC96D0-0D76-467B-BDFC-553A9B75F089}"/>
              </a:ext>
            </a:extLst>
          </p:cNvPr>
          <p:cNvSpPr/>
          <p:nvPr/>
        </p:nvSpPr>
        <p:spPr>
          <a:xfrm>
            <a:off x="1332718" y="414957"/>
            <a:ext cx="17315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Chim én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7AED44-64DB-4321-B1EB-014403B74EFB}"/>
              </a:ext>
            </a:extLst>
          </p:cNvPr>
          <p:cNvSpPr/>
          <p:nvPr/>
        </p:nvSpPr>
        <p:spPr>
          <a:xfrm>
            <a:off x="3064282" y="6396335"/>
            <a:ext cx="39813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Xuân Dục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C769C-75DC-4B75-A81C-3A86A008F266}"/>
              </a:ext>
            </a:extLst>
          </p:cNvPr>
          <p:cNvCxnSpPr/>
          <p:nvPr/>
        </p:nvCxnSpPr>
        <p:spPr>
          <a:xfrm>
            <a:off x="6257102" y="570170"/>
            <a:ext cx="0" cy="5996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7F1D8DBC-B8EC-44F0-A5CB-1C73EAF99D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9" t="14344" b="9914"/>
          <a:stretch/>
        </p:blipFill>
        <p:spPr>
          <a:xfrm>
            <a:off x="4512269" y="793649"/>
            <a:ext cx="1744833" cy="56451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171DF8B-C676-46DC-899F-E78675CE3177}"/>
              </a:ext>
            </a:extLst>
          </p:cNvPr>
          <p:cNvSpPr/>
          <p:nvPr/>
        </p:nvSpPr>
        <p:spPr>
          <a:xfrm>
            <a:off x="6318101" y="600728"/>
            <a:ext cx="58738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prstClr val="black"/>
                </a:solidFill>
                <a:latin typeface="UTM Avo"/>
                <a:cs typeface="Times New Roman" pitchFamily="18" charset="0"/>
              </a:rPr>
              <a:t>3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. </a:t>
            </a:r>
            <a:r>
              <a:rPr kumimoji="0" lang="en-US" sz="2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Em</a:t>
            </a:r>
            <a:r>
              <a:rPr kumimoji="0" lang="en-US" sz="280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muốn chim én nói gì khi xuân về?</a:t>
            </a:r>
            <a:endParaRPr kumimoji="0" lang="en-US" sz="28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4A3C37D-EE1E-476E-9060-3D36E8CA6E74}"/>
              </a:ext>
            </a:extLst>
          </p:cNvPr>
          <p:cNvSpPr txBox="1"/>
          <p:nvPr/>
        </p:nvSpPr>
        <p:spPr>
          <a:xfrm>
            <a:off x="4343603" y="3820279"/>
            <a:ext cx="86678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itchFamily="82" charset="-122"/>
                <a:cs typeface="Times New Roman" pitchFamily="18" charset="0"/>
              </a:rPr>
              <a:t>C.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34BD629-7724-48CC-9BB9-405D0A8ED626}"/>
              </a:ext>
            </a:extLst>
          </p:cNvPr>
          <p:cNvSpPr/>
          <p:nvPr/>
        </p:nvSpPr>
        <p:spPr>
          <a:xfrm>
            <a:off x="6530363" y="1642407"/>
            <a:ext cx="58738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Bạn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đã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lớn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thêm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một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tuổi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rồi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,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bạn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sẽ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có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thêm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nhiều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niềm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vui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đấy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3EE4AC-852B-4449-B4B0-CAB0151052DC}"/>
              </a:ext>
            </a:extLst>
          </p:cNvPr>
          <p:cNvSpPr/>
          <p:nvPr/>
        </p:nvSpPr>
        <p:spPr>
          <a:xfrm>
            <a:off x="6425768" y="3127781"/>
            <a:ext cx="58738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Tôi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chúc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bạn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học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giỏi</a:t>
            </a:r>
            <a:r>
              <a:rPr lang="en-US" sz="2800" dirty="0">
                <a:latin typeface="UTM Avo"/>
                <a:cs typeface="Times New Roman" pitchFamily="18" charset="0"/>
              </a:rPr>
              <a:t>,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làm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được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nhiều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điều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tốt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nhé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34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E69C906-3EE0-4204-A8E4-BA12FE858541}"/>
              </a:ext>
            </a:extLst>
          </p:cNvPr>
          <p:cNvSpPr/>
          <p:nvPr/>
        </p:nvSpPr>
        <p:spPr>
          <a:xfrm>
            <a:off x="562209" y="838931"/>
            <a:ext cx="36167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Chim én bận đi đâu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Hôm nay về mở hội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Lượn bay như dẫn lối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Rủ mùa xuân cùng về.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84A09A-3A56-4F51-B21B-E57F23BC3A5F}"/>
              </a:ext>
            </a:extLst>
          </p:cNvPr>
          <p:cNvSpPr/>
          <p:nvPr/>
        </p:nvSpPr>
        <p:spPr>
          <a:xfrm>
            <a:off x="537205" y="2394218"/>
            <a:ext cx="3920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Cỏ mọc xanh chân đê</a:t>
            </a:r>
            <a:b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Rau xum xuê nương bãi</a:t>
            </a:r>
            <a:b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Cây cam vàng thêm trái</a:t>
            </a:r>
            <a:b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Hoa khoe sắc nơi nơi.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8EB24F-E7E5-4C9D-8D4B-A547738C8D5F}"/>
              </a:ext>
            </a:extLst>
          </p:cNvPr>
          <p:cNvSpPr/>
          <p:nvPr/>
        </p:nvSpPr>
        <p:spPr>
          <a:xfrm>
            <a:off x="562209" y="3959251"/>
            <a:ext cx="3981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Trời rắc bụi mưa rơi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Mầm non vươn đứng dậy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Én bay chao cánh vẫy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Mừng vui rồi lại đi.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7579B6-3C99-44E3-954A-1B520A0CB364}"/>
              </a:ext>
            </a:extLst>
          </p:cNvPr>
          <p:cNvSpPr/>
          <p:nvPr/>
        </p:nvSpPr>
        <p:spPr>
          <a:xfrm>
            <a:off x="562209" y="5565338"/>
            <a:ext cx="39813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Chim ơi, chim nói gì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Khi lớn thêm một tuổi?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DC96D0-0D76-467B-BDFC-553A9B75F089}"/>
              </a:ext>
            </a:extLst>
          </p:cNvPr>
          <p:cNvSpPr/>
          <p:nvPr/>
        </p:nvSpPr>
        <p:spPr>
          <a:xfrm>
            <a:off x="1332718" y="339338"/>
            <a:ext cx="17315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Chim én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7AED44-64DB-4321-B1EB-014403B74EFB}"/>
              </a:ext>
            </a:extLst>
          </p:cNvPr>
          <p:cNvSpPr/>
          <p:nvPr/>
        </p:nvSpPr>
        <p:spPr>
          <a:xfrm>
            <a:off x="3064282" y="6396335"/>
            <a:ext cx="39813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Xuân Dục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C769C-75DC-4B75-A81C-3A86A008F266}"/>
              </a:ext>
            </a:extLst>
          </p:cNvPr>
          <p:cNvCxnSpPr/>
          <p:nvPr/>
        </p:nvCxnSpPr>
        <p:spPr>
          <a:xfrm>
            <a:off x="6257102" y="570170"/>
            <a:ext cx="0" cy="5996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7F1D8DBC-B8EC-44F0-A5CB-1C73EAF99D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9" t="14344" b="9914"/>
          <a:stretch/>
        </p:blipFill>
        <p:spPr>
          <a:xfrm>
            <a:off x="4512269" y="793649"/>
            <a:ext cx="1744833" cy="56451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171DF8B-C676-46DC-899F-E78675CE3177}"/>
              </a:ext>
            </a:extLst>
          </p:cNvPr>
          <p:cNvSpPr/>
          <p:nvPr/>
        </p:nvSpPr>
        <p:spPr>
          <a:xfrm>
            <a:off x="6485873" y="697614"/>
            <a:ext cx="5873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schemeClr val="accent1"/>
                </a:solidFill>
                <a:latin typeface="UTM Avo"/>
                <a:cs typeface="Times New Roman" pitchFamily="18" charset="0"/>
              </a:rPr>
              <a:t>Bài thơ giúp em hiểu điều gì?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pic>
        <p:nvPicPr>
          <p:cNvPr id="25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3A981537-28B0-434A-9604-0DEF0CFB57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80388" y="3429000"/>
            <a:ext cx="609521" cy="60952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4A3C37D-EE1E-476E-9060-3D36E8CA6E74}"/>
              </a:ext>
            </a:extLst>
          </p:cNvPr>
          <p:cNvSpPr txBox="1"/>
          <p:nvPr/>
        </p:nvSpPr>
        <p:spPr>
          <a:xfrm>
            <a:off x="4343603" y="3820279"/>
            <a:ext cx="86678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itchFamily="82" charset="-122"/>
                <a:cs typeface="Times New Roman" pitchFamily="18" charset="0"/>
              </a:rPr>
              <a:t>C.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5A551B-FFAB-4A1A-9BAB-33C3BC17B1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8719" y="1220290"/>
            <a:ext cx="4901072" cy="550656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12E780A-C74C-4875-B8B5-CBBC7E1E0113}"/>
              </a:ext>
            </a:extLst>
          </p:cNvPr>
          <p:cNvSpPr/>
          <p:nvPr/>
        </p:nvSpPr>
        <p:spPr>
          <a:xfrm>
            <a:off x="7216433" y="1623761"/>
            <a:ext cx="40081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Chim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én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báo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hiệu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mùa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xuân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tươi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đẹp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đã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đến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.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Chim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én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làm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cuộc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sống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thêm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tươi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đẹp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.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Hãy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yêu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quý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và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bảo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vệ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các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loài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chim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itchFamily="18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38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4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AF6A02-1082-4239-8F62-4F2C730EE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214" y="1202743"/>
            <a:ext cx="6005056" cy="47760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B31CC8B-ABEF-4847-94C3-C9CE9426FE77}"/>
              </a:ext>
            </a:extLst>
          </p:cNvPr>
          <p:cNvSpPr/>
          <p:nvPr/>
        </p:nvSpPr>
        <p:spPr>
          <a:xfrm>
            <a:off x="4146728" y="3373368"/>
            <a:ext cx="405111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en-US" sz="4800" b="1" cap="all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cs typeface="Times New Roman" pitchFamily="18" charset="0"/>
              </a:rPr>
              <a:t>LUYỆN TẬP</a:t>
            </a:r>
            <a:endParaRPr lang="en-US" sz="4800" b="1" cap="all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UTM Avo"/>
              <a:cs typeface="Times New Roman" pitchFamily="18" charset="0"/>
            </a:endParaRPr>
          </a:p>
        </p:txBody>
      </p:sp>
      <p:pic>
        <p:nvPicPr>
          <p:cNvPr id="11" name="55">
            <a:extLst>
              <a:ext uri="{FF2B5EF4-FFF2-40B4-BE49-F238E27FC236}">
                <a16:creationId xmlns:a16="http://schemas.microsoft.com/office/drawing/2014/main" id="{A4E03999-78D9-44EB-93F4-688400BA9E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70" y="3373368"/>
            <a:ext cx="3549247" cy="3312889"/>
          </a:xfrm>
          <a:prstGeom prst="rect">
            <a:avLst/>
          </a:prstGeom>
        </p:spPr>
      </p:pic>
      <p:pic>
        <p:nvPicPr>
          <p:cNvPr id="12" name="54">
            <a:extLst>
              <a:ext uri="{FF2B5EF4-FFF2-40B4-BE49-F238E27FC236}">
                <a16:creationId xmlns:a16="http://schemas.microsoft.com/office/drawing/2014/main" id="{A0E53A23-6590-4835-BA19-F48CBC9A5C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970" y="3592464"/>
            <a:ext cx="3592090" cy="3265537"/>
          </a:xfrm>
          <a:prstGeom prst="rect">
            <a:avLst/>
          </a:prstGeom>
        </p:spPr>
      </p:pic>
      <p:pic>
        <p:nvPicPr>
          <p:cNvPr id="13" name="42">
            <a:extLst>
              <a:ext uri="{FF2B5EF4-FFF2-40B4-BE49-F238E27FC236}">
                <a16:creationId xmlns:a16="http://schemas.microsoft.com/office/drawing/2014/main" id="{5EE46816-CEE4-4965-A34F-880728966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8867" y="495286"/>
            <a:ext cx="2177862" cy="329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8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7D1A72-8D1D-4644-AF5F-92D82501E8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941"/>
            <a:ext cx="12192000" cy="3765113"/>
          </a:xfrm>
          <a:prstGeom prst="rect">
            <a:avLst/>
          </a:prstGeom>
        </p:spPr>
      </p:pic>
      <p:pic>
        <p:nvPicPr>
          <p:cNvPr id="3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8F60D53E-7DBE-4F0A-AC2A-B5E43C1C0F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80388" y="3429000"/>
            <a:ext cx="609521" cy="60952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1225060-94FF-4E3E-B821-C0123A08AE4C}"/>
              </a:ext>
            </a:extLst>
          </p:cNvPr>
          <p:cNvCxnSpPr/>
          <p:nvPr/>
        </p:nvCxnSpPr>
        <p:spPr>
          <a:xfrm>
            <a:off x="4332157" y="2698230"/>
            <a:ext cx="16189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C76AF0-A3C1-4B8C-B1FB-DD3A58543C83}"/>
              </a:ext>
            </a:extLst>
          </p:cNvPr>
          <p:cNvCxnSpPr>
            <a:cxnSpLocks/>
          </p:cNvCxnSpPr>
          <p:nvPr/>
        </p:nvCxnSpPr>
        <p:spPr>
          <a:xfrm>
            <a:off x="4139783" y="3429000"/>
            <a:ext cx="24708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FC1074-DC6A-43A1-B2A1-25A9F35115A0}"/>
              </a:ext>
            </a:extLst>
          </p:cNvPr>
          <p:cNvCxnSpPr>
            <a:cxnSpLocks/>
          </p:cNvCxnSpPr>
          <p:nvPr/>
        </p:nvCxnSpPr>
        <p:spPr>
          <a:xfrm>
            <a:off x="4332157" y="4038521"/>
            <a:ext cx="12891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7A08808F-0514-49F8-896E-A0F569917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32788" y="3581400"/>
            <a:ext cx="609521" cy="609521"/>
          </a:xfrm>
          <a:prstGeom prst="rect">
            <a:avLst/>
          </a:prstGeom>
        </p:spPr>
      </p:pic>
      <p:pic>
        <p:nvPicPr>
          <p:cNvPr id="11" name="Tieng-tinh-tinh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2AF4649C-661F-4893-BDA6-BB310AF1B2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85188" y="3733800"/>
            <a:ext cx="609521" cy="60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9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4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4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44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E6D680-3EC8-4537-AC29-0707471AD30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68" y="474310"/>
            <a:ext cx="10375901" cy="3536767"/>
          </a:xfrm>
          <a:prstGeom prst="rect">
            <a:avLst/>
          </a:prstGeom>
        </p:spPr>
      </p:pic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AF1BB98D-7EBC-42AD-802D-925A0250D0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418742"/>
              </p:ext>
            </p:extLst>
          </p:nvPr>
        </p:nvGraphicFramePr>
        <p:xfrm>
          <a:off x="509666" y="3934691"/>
          <a:ext cx="11432953" cy="2798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7280">
                  <a:extLst>
                    <a:ext uri="{9D8B030D-6E8A-4147-A177-3AD203B41FA5}">
                      <a16:colId xmlns:a16="http://schemas.microsoft.com/office/drawing/2014/main" val="643338533"/>
                    </a:ext>
                  </a:extLst>
                </a:gridCol>
                <a:gridCol w="5555673">
                  <a:extLst>
                    <a:ext uri="{9D8B030D-6E8A-4147-A177-3AD203B41FA5}">
                      <a16:colId xmlns:a16="http://schemas.microsoft.com/office/drawing/2014/main" val="4076599210"/>
                    </a:ext>
                  </a:extLst>
                </a:gridCol>
              </a:tblGrid>
              <a:tr h="111329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UTM Avo" panose="02040603050506020204" pitchFamily="18" charset="0"/>
                        </a:rPr>
                        <a:t>a) </a:t>
                      </a:r>
                      <a:r>
                        <a:rPr lang="en-US" sz="2400" dirty="0" err="1">
                          <a:latin typeface="UTM Avo" panose="02040603050506020204" pitchFamily="18" charset="0"/>
                        </a:rPr>
                        <a:t>Từ</a:t>
                      </a:r>
                      <a:r>
                        <a:rPr lang="en-US" sz="240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UTM Avo" panose="02040603050506020204" pitchFamily="18" charset="0"/>
                        </a:rPr>
                        <a:t>chỉ</a:t>
                      </a:r>
                      <a:r>
                        <a:rPr lang="en-US" sz="240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UTM Avo" panose="02040603050506020204" pitchFamily="18" charset="0"/>
                        </a:rPr>
                        <a:t>sự</a:t>
                      </a:r>
                      <a:r>
                        <a:rPr lang="en-US" sz="240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UTM Avo" panose="02040603050506020204" pitchFamily="18" charset="0"/>
                        </a:rPr>
                        <a:t>vật</a:t>
                      </a:r>
                      <a:endParaRPr lang="en-US" sz="24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UTM Avo" panose="02040603050506020204" pitchFamily="18" charset="0"/>
                        </a:rPr>
                        <a:t>b) Từ chỉ hoạt động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2710388"/>
                  </a:ext>
                </a:extLst>
              </a:tr>
              <a:tr h="168532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37367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E74CB3D-97A0-439F-BD84-0FF6B91B6482}"/>
              </a:ext>
            </a:extLst>
          </p:cNvPr>
          <p:cNvSpPr txBox="1"/>
          <p:nvPr/>
        </p:nvSpPr>
        <p:spPr>
          <a:xfrm>
            <a:off x="745168" y="5107726"/>
            <a:ext cx="160265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chim én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D383B5-8738-41AF-8124-15191153F98E}"/>
              </a:ext>
            </a:extLst>
          </p:cNvPr>
          <p:cNvSpPr txBox="1"/>
          <p:nvPr/>
        </p:nvSpPr>
        <p:spPr>
          <a:xfrm>
            <a:off x="6496609" y="5072390"/>
            <a:ext cx="160265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mở hội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85E17A-DDF3-4CAA-AE65-C2F0C3A1CE8A}"/>
              </a:ext>
            </a:extLst>
          </p:cNvPr>
          <p:cNvSpPr txBox="1"/>
          <p:nvPr/>
        </p:nvSpPr>
        <p:spPr>
          <a:xfrm>
            <a:off x="7684163" y="5072390"/>
            <a:ext cx="194035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, lượn bay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CE82D3-B589-4E6B-B00B-EBDA066DCD3B}"/>
              </a:ext>
            </a:extLst>
          </p:cNvPr>
          <p:cNvSpPr txBox="1"/>
          <p:nvPr/>
        </p:nvSpPr>
        <p:spPr>
          <a:xfrm>
            <a:off x="2176238" y="5113441"/>
            <a:ext cx="160265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, hoa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8F6DFA-4019-49E8-BB7E-F4BB1F6B6EBC}"/>
              </a:ext>
            </a:extLst>
          </p:cNvPr>
          <p:cNvSpPr txBox="1"/>
          <p:nvPr/>
        </p:nvSpPr>
        <p:spPr>
          <a:xfrm>
            <a:off x="9352779" y="5072390"/>
            <a:ext cx="160265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, dẫn lối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F2B9D0-EDEB-451D-8FD3-17DFA6B24BED}"/>
              </a:ext>
            </a:extLst>
          </p:cNvPr>
          <p:cNvSpPr txBox="1"/>
          <p:nvPr/>
        </p:nvSpPr>
        <p:spPr>
          <a:xfrm>
            <a:off x="10713561" y="5072390"/>
            <a:ext cx="160265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, rủ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A60BB6-7101-42A1-97F6-C2D617657AC9}"/>
              </a:ext>
            </a:extLst>
          </p:cNvPr>
          <p:cNvSpPr txBox="1"/>
          <p:nvPr/>
        </p:nvSpPr>
        <p:spPr>
          <a:xfrm>
            <a:off x="6425366" y="5595610"/>
            <a:ext cx="160265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chao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17ECC-11B9-403F-A8DC-36EC2C195034}"/>
              </a:ext>
            </a:extLst>
          </p:cNvPr>
          <p:cNvSpPr txBox="1"/>
          <p:nvPr/>
        </p:nvSpPr>
        <p:spPr>
          <a:xfrm>
            <a:off x="3095029" y="5119156"/>
            <a:ext cx="160265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, cánh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0FE8C2-85FA-4177-8C7E-D5E085FE5291}"/>
              </a:ext>
            </a:extLst>
          </p:cNvPr>
          <p:cNvSpPr txBox="1"/>
          <p:nvPr/>
        </p:nvSpPr>
        <p:spPr>
          <a:xfrm>
            <a:off x="7344157" y="5595610"/>
            <a:ext cx="160265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, vẫy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458334-4699-4AA7-A456-E097DD2FEAE4}"/>
              </a:ext>
            </a:extLst>
          </p:cNvPr>
          <p:cNvSpPr txBox="1"/>
          <p:nvPr/>
        </p:nvSpPr>
        <p:spPr>
          <a:xfrm>
            <a:off x="4197952" y="5138425"/>
            <a:ext cx="2121599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, mầm non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47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669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3826</TotalTime>
  <Words>1078</Words>
  <Application>Microsoft Office PowerPoint</Application>
  <PresentationFormat>Widescreen</PresentationFormat>
  <Paragraphs>136</Paragraphs>
  <Slides>23</Slides>
  <Notes>1</Notes>
  <HiddenSlides>0</HiddenSlides>
  <MMClips>13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UTM Avo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51</cp:revision>
  <dcterms:created xsi:type="dcterms:W3CDTF">2021-11-01T08:16:43Z</dcterms:created>
  <dcterms:modified xsi:type="dcterms:W3CDTF">2022-01-27T02:23:26Z</dcterms:modified>
</cp:coreProperties>
</file>