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323" r:id="rId2"/>
    <p:sldId id="319" r:id="rId3"/>
    <p:sldId id="296" r:id="rId4"/>
    <p:sldId id="297" r:id="rId5"/>
    <p:sldId id="298" r:id="rId6"/>
    <p:sldId id="322" r:id="rId7"/>
    <p:sldId id="311" r:id="rId8"/>
    <p:sldId id="312" r:id="rId9"/>
    <p:sldId id="313" r:id="rId10"/>
    <p:sldId id="300" r:id="rId11"/>
    <p:sldId id="301" r:id="rId12"/>
    <p:sldId id="317" r:id="rId13"/>
    <p:sldId id="302" r:id="rId14"/>
    <p:sldId id="303" r:id="rId15"/>
    <p:sldId id="316" r:id="rId16"/>
    <p:sldId id="315" r:id="rId17"/>
    <p:sldId id="304" r:id="rId18"/>
    <p:sldId id="320" r:id="rId19"/>
    <p:sldId id="318" r:id="rId20"/>
    <p:sldId id="270" r:id="rId21"/>
    <p:sldId id="321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651E1-290B-4929-ABA7-90C478E249F2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85588-A0E7-4DF5-9118-D926F9B54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439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5EF89A-7E00-4665-BE79-FA5178F4EE4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6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1C9EBFB-BE55-4EEF-8A32-69517E0EC483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1A3BCA9-EB47-499A-B306-65C22C56ACD7}"/>
              </a:ext>
            </a:extLst>
          </p:cNvPr>
          <p:cNvSpPr/>
          <p:nvPr userDrawn="1"/>
        </p:nvSpPr>
        <p:spPr>
          <a:xfrm>
            <a:off x="11210926" y="95250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7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4939" y="4017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86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72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54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2874" y="-152400"/>
            <a:ext cx="12477750" cy="717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EB4BA77-4A71-4164-819B-B724473B142B}"/>
              </a:ext>
            </a:extLst>
          </p:cNvPr>
          <p:cNvSpPr/>
          <p:nvPr userDrawn="1"/>
        </p:nvSpPr>
        <p:spPr>
          <a:xfrm>
            <a:off x="11109478" y="127001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38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57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39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7561B3B-9BA6-4C4D-8B30-45AEED0A188D}" type="datetimeFigureOut">
              <a:rPr lang="en-US" smtClean="0"/>
              <a:t>1/27/2022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315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0.png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11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sau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54, 55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609780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781AB68-D043-4ECE-B1B8-4DDF6734A916}"/>
              </a:ext>
            </a:extLst>
          </p:cNvPr>
          <p:cNvSpPr txBox="1">
            <a:spLocks/>
          </p:cNvSpPr>
          <p:nvPr/>
        </p:nvSpPr>
        <p:spPr>
          <a:xfrm>
            <a:off x="2698610" y="1588977"/>
            <a:ext cx="8693639" cy="29603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96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</a:t>
            </a:r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96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động</a:t>
            </a:r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endParaRPr lang="en-US" sz="138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483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Sesame Street- If You're Happy and You Know It Lyric Video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9564" y="504824"/>
            <a:ext cx="10414236" cy="5857875"/>
          </a:xfrm>
        </p:spPr>
      </p:pic>
    </p:spTree>
    <p:extLst>
      <p:ext uri="{BB962C8B-B14F-4D97-AF65-F5344CB8AC3E}">
        <p14:creationId xmlns:p14="http://schemas.microsoft.com/office/powerpoint/2010/main" val="28539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7670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960247"/>
            <a:ext cx="954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Thứ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ngày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tháng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     </a:t>
            </a:r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năm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 2021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37276" y="1597939"/>
            <a:ext cx="954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Tập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viết</a:t>
            </a:r>
            <a:endParaRPr lang="en-US" sz="36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9322" y="2299350"/>
            <a:ext cx="1028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Tiết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22: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ươm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,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ươp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, an, at,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9321" y="2965460"/>
            <a:ext cx="1028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bươm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bướm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,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quả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mướp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,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,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nhà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hát</a:t>
            </a:r>
            <a:endParaRPr lang="en-US" sz="3600" b="1" dirty="0">
              <a:solidFill>
                <a:srgbClr val="FFFF00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2D2F1D-4740-429D-835C-D04D7A491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25" y="155148"/>
            <a:ext cx="1237863" cy="55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25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ộ 10 chủ đề hình nền powerpoint cực đẹp">
            <a:extLst>
              <a:ext uri="{FF2B5EF4-FFF2-40B4-BE49-F238E27FC236}">
                <a16:creationId xmlns:a16="http://schemas.microsoft.com/office/drawing/2014/main" id="{923CB2C7-BEFF-44BB-A745-6794322E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" y="92"/>
            <a:ext cx="12191680" cy="685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61047" y="3167253"/>
            <a:ext cx="6012584" cy="892550"/>
          </a:xfrm>
          <a:prstGeom prst="rect">
            <a:avLst/>
          </a:prstGeom>
          <a:noFill/>
        </p:spPr>
        <p:txBody>
          <a:bodyPr wrap="square" lIns="91439" tIns="45719" rIns="91439" bIns="45719">
            <a:spAutoFit/>
          </a:bodyPr>
          <a:lstStyle/>
          <a:p>
            <a:pPr algn="ctr" defTabSz="914416"/>
            <a:r>
              <a:rPr lang="en-US" sz="5200" b="1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UTM Avo" panose="02040603050506020204" pitchFamily="18" charset="0"/>
              </a:rPr>
              <a:t>KHÁM PHÁ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7D18-615A-4BB9-BA29-B10DE1604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25" y="155148"/>
            <a:ext cx="1237863" cy="55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34225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THU THUY\Pictures\Screenshots\Screenshot (63).png">
            <a:extLst>
              <a:ext uri="{FF2B5EF4-FFF2-40B4-BE49-F238E27FC236}">
                <a16:creationId xmlns:a16="http://schemas.microsoft.com/office/drawing/2014/main" id="{34D6E513-D53D-4964-BB68-009FA2A8B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3840" y="428965"/>
            <a:ext cx="4859191" cy="6434521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BC9409-B81D-426E-94D8-48E7C21A4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428964"/>
            <a:ext cx="4872531" cy="642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833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Alternate Process 9"/>
          <p:cNvSpPr/>
          <p:nvPr/>
        </p:nvSpPr>
        <p:spPr>
          <a:xfrm>
            <a:off x="121557" y="591134"/>
            <a:ext cx="2090057" cy="822307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25250" t="21704" r="19500" b="63778"/>
          <a:stretch/>
        </p:blipFill>
        <p:spPr>
          <a:xfrm>
            <a:off x="230595" y="1497012"/>
            <a:ext cx="11689443" cy="17978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20325" t="27838" r="18376" b="53482"/>
          <a:stretch/>
        </p:blipFill>
        <p:spPr>
          <a:xfrm>
            <a:off x="366666" y="3461978"/>
            <a:ext cx="11417300" cy="196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426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53221" y="751613"/>
            <a:ext cx="5889561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UTM Avo" panose="02040603050506020204" pitchFamily="18" charset="0"/>
              </a:rPr>
              <a:t>QUAN SÁT MẪU</a:t>
            </a:r>
            <a:endParaRPr lang="vi-VN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197099" y="4325680"/>
            <a:ext cx="9975153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4286"/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 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Em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hãy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nêu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cách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và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độ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con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2311400" y="4931432"/>
            <a:ext cx="10348056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914286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 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Độ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2 li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: ư, ơ, m. </a:t>
            </a:r>
          </a:p>
        </p:txBody>
      </p:sp>
      <p:sp>
        <p:nvSpPr>
          <p:cNvPr id="8" name="Rectangle 7"/>
          <p:cNvSpPr/>
          <p:nvPr/>
        </p:nvSpPr>
        <p:spPr>
          <a:xfrm>
            <a:off x="2311400" y="6049032"/>
            <a:ext cx="10348056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914286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 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Độ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5 li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: b.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5250" t="21704" r="19500" b="63778"/>
          <a:stretch/>
        </p:blipFill>
        <p:spPr>
          <a:xfrm>
            <a:off x="230595" y="1761325"/>
            <a:ext cx="11689443" cy="179782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311400" y="5488973"/>
            <a:ext cx="10348056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914286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 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Độ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4 li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: p. </a:t>
            </a:r>
          </a:p>
        </p:txBody>
      </p:sp>
    </p:spTree>
    <p:extLst>
      <p:ext uri="{BB962C8B-B14F-4D97-AF65-F5344CB8AC3E}">
        <p14:creationId xmlns:p14="http://schemas.microsoft.com/office/powerpoint/2010/main" val="281905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26664" y="736950"/>
            <a:ext cx="6126936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UTM Avo" panose="02040603050506020204" pitchFamily="18" charset="0"/>
              </a:rPr>
              <a:t>QUAN SÁT MẪU</a:t>
            </a:r>
            <a:endParaRPr lang="vi-VN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2120899" y="4214939"/>
            <a:ext cx="8904909" cy="52321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914286"/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 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Em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hãy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nêu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cách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và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độ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con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</a:rPr>
              <a:t> ?</a:t>
            </a:r>
          </a:p>
        </p:txBody>
      </p:sp>
      <p:sp>
        <p:nvSpPr>
          <p:cNvPr id="6" name="Rectangle 5"/>
          <p:cNvSpPr/>
          <p:nvPr/>
        </p:nvSpPr>
        <p:spPr>
          <a:xfrm>
            <a:off x="2235200" y="4820691"/>
            <a:ext cx="8458200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914286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 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Độ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2 li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: a, n.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35200" y="6083082"/>
            <a:ext cx="8458200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914286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 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Độ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5 li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: b, h. </a:t>
            </a:r>
          </a:p>
        </p:txBody>
      </p:sp>
      <p:sp>
        <p:nvSpPr>
          <p:cNvPr id="8" name="Rectangle 7"/>
          <p:cNvSpPr/>
          <p:nvPr/>
        </p:nvSpPr>
        <p:spPr>
          <a:xfrm>
            <a:off x="2235200" y="5473482"/>
            <a:ext cx="8458200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914286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 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Độ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3 li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là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</a:rPr>
              <a:t>: t.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0325" t="27838" r="18376" b="53482"/>
          <a:stretch/>
        </p:blipFill>
        <p:spPr>
          <a:xfrm>
            <a:off x="595266" y="2125066"/>
            <a:ext cx="11417300" cy="196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7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342AB82-0116-4B1F-BBB3-D7C13A62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8248BE-6E84-4BB3-BF53-3BD702EEFF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inh-nen-powerpoint-dep-nhat-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6942"/>
            <a:ext cx="12192000" cy="6471058"/>
          </a:xfrm>
          <a:prstGeom prst="rect">
            <a:avLst/>
          </a:prstGeom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032000" y="1066802"/>
            <a:ext cx="8060267" cy="1733680"/>
          </a:xfrm>
          <a:prstGeom prst="rect">
            <a:avLst/>
          </a:prstGeom>
          <a:solidFill>
            <a:srgbClr val="FFFF00"/>
          </a:solidFill>
          <a:ln w="12700" cap="sq">
            <a:solidFill>
              <a:srgbClr val="FF0066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0666"/>
          </a:p>
        </p:txBody>
      </p:sp>
      <p:sp>
        <p:nvSpPr>
          <p:cNvPr id="14" name="WordArt 15"/>
          <p:cNvSpPr>
            <a:spLocks noChangeArrowheads="1" noChangeShapeType="1" noTextEdit="1"/>
          </p:cNvSpPr>
          <p:nvPr/>
        </p:nvSpPr>
        <p:spPr bwMode="auto">
          <a:xfrm>
            <a:off x="2645833" y="1201739"/>
            <a:ext cx="6781800" cy="942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4800" kern="10" dirty="0">
                <a:ln w="19050" cap="sq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CC33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UTM Avo" panose="02040603050506020204" pitchFamily="18" charset="0"/>
                <a:cs typeface="Times New Roman"/>
              </a:rPr>
              <a:t>VIẾT BẢNG CON</a:t>
            </a:r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3479800" y="2803526"/>
            <a:ext cx="5198533" cy="3060700"/>
            <a:chOff x="1624" y="1384"/>
            <a:chExt cx="2456" cy="1928"/>
          </a:xfrm>
        </p:grpSpPr>
        <p:sp>
          <p:nvSpPr>
            <p:cNvPr id="18" name="Rectangle 10">
              <a:hlinkClick r:id="" action="ppaction://noaction"/>
            </p:cNvPr>
            <p:cNvSpPr>
              <a:spLocks noChangeArrowheads="1"/>
            </p:cNvSpPr>
            <p:nvPr/>
          </p:nvSpPr>
          <p:spPr bwMode="auto">
            <a:xfrm>
              <a:off x="1624" y="1384"/>
              <a:ext cx="2456" cy="1928"/>
            </a:xfrm>
            <a:prstGeom prst="rect">
              <a:avLst/>
            </a:prstGeom>
            <a:solidFill>
              <a:srgbClr val="009900"/>
            </a:solidFill>
            <a:ln w="57150" cmpd="thinThick">
              <a:solidFill>
                <a:srgbClr val="CCFF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2800">
                <a:latin typeface="VNI-Times" pitchFamily="2" charset="0"/>
              </a:endParaRPr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2616" y="2488"/>
              <a:ext cx="528" cy="80"/>
            </a:xfrm>
            <a:prstGeom prst="rect">
              <a:avLst/>
            </a:prstGeom>
            <a:solidFill>
              <a:srgbClr val="CCFFFF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 rot="-1403113">
              <a:off x="2600" y="2184"/>
              <a:ext cx="528" cy="80"/>
            </a:xfrm>
            <a:prstGeom prst="rect">
              <a:avLst/>
            </a:prstGeom>
            <a:solidFill>
              <a:srgbClr val="CCFFFF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62755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199" y="879474"/>
            <a:ext cx="10374899" cy="548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9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 advClick="0" advTm="316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1"/>
          <a:stretch/>
        </p:blipFill>
        <p:spPr bwMode="auto">
          <a:xfrm>
            <a:off x="576060" y="596900"/>
            <a:ext cx="11039879" cy="585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11122" y="0"/>
            <a:ext cx="4547509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16000" b="1" dirty="0" err="1">
                <a:solidFill>
                  <a:schemeClr val="bg1"/>
                </a:solidFill>
                <a:latin typeface="HP001 4 hàng" panose="020B0603050302020204" pitchFamily="34" charset="-93"/>
              </a:rPr>
              <a:t>ươp</a:t>
            </a:r>
            <a:endParaRPr lang="en-US" altLang="vi-VN" sz="16000" b="1" dirty="0">
              <a:solidFill>
                <a:schemeClr val="bg1"/>
              </a:solidFill>
              <a:latin typeface="HP001 4 hàng" panose="020B0603050302020204" pitchFamily="34" charset="-93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41858" y="3151445"/>
            <a:ext cx="13190982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16000" b="1" dirty="0" err="1">
                <a:solidFill>
                  <a:schemeClr val="bg1"/>
                </a:solidFill>
                <a:latin typeface="HP001 4 hàng" panose="020B0603050302020204" pitchFamily="34" charset="-93"/>
              </a:rPr>
              <a:t>quả</a:t>
            </a:r>
            <a:r>
              <a:rPr lang="en-US" altLang="vi-VN" sz="16000" b="1" dirty="0">
                <a:solidFill>
                  <a:schemeClr val="bg1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16000" b="1" dirty="0" err="1">
                <a:solidFill>
                  <a:schemeClr val="bg1"/>
                </a:solidFill>
                <a:latin typeface="HP001 4 hàng" panose="020B0603050302020204" pitchFamily="34" charset="-93"/>
              </a:rPr>
              <a:t>mướp</a:t>
            </a:r>
            <a:endParaRPr lang="en-US" altLang="vi-VN" sz="16000" b="1" dirty="0">
              <a:solidFill>
                <a:schemeClr val="bg1"/>
              </a:solidFill>
              <a:latin typeface="HP001 4 hàng" panose="020B0603050302020204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162297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 advClick="0" advTm="31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6"/>
          <a:stretch/>
        </p:blipFill>
        <p:spPr bwMode="auto">
          <a:xfrm>
            <a:off x="614188" y="584380"/>
            <a:ext cx="10963624" cy="588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814295" y="2400609"/>
            <a:ext cx="3046244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16200" b="1" dirty="0">
                <a:solidFill>
                  <a:schemeClr val="bg1"/>
                </a:solidFill>
                <a:latin typeface="HP001 4 hàng" panose="020B0603050302020204" pitchFamily="34" charset="-93"/>
              </a:rPr>
              <a:t>an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388100" y="2400609"/>
            <a:ext cx="8343899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16000" b="1" dirty="0" err="1">
                <a:solidFill>
                  <a:schemeClr val="bg1"/>
                </a:solidFill>
                <a:latin typeface="HP001 4 hàng" panose="020B0603050302020204" pitchFamily="34" charset="-93"/>
              </a:rPr>
              <a:t>bàn</a:t>
            </a:r>
            <a:endParaRPr lang="en-US" altLang="vi-VN" sz="16000" b="1" dirty="0">
              <a:solidFill>
                <a:schemeClr val="bg1"/>
              </a:solidFill>
              <a:latin typeface="HP001 4 hàng" panose="020B0603050302020204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402945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 advClick="0" advTm="31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1"/>
          <a:stretch/>
        </p:blipFill>
        <p:spPr bwMode="auto">
          <a:xfrm>
            <a:off x="606144" y="605522"/>
            <a:ext cx="10979712" cy="5808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44955" y="1576175"/>
            <a:ext cx="4244419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16000" b="1" dirty="0">
                <a:solidFill>
                  <a:schemeClr val="bg1"/>
                </a:solidFill>
                <a:latin typeface="HP001 4 hàng" panose="020B0603050302020204" pitchFamily="34" charset="-93"/>
              </a:rPr>
              <a:t>at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778541" y="1576175"/>
            <a:ext cx="8013699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vi-VN" sz="16000" b="1" dirty="0" err="1">
                <a:solidFill>
                  <a:schemeClr val="bg1"/>
                </a:solidFill>
                <a:latin typeface="HP001 4 hàng" panose="020B0603050302020204" pitchFamily="34" charset="-93"/>
              </a:rPr>
              <a:t>nhà</a:t>
            </a:r>
            <a:r>
              <a:rPr lang="en-US" altLang="vi-VN" sz="16000" b="1" dirty="0">
                <a:solidFill>
                  <a:schemeClr val="bg1"/>
                </a:solidFill>
                <a:latin typeface="HP001 4 hàng" panose="020B0603050302020204" pitchFamily="34" charset="-93"/>
              </a:rPr>
              <a:t> </a:t>
            </a:r>
            <a:r>
              <a:rPr lang="en-US" altLang="vi-VN" sz="16000" b="1" dirty="0" err="1">
                <a:solidFill>
                  <a:schemeClr val="bg1"/>
                </a:solidFill>
                <a:latin typeface="HP001 4 hàng" panose="020B0603050302020204" pitchFamily="34" charset="-93"/>
              </a:rPr>
              <a:t>hát</a:t>
            </a:r>
            <a:endParaRPr lang="en-US" altLang="vi-VN" sz="16000" b="1" dirty="0">
              <a:solidFill>
                <a:schemeClr val="bg1"/>
              </a:solidFill>
              <a:latin typeface="HP001 4 hàng" panose="020B0603050302020204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399883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 advClick="0" advTm="31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2100" y="1981200"/>
            <a:ext cx="8115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solidFill>
                  <a:srgbClr val="FF0000"/>
                </a:solidFill>
                <a:latin typeface="UTM Avo" panose="02040603050506020204" pitchFamily="18" charset="0"/>
              </a:rPr>
              <a:t>NGHỈ GIẢI LAO</a:t>
            </a:r>
          </a:p>
        </p:txBody>
      </p:sp>
    </p:spTree>
    <p:extLst>
      <p:ext uri="{BB962C8B-B14F-4D97-AF65-F5344CB8AC3E}">
        <p14:creationId xmlns:p14="http://schemas.microsoft.com/office/powerpoint/2010/main" val="74592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cy Wincy Spider Rhyme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2975" y="753116"/>
            <a:ext cx="10306050" cy="5797550"/>
          </a:xfrm>
        </p:spPr>
      </p:pic>
    </p:spTree>
    <p:extLst>
      <p:ext uri="{BB962C8B-B14F-4D97-AF65-F5344CB8AC3E}">
        <p14:creationId xmlns:p14="http://schemas.microsoft.com/office/powerpoint/2010/main" val="224580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ộ 10 chủ đề hình nền powerpoint cực đẹp">
            <a:extLst>
              <a:ext uri="{FF2B5EF4-FFF2-40B4-BE49-F238E27FC236}">
                <a16:creationId xmlns:a16="http://schemas.microsoft.com/office/drawing/2014/main" id="{923CB2C7-BEFF-44BB-A745-6794322E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" y="92"/>
            <a:ext cx="12191680" cy="685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61048" y="3167254"/>
            <a:ext cx="6084605" cy="830995"/>
          </a:xfrm>
          <a:prstGeom prst="rect">
            <a:avLst/>
          </a:prstGeom>
          <a:noFill/>
        </p:spPr>
        <p:txBody>
          <a:bodyPr wrap="square" lIns="91439" tIns="45719" rIns="91439" bIns="45719">
            <a:spAutoFit/>
          </a:bodyPr>
          <a:lstStyle/>
          <a:p>
            <a:pPr algn="ctr" defTabSz="914416"/>
            <a:r>
              <a:rPr lang="en-US" sz="4800" b="1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UTM Avo" panose="02040603050506020204" pitchFamily="18" charset="0"/>
              </a:rPr>
              <a:t>LUYỆN VIẾT VỞ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1DFB18-72EA-4E38-BE33-E9FFBF76C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925" y="155148"/>
            <a:ext cx="1237863" cy="55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0786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8E5398-215E-44A7-8748-CB07B23B4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29" y="499782"/>
            <a:ext cx="10527541" cy="635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91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THU THUY\Pictures\Screenshots\Screenshot (63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007" y="411062"/>
            <a:ext cx="4858507" cy="6452424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411062"/>
            <a:ext cx="4797545" cy="644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08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5410894" y="1111412"/>
            <a:ext cx="4214192" cy="2194967"/>
          </a:xfrm>
          <a:prstGeom prst="cloud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UTM Avo" panose="02040603050506020204" pitchFamily="18" charset="0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2828511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5721149"/>
      </p:ext>
    </p:extLst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213</TotalTime>
  <Words>182</Words>
  <Application>Microsoft Office PowerPoint</Application>
  <PresentationFormat>Widescreen</PresentationFormat>
  <Paragraphs>32</Paragraphs>
  <Slides>21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HP001 4 hàng</vt:lpstr>
      <vt:lpstr>UTM Avo</vt:lpstr>
      <vt:lpstr>VNI-Times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binhtam121810@gmail.com</dc:creator>
  <cp:lastModifiedBy>Ziczac</cp:lastModifiedBy>
  <cp:revision>44</cp:revision>
  <dcterms:created xsi:type="dcterms:W3CDTF">2021-11-01T13:35:36Z</dcterms:created>
  <dcterms:modified xsi:type="dcterms:W3CDTF">2022-01-27T09:38:37Z</dcterms:modified>
</cp:coreProperties>
</file>