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28"/>
  </p:notesMasterIdLst>
  <p:sldIdLst>
    <p:sldId id="290" r:id="rId2"/>
    <p:sldId id="268" r:id="rId3"/>
    <p:sldId id="341" r:id="rId4"/>
    <p:sldId id="334" r:id="rId5"/>
    <p:sldId id="337" r:id="rId6"/>
    <p:sldId id="338" r:id="rId7"/>
    <p:sldId id="335" r:id="rId8"/>
    <p:sldId id="336" r:id="rId9"/>
    <p:sldId id="275" r:id="rId10"/>
    <p:sldId id="314" r:id="rId11"/>
    <p:sldId id="304" r:id="rId12"/>
    <p:sldId id="305" r:id="rId13"/>
    <p:sldId id="297" r:id="rId14"/>
    <p:sldId id="306" r:id="rId15"/>
    <p:sldId id="315" r:id="rId16"/>
    <p:sldId id="317" r:id="rId17"/>
    <p:sldId id="321" r:id="rId18"/>
    <p:sldId id="342" r:id="rId19"/>
    <p:sldId id="343" r:id="rId20"/>
    <p:sldId id="316" r:id="rId21"/>
    <p:sldId id="307" r:id="rId22"/>
    <p:sldId id="312" r:id="rId23"/>
    <p:sldId id="308" r:id="rId24"/>
    <p:sldId id="320" r:id="rId25"/>
    <p:sldId id="278" r:id="rId26"/>
    <p:sldId id="344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99FF"/>
    <a:srgbClr val="FFFF9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660"/>
  </p:normalViewPr>
  <p:slideViewPr>
    <p:cSldViewPr snapToGrid="0">
      <p:cViewPr varScale="1">
        <p:scale>
          <a:sx n="82" d="100"/>
          <a:sy n="82" d="100"/>
        </p:scale>
        <p:origin x="9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8C5CF-8712-480D-98BE-4612C2A9E1F3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119475-F47C-4B34-B7ED-208387C1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093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chữ</a:t>
            </a:r>
            <a:r>
              <a:rPr lang="en-US" dirty="0"/>
              <a:t> quay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vòng</a:t>
            </a:r>
            <a:r>
              <a:rPr lang="en-US" dirty="0"/>
              <a:t> quay,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vòng</a:t>
            </a:r>
            <a:r>
              <a:rPr lang="en-US" dirty="0"/>
              <a:t> quay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dừng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119475-F47C-4B34-B7ED-208387C146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156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8192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8350"/>
            <a:ext cx="682148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文本占位符 81922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等线" charset="-122"/>
            </a:endParaRPr>
          </a:p>
        </p:txBody>
      </p:sp>
      <p:sp>
        <p:nvSpPr>
          <p:cNvPr id="6148" name="灯片编号占位符 1"/>
          <p:cNvSpPr txBox="1">
            <a:spLocks noGrp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75" tIns="49538" rIns="99075" bIns="49538" anchor="b"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804863" indent="-309563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2382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7335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2288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19BE6D-0AA1-45E0-AB22-21BDAD4DA1D3}" type="slidenum">
              <a:rPr kumimoji="0" lang="en-US" altLang="zh-CN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7246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8192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8350"/>
            <a:ext cx="682148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文本占位符 81922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等线" charset="-122"/>
            </a:endParaRPr>
          </a:p>
        </p:txBody>
      </p:sp>
      <p:sp>
        <p:nvSpPr>
          <p:cNvPr id="6148" name="灯片编号占位符 1"/>
          <p:cNvSpPr txBox="1">
            <a:spLocks noGrp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75" tIns="49538" rIns="99075" bIns="49538" anchor="b"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804863" indent="-309563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2382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7335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2288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19BE6D-0AA1-45E0-AB22-21BDAD4DA1D3}" type="slidenum">
              <a:rPr kumimoji="0" lang="en-US" altLang="zh-CN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016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8192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41288" y="768350"/>
            <a:ext cx="6821487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文本占位符 81922"/>
          <p:cNvSpPr>
            <a:spLocks noGrp="1"/>
          </p:cNvSpPr>
          <p:nvPr>
            <p:ph type="body" idx="1"/>
          </p:nvPr>
        </p:nvSpPr>
        <p:spPr bwMode="auto">
          <a:xfrm>
            <a:off x="711200" y="4860925"/>
            <a:ext cx="5683250" cy="46053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ea typeface="等线" charset="-122"/>
            </a:endParaRPr>
          </a:p>
        </p:txBody>
      </p:sp>
      <p:sp>
        <p:nvSpPr>
          <p:cNvPr id="6148" name="灯片编号占位符 1"/>
          <p:cNvSpPr txBox="1">
            <a:spLocks noGrp="1"/>
          </p:cNvSpPr>
          <p:nvPr/>
        </p:nvSpPr>
        <p:spPr bwMode="auto">
          <a:xfrm>
            <a:off x="4024313" y="9721850"/>
            <a:ext cx="30781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075" tIns="49538" rIns="99075" bIns="49538" anchor="b"/>
          <a:lstStyle>
            <a:lvl1pPr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804863" indent="-309563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2382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7335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228850" indent="-247650" defTabSz="990600"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6860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31432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6004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4057650" indent="-247650" defTabSz="990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r" defTabSz="9906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A19BE6D-0AA1-45E0-AB22-21BDAD4DA1D3}" type="slidenum">
              <a:rPr kumimoji="0" lang="en-US" altLang="zh-CN" sz="13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pPr marL="0" marR="0" lvl="0" indent="0" algn="r" defTabSz="9906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zh-CN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432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495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118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18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571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42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F97FFD3-2B2B-4AFF-AE06-C76F08C42F30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5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47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2/9/2022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133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1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F893E7E-7779-45E4-8FC5-FC1950B5478F}"/>
              </a:ext>
            </a:extLst>
          </p:cNvPr>
          <p:cNvSpPr/>
          <p:nvPr userDrawn="1"/>
        </p:nvSpPr>
        <p:spPr>
          <a:xfrm>
            <a:off x="10809100" y="247251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39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1CD53-0665-4135-977E-752191F0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5CBCC-89CA-4AAF-8626-9D02F9141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BAA63-A04D-4817-B844-68F366F9D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9872E-7FD8-4B2D-80F1-D69134251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19BAA-4E49-41A8-BA26-D25AF2303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0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27AB2-853A-4D2B-A094-C45051FE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57091-AA31-40B1-9CB5-E01A27531A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B5880-677B-46FE-8585-B09C756B0E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B6F1EF-68FB-4084-9AC2-F753E99A2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26C44-C5B0-4C26-A27C-018224218D01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357A0-1F20-4898-BAF1-933B145A4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0F4F28-C115-4837-80F7-E56049B78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43DD-ACF9-4513-8E01-F50442954F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369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EDC95-AE73-4466-89A3-663C83CFB5CC}" type="datetimeFigureOut">
              <a:rPr lang="en-US"/>
              <a:pPr>
                <a:defRPr/>
              </a:pPr>
              <a:t>2/9/2022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BD0CF-5620-419C-9315-BF4CF7705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91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6381636"/>
      </p:ext>
    </p:extLst>
  </p:cSld>
  <p:clrMapOvr>
    <a:masterClrMapping/>
  </p:clrMapOvr>
  <p:transition spd="slow" advClick="0" advTm="0"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92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486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90269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38" r:id="rId13"/>
    <p:sldLayoutId id="2147483739" r:id="rId14"/>
    <p:sldLayoutId id="2147483740" r:id="rId15"/>
    <p:sldLayoutId id="2147483746" r:id="rId16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gif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slide" Target="slide8.xml"/><Relationship Id="rId12" Type="http://schemas.openxmlformats.org/officeDocument/2006/relationships/slide" Target="slide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slide" Target="slide6.xml"/><Relationship Id="rId11" Type="http://schemas.openxmlformats.org/officeDocument/2006/relationships/image" Target="../media/image12.gif"/><Relationship Id="rId5" Type="http://schemas.openxmlformats.org/officeDocument/2006/relationships/slide" Target="slide5.xml"/><Relationship Id="rId10" Type="http://schemas.openxmlformats.org/officeDocument/2006/relationships/image" Target="../media/image11.png"/><Relationship Id="rId4" Type="http://schemas.openxmlformats.org/officeDocument/2006/relationships/slide" Target="slide7.xml"/><Relationship Id="rId9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392910" y="1648606"/>
            <a:ext cx="7406195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118: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oam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oăm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93" y="5588635"/>
            <a:ext cx="5212715" cy="740410"/>
          </a:xfrm>
          <a:prstGeom prst="rect">
            <a:avLst/>
          </a:prstGeom>
        </p:spPr>
      </p:pic>
      <p:pic>
        <p:nvPicPr>
          <p:cNvPr id="4" name="图片 1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62524" y="4442643"/>
            <a:ext cx="1846580" cy="2137410"/>
          </a:xfrm>
          <a:prstGeom prst="rect">
            <a:avLst/>
          </a:prstGeom>
        </p:spPr>
      </p:pic>
      <p:pic>
        <p:nvPicPr>
          <p:cNvPr id="5" name="图片 3" descr="fc85f2a324e3c42c2067966f589847df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8342" y="4313692"/>
            <a:ext cx="3212448" cy="1817688"/>
          </a:xfrm>
          <a:prstGeom prst="rect">
            <a:avLst/>
          </a:prstGeom>
        </p:spPr>
      </p:pic>
      <p:pic>
        <p:nvPicPr>
          <p:cNvPr id="6" name="图片 1" descr="31f7217a017c2d9a8a7bcbd9844c16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3083" y="783716"/>
            <a:ext cx="7432766" cy="39394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88997" y="1756938"/>
            <a:ext cx="67885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KHỞI ĐỘNG</a:t>
            </a: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605" y="3914457"/>
            <a:ext cx="7131050" cy="74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loud 6"/>
          <p:cNvSpPr/>
          <p:nvPr/>
        </p:nvSpPr>
        <p:spPr>
          <a:xfrm>
            <a:off x="3116722" y="487680"/>
            <a:ext cx="7747719" cy="1178700"/>
          </a:xfrm>
          <a:prstGeom prst="cloud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00853" y="588986"/>
            <a:ext cx="8779455" cy="1056158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TRÒ CHƠI</a:t>
            </a:r>
          </a:p>
        </p:txBody>
      </p:sp>
      <p:grpSp>
        <p:nvGrpSpPr>
          <p:cNvPr id="9" name="vong quay"/>
          <p:cNvGrpSpPr>
            <a:grpSpLocks/>
          </p:cNvGrpSpPr>
          <p:nvPr/>
        </p:nvGrpSpPr>
        <p:grpSpPr bwMode="auto">
          <a:xfrm>
            <a:off x="2178211" y="1937889"/>
            <a:ext cx="3716613" cy="3539430"/>
            <a:chOff x="5377562" y="318533"/>
            <a:chExt cx="6046271" cy="5828280"/>
          </a:xfrm>
        </p:grpSpPr>
        <p:pic>
          <p:nvPicPr>
            <p:cNvPr id="10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7562" y="318533"/>
              <a:ext cx="6046271" cy="5828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 rot="-6650339">
              <a:off x="6674685" y="1116172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  <a:endParaRPr kumimoji="0" lang="vi-V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2" name="TextBox 9"/>
            <p:cNvSpPr txBox="1">
              <a:spLocks noChangeArrowheads="1"/>
            </p:cNvSpPr>
            <p:nvPr/>
          </p:nvSpPr>
          <p:spPr bwMode="auto">
            <a:xfrm rot="12232592">
              <a:off x="5742637" y="2094163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  <a:endParaRPr kumimoji="0" lang="vi-V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3" name="TextBox 10"/>
            <p:cNvSpPr txBox="1">
              <a:spLocks noChangeArrowheads="1"/>
            </p:cNvSpPr>
            <p:nvPr/>
          </p:nvSpPr>
          <p:spPr bwMode="auto">
            <a:xfrm rot="17590276">
              <a:off x="8020995" y="1113248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0</a:t>
              </a:r>
              <a:endParaRPr kumimoji="0" lang="vi-V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4" name="TextBox 11"/>
            <p:cNvSpPr txBox="1">
              <a:spLocks noChangeArrowheads="1"/>
            </p:cNvSpPr>
            <p:nvPr/>
          </p:nvSpPr>
          <p:spPr bwMode="auto">
            <a:xfrm rot="20155085">
              <a:off x="8917981" y="2098766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  <a:endParaRPr kumimoji="0" lang="vi-V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5" name="TextBox 16"/>
            <p:cNvSpPr txBox="1">
              <a:spLocks noChangeArrowheads="1"/>
            </p:cNvSpPr>
            <p:nvPr/>
          </p:nvSpPr>
          <p:spPr bwMode="auto">
            <a:xfrm rot="9501114">
              <a:off x="5697321" y="3433954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GB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0</a:t>
              </a:r>
              <a:endParaRPr kumimoji="0" lang="vi-V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6" name="TextBox 18"/>
            <p:cNvSpPr txBox="1">
              <a:spLocks noChangeArrowheads="1"/>
            </p:cNvSpPr>
            <p:nvPr/>
          </p:nvSpPr>
          <p:spPr bwMode="auto">
            <a:xfrm rot="6703311">
              <a:off x="6660977" y="4339882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  <a:endParaRPr kumimoji="0" lang="vi-V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7" name="TextBox 19"/>
            <p:cNvSpPr txBox="1">
              <a:spLocks noChangeArrowheads="1"/>
            </p:cNvSpPr>
            <p:nvPr/>
          </p:nvSpPr>
          <p:spPr bwMode="auto">
            <a:xfrm rot="3829829">
              <a:off x="8019635" y="4347125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0</a:t>
              </a:r>
              <a:endParaRPr kumimoji="0" lang="vi-VN" alt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18" name="TextBox 20"/>
            <p:cNvSpPr txBox="1">
              <a:spLocks noChangeArrowheads="1"/>
            </p:cNvSpPr>
            <p:nvPr/>
          </p:nvSpPr>
          <p:spPr bwMode="auto">
            <a:xfrm rot="1321648">
              <a:off x="8940447" y="3465465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GB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  <a:endParaRPr kumimoji="0" lang="vi-V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pic>
        <p:nvPicPr>
          <p:cNvPr id="19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2469" y="3345787"/>
            <a:ext cx="743026" cy="730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5651774" y="1850657"/>
            <a:ext cx="6057978" cy="868297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1" u="none" strike="noStrike" kern="1200" cap="none" spc="0" normalizeH="0" baseline="0" noProof="0" dirty="0">
                <a:ln>
                  <a:solidFill>
                    <a:srgbClr val="5B9BD5">
                      <a:lumMod val="50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j-ea"/>
                <a:cs typeface="+mj-cs"/>
                <a:sym typeface="Arial"/>
              </a:rPr>
              <a:t>VÒNG QUAY MAY MẮN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69826" y="2937950"/>
            <a:ext cx="617803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vi-VN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Cách chơi: </a:t>
            </a: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Có  4 ô số tương ứng với 4 câu hỏi. HS chọn ô số mình thích và trả lời câu hỏi ẩn trong ô số.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vi-VN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- Trên vòng quay có các số 0, 1, 2, 3 HS trả lời đúng sẽ được quay may mắn. Kim dừng lại ở số nào thì được cộng bằng đó điểm.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/>
          <a:srcRect r="59108"/>
          <a:stretch/>
        </p:blipFill>
        <p:spPr>
          <a:xfrm>
            <a:off x="173252" y="2593475"/>
            <a:ext cx="1108971" cy="2198841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5"/>
          <a:srcRect l="59615"/>
          <a:stretch/>
        </p:blipFill>
        <p:spPr>
          <a:xfrm>
            <a:off x="1069240" y="2616467"/>
            <a:ext cx="1095237" cy="218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8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480770" y="631486"/>
            <a:ext cx="5372902" cy="26825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VÒNG QUAY </a:t>
            </a:r>
            <a:endParaRPr kumimoji="0" lang="vi-VN" sz="60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MAY MẮN</a:t>
            </a:r>
          </a:p>
        </p:txBody>
      </p:sp>
      <p:sp>
        <p:nvSpPr>
          <p:cNvPr id="40" name="Google Shape;171;p1">
            <a:hlinkClick r:id="rId4" action="ppaction://hlinksldjump"/>
          </p:cNvPr>
          <p:cNvSpPr/>
          <p:nvPr/>
        </p:nvSpPr>
        <p:spPr>
          <a:xfrm>
            <a:off x="1220282" y="3673967"/>
            <a:ext cx="1141623" cy="1090395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1</a:t>
            </a:r>
            <a:endParaRPr kumimoji="0" sz="4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1" name="Google Shape;172;p1">
            <a:hlinkClick r:id="rId5" action="ppaction://hlinksldjump"/>
          </p:cNvPr>
          <p:cNvSpPr/>
          <p:nvPr/>
        </p:nvSpPr>
        <p:spPr>
          <a:xfrm>
            <a:off x="3500215" y="3673967"/>
            <a:ext cx="1141623" cy="110069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2</a:t>
            </a:r>
            <a:endParaRPr kumimoji="0" sz="4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2" name="Google Shape;173;p1">
            <a:hlinkClick r:id="rId6" action="ppaction://hlinksldjump"/>
          </p:cNvPr>
          <p:cNvSpPr/>
          <p:nvPr/>
        </p:nvSpPr>
        <p:spPr>
          <a:xfrm>
            <a:off x="1220272" y="5086814"/>
            <a:ext cx="1141633" cy="110070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3</a:t>
            </a:r>
            <a:endParaRPr kumimoji="0" sz="4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3" name="Google Shape;174;p1">
            <a:hlinkClick r:id="rId7" action="ppaction://hlinksldjump"/>
          </p:cNvPr>
          <p:cNvSpPr/>
          <p:nvPr/>
        </p:nvSpPr>
        <p:spPr>
          <a:xfrm>
            <a:off x="3561458" y="5110775"/>
            <a:ext cx="1141623" cy="110069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4</a:t>
            </a:r>
            <a:endParaRPr kumimoji="0" sz="44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5" name="Google Shape;181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2671" y="728683"/>
            <a:ext cx="4953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182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829739" y="1207472"/>
            <a:ext cx="4953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183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19150" y="680278"/>
            <a:ext cx="4953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184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168527" y="117566"/>
            <a:ext cx="1657679" cy="155156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" name="vong quay"/>
          <p:cNvGrpSpPr>
            <a:grpSpLocks/>
          </p:cNvGrpSpPr>
          <p:nvPr/>
        </p:nvGrpSpPr>
        <p:grpSpPr bwMode="auto">
          <a:xfrm>
            <a:off x="5802048" y="728683"/>
            <a:ext cx="4833335" cy="4843031"/>
            <a:chOff x="5377562" y="318533"/>
            <a:chExt cx="6046271" cy="5828280"/>
          </a:xfrm>
        </p:grpSpPr>
        <p:pic>
          <p:nvPicPr>
            <p:cNvPr id="51" name="Picture 3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7562" y="318533"/>
              <a:ext cx="6046271" cy="5828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Box 8"/>
            <p:cNvSpPr txBox="1">
              <a:spLocks noChangeArrowheads="1"/>
            </p:cNvSpPr>
            <p:nvPr/>
          </p:nvSpPr>
          <p:spPr bwMode="auto">
            <a:xfrm rot="-6650339">
              <a:off x="6674685" y="1116172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  <a:endParaRPr kumimoji="0" lang="vi-V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66" name="TextBox 9"/>
            <p:cNvSpPr txBox="1">
              <a:spLocks noChangeArrowheads="1"/>
            </p:cNvSpPr>
            <p:nvPr/>
          </p:nvSpPr>
          <p:spPr bwMode="auto">
            <a:xfrm rot="12232592">
              <a:off x="5742637" y="2094163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  <a:endParaRPr kumimoji="0" lang="vi-V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73" name="TextBox 10"/>
            <p:cNvSpPr txBox="1">
              <a:spLocks noChangeArrowheads="1"/>
            </p:cNvSpPr>
            <p:nvPr/>
          </p:nvSpPr>
          <p:spPr bwMode="auto">
            <a:xfrm rot="17590276">
              <a:off x="8020995" y="1238928"/>
              <a:ext cx="2025647" cy="73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  <a:endParaRPr kumimoji="0" lang="vi-V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80" name="TextBox 11"/>
            <p:cNvSpPr txBox="1">
              <a:spLocks noChangeArrowheads="1"/>
            </p:cNvSpPr>
            <p:nvPr/>
          </p:nvSpPr>
          <p:spPr bwMode="auto">
            <a:xfrm rot="20155085">
              <a:off x="8917981" y="2098766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1</a:t>
              </a:r>
              <a:endParaRPr kumimoji="0" lang="vi-V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81" name="TextBox 16"/>
            <p:cNvSpPr txBox="1">
              <a:spLocks noChangeArrowheads="1"/>
            </p:cNvSpPr>
            <p:nvPr/>
          </p:nvSpPr>
          <p:spPr bwMode="auto">
            <a:xfrm rot="9501114">
              <a:off x="5697320" y="3511125"/>
              <a:ext cx="2025648" cy="703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  <a:endParaRPr kumimoji="0" lang="vi-V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82" name="TextBox 18"/>
            <p:cNvSpPr txBox="1">
              <a:spLocks noChangeArrowheads="1"/>
            </p:cNvSpPr>
            <p:nvPr/>
          </p:nvSpPr>
          <p:spPr bwMode="auto">
            <a:xfrm rot="6703311">
              <a:off x="6660977" y="4339882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3</a:t>
              </a:r>
              <a:endParaRPr kumimoji="0" lang="vi-VN" altLang="en-US" sz="32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83" name="TextBox 19"/>
            <p:cNvSpPr txBox="1">
              <a:spLocks noChangeArrowheads="1"/>
            </p:cNvSpPr>
            <p:nvPr/>
          </p:nvSpPr>
          <p:spPr bwMode="auto">
            <a:xfrm rot="3829829">
              <a:off x="8019635" y="4472805"/>
              <a:ext cx="2025647" cy="73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2</a:t>
              </a:r>
              <a:endParaRPr kumimoji="0" lang="vi-V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  <p:sp>
          <p:nvSpPr>
            <p:cNvPr id="84" name="TextBox 20"/>
            <p:cNvSpPr txBox="1">
              <a:spLocks noChangeArrowheads="1"/>
            </p:cNvSpPr>
            <p:nvPr/>
          </p:nvSpPr>
          <p:spPr bwMode="auto">
            <a:xfrm rot="1321648">
              <a:off x="8940446" y="3542636"/>
              <a:ext cx="2025648" cy="703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ahoma" panose="020B0604030504040204" pitchFamily="34" charset="0"/>
                  <a:cs typeface="Tahoma" panose="020B0604030504040204" pitchFamily="34" charset="0"/>
                  <a:sym typeface="Arial"/>
                </a:rPr>
                <a:t>4</a:t>
              </a:r>
              <a:endParaRPr kumimoji="0" lang="vi-V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ahoma" panose="020B0604030504040204" pitchFamily="34" charset="0"/>
                <a:cs typeface="Tahoma" panose="020B0604030504040204" pitchFamily="34" charset="0"/>
                <a:sym typeface="Arial"/>
              </a:endParaRPr>
            </a:p>
          </p:txBody>
        </p:sp>
      </p:grpSp>
      <p:sp>
        <p:nvSpPr>
          <p:cNvPr id="85" name="quay dung"/>
          <p:cNvSpPr/>
          <p:nvPr/>
        </p:nvSpPr>
        <p:spPr>
          <a:xfrm>
            <a:off x="9380777" y="5762860"/>
            <a:ext cx="1885950" cy="849313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ahoma" pitchFamily="34" charset="0"/>
                <a:sym typeface="Arial"/>
              </a:rPr>
              <a:t>QUAY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  <a:sym typeface="Arial"/>
            </a:endParaRPr>
          </a:p>
        </p:txBody>
      </p:sp>
      <p:pic>
        <p:nvPicPr>
          <p:cNvPr id="86" name="Picture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189" y="2614752"/>
            <a:ext cx="1193841" cy="110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Isosceles Triangle 86"/>
          <p:cNvSpPr/>
          <p:nvPr/>
        </p:nvSpPr>
        <p:spPr>
          <a:xfrm rot="16200000">
            <a:off x="10083520" y="2500868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8" name="Isosceles Triangle 87"/>
          <p:cNvSpPr/>
          <p:nvPr/>
        </p:nvSpPr>
        <p:spPr>
          <a:xfrm rot="16200000">
            <a:off x="10122566" y="2509455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89" name="Isosceles Triangle 88"/>
          <p:cNvSpPr/>
          <p:nvPr/>
        </p:nvSpPr>
        <p:spPr>
          <a:xfrm rot="16200000">
            <a:off x="10130865" y="2547789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0" name="Isosceles Triangle 89"/>
          <p:cNvSpPr/>
          <p:nvPr/>
        </p:nvSpPr>
        <p:spPr>
          <a:xfrm rot="16200000">
            <a:off x="10153751" y="2524870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1" name="Isosceles Triangle 90"/>
          <p:cNvSpPr/>
          <p:nvPr/>
        </p:nvSpPr>
        <p:spPr>
          <a:xfrm rot="16200000">
            <a:off x="10163837" y="2516959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2" name="Isosceles Triangle 91"/>
          <p:cNvSpPr/>
          <p:nvPr/>
        </p:nvSpPr>
        <p:spPr>
          <a:xfrm rot="16200000">
            <a:off x="10168492" y="2476963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3" name="Isosceles Triangle 92"/>
          <p:cNvSpPr/>
          <p:nvPr/>
        </p:nvSpPr>
        <p:spPr>
          <a:xfrm rot="16200000">
            <a:off x="10130865" y="2485551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4" name="Isosceles Triangle 93"/>
          <p:cNvSpPr/>
          <p:nvPr/>
        </p:nvSpPr>
        <p:spPr>
          <a:xfrm rot="16200000">
            <a:off x="10139053" y="2525371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5" name="Isosceles Triangle 94"/>
          <p:cNvSpPr/>
          <p:nvPr/>
        </p:nvSpPr>
        <p:spPr>
          <a:xfrm rot="16200000">
            <a:off x="10188744" y="2518748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6" name="Isosceles Triangle 95"/>
          <p:cNvSpPr/>
          <p:nvPr/>
        </p:nvSpPr>
        <p:spPr>
          <a:xfrm rot="16200000">
            <a:off x="10202693" y="2492667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97" name="Isosceles Triangle 96"/>
          <p:cNvSpPr/>
          <p:nvPr/>
        </p:nvSpPr>
        <p:spPr>
          <a:xfrm rot="16200000">
            <a:off x="10210347" y="2500458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vi-VN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98" name="Picture 97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788294" y="2490939"/>
            <a:ext cx="1233351" cy="14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45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4.44444E-6 L 4.37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</p:childTnLst>
        </p:cTn>
      </p:par>
    </p:tnLst>
    <p:bldLst>
      <p:bldP spid="39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249" y="719514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14;p2">
            <a:hlinkClick r:id="rId4" action="ppaction://hlinksldjump"/>
          </p:cNvPr>
          <p:cNvSpPr/>
          <p:nvPr/>
        </p:nvSpPr>
        <p:spPr>
          <a:xfrm flipH="1">
            <a:off x="9129486" y="5408482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QUAY VỀ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2388243" y="2300295"/>
            <a:ext cx="7798494" cy="255453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Tìm tiếng có </a:t>
            </a:r>
            <a:r>
              <a:rPr kumimoji="0" lang="vi-VN" sz="8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vần </a:t>
            </a:r>
            <a:r>
              <a:rPr lang="en-US" sz="8000" b="1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uy</a:t>
            </a:r>
            <a:r>
              <a:rPr kumimoji="0" lang="vi-VN" sz="8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?</a:t>
            </a:r>
            <a:endParaRPr kumimoji="0" lang="es-E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2002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9080" y="703473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14;p2">
            <a:hlinkClick r:id="rId4" action="ppaction://hlinksldjump"/>
          </p:cNvPr>
          <p:cNvSpPr/>
          <p:nvPr/>
        </p:nvSpPr>
        <p:spPr>
          <a:xfrm flipH="1">
            <a:off x="9129486" y="5408482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QUAY VỀ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2035316" y="2047354"/>
            <a:ext cx="8470232" cy="2554537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Tìm tiếng có </a:t>
            </a:r>
            <a:r>
              <a:rPr kumimoji="0" lang="vi-VN" sz="8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vần </a:t>
            </a:r>
            <a:r>
              <a:rPr lang="en-US" sz="8000" b="1">
                <a:solidFill>
                  <a:srgbClr val="FF0000"/>
                </a:solidFill>
                <a:latin typeface="UTM Avo" panose="02040603050506020204" pitchFamily="18" charset="0"/>
                <a:cs typeface="Arial"/>
                <a:sym typeface="Arial"/>
              </a:rPr>
              <a:t>uya</a:t>
            </a:r>
            <a:r>
              <a:rPr kumimoji="0" lang="vi-VN" sz="8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?</a:t>
            </a:r>
            <a:endParaRPr kumimoji="0" lang="es-ES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1862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14;p2">
            <a:hlinkClick r:id="rId3" action="ppaction://hlinksldjump"/>
          </p:cNvPr>
          <p:cNvSpPr/>
          <p:nvPr/>
        </p:nvSpPr>
        <p:spPr>
          <a:xfrm flipH="1">
            <a:off x="9129486" y="5408482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QUAY VỀ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" name="Google Shape;21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93039" y="703473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2325090" y="836217"/>
            <a:ext cx="7798494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Tìm tiếng có </a:t>
            </a:r>
            <a:r>
              <a:rPr kumimoji="0" lang="vi-VN" sz="40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vần </a:t>
            </a: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uya</a:t>
            </a:r>
            <a:r>
              <a:rPr kumimoji="0" lang="vi-VN" sz="4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trong câu sau: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.VnAvant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2528F333-8AD9-456F-A5BA-22645E782A54}"/>
              </a:ext>
            </a:extLst>
          </p:cNvPr>
          <p:cNvSpPr/>
          <p:nvPr/>
        </p:nvSpPr>
        <p:spPr>
          <a:xfrm>
            <a:off x="1762065" y="1947684"/>
            <a:ext cx="9936480" cy="3319382"/>
          </a:xfrm>
          <a:prstGeom prst="horizontalScroll">
            <a:avLst/>
          </a:prstGeom>
          <a:solidFill>
            <a:srgbClr val="FFFF99"/>
          </a:solidFill>
          <a:ln>
            <a:solidFill>
              <a:srgbClr val="FF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971D0E-52D4-433B-BE12-7566994DF4C7}"/>
              </a:ext>
            </a:extLst>
          </p:cNvPr>
          <p:cNvSpPr txBox="1"/>
          <p:nvPr/>
        </p:nvSpPr>
        <p:spPr>
          <a:xfrm>
            <a:off x="2299597" y="2391661"/>
            <a:ext cx="9336504" cy="2431427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Chích choè tập bay từ sáng tới khuya</a:t>
            </a:r>
            <a:r>
              <a:rPr kumimoji="0" lang="vi-VN" sz="8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.</a:t>
            </a:r>
            <a:endParaRPr kumimoji="0" lang="es-E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Arial"/>
              <a:sym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28D814-733D-4934-9608-080D64DA868E}"/>
              </a:ext>
            </a:extLst>
          </p:cNvPr>
          <p:cNvSpPr txBox="1"/>
          <p:nvPr/>
        </p:nvSpPr>
        <p:spPr>
          <a:xfrm>
            <a:off x="8361127" y="3468756"/>
            <a:ext cx="2539564" cy="1323431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uya</a:t>
            </a:r>
            <a:r>
              <a:rPr kumimoji="0" lang="vi-VN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 </a:t>
            </a:r>
            <a:endParaRPr kumimoji="0" lang="es-ES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5132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14;p2">
            <a:hlinkClick r:id="rId3" action="ppaction://hlinksldjump"/>
          </p:cNvPr>
          <p:cNvSpPr/>
          <p:nvPr/>
        </p:nvSpPr>
        <p:spPr>
          <a:xfrm flipH="1">
            <a:off x="9129486" y="5408482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QUAY VỀ</a:t>
            </a:r>
            <a:endParaRPr kumimoji="0" sz="3200" b="1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" name="Google Shape;21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426" y="703473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2481844" y="1055399"/>
            <a:ext cx="7798494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Hãy đọc to</a:t>
            </a:r>
            <a:r>
              <a:rPr kumimoji="0" lang="vi-VN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câu sau: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.VnAvant" pitchFamily="34" charset="0"/>
              <a:cs typeface="Arial"/>
              <a:sym typeface="Arial"/>
            </a:endParaRPr>
          </a:p>
        </p:txBody>
      </p:sp>
      <p:sp>
        <p:nvSpPr>
          <p:cNvPr id="2" name="Scroll: Horizontal 1">
            <a:extLst>
              <a:ext uri="{FF2B5EF4-FFF2-40B4-BE49-F238E27FC236}">
                <a16:creationId xmlns:a16="http://schemas.microsoft.com/office/drawing/2014/main" id="{93DF4014-3491-4CCF-AE20-BE7D9994B195}"/>
              </a:ext>
            </a:extLst>
          </p:cNvPr>
          <p:cNvSpPr/>
          <p:nvPr/>
        </p:nvSpPr>
        <p:spPr>
          <a:xfrm>
            <a:off x="1463040" y="2116845"/>
            <a:ext cx="10119360" cy="3491475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EA9C6A-393A-4A62-A5AD-766AAC861A7A}"/>
              </a:ext>
            </a:extLst>
          </p:cNvPr>
          <p:cNvSpPr txBox="1"/>
          <p:nvPr/>
        </p:nvSpPr>
        <p:spPr>
          <a:xfrm>
            <a:off x="1431080" y="2583540"/>
            <a:ext cx="10475494" cy="2308316"/>
          </a:xfrm>
          <a:prstGeom prst="rect">
            <a:avLst/>
          </a:prstGeom>
          <a:noFill/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Nhà Thuý trồng rất nhiều hoa thuỷ tiên</a:t>
            </a:r>
            <a:r>
              <a:rPr kumimoji="0" lang="vi-VN" sz="7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. </a:t>
            </a:r>
            <a:endParaRPr kumimoji="0" lang="es-E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55927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" descr="31f7217a017c2d9a8a7bcbd9844c16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41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431812" y="3095769"/>
            <a:ext cx="7495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11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8: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oam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5400" b="1" dirty="0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-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UTM Avo" panose="02040603050506020204" pitchFamily="18" charset="0"/>
                <a:cs typeface="Arial"/>
                <a:sym typeface="Arial"/>
              </a:rPr>
              <a:t>oăm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pic>
        <p:nvPicPr>
          <p:cNvPr id="43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46" y="5136776"/>
            <a:ext cx="11777345" cy="1574700"/>
          </a:xfrm>
          <a:prstGeom prst="rect">
            <a:avLst/>
          </a:prstGeom>
        </p:spPr>
      </p:pic>
      <p:pic>
        <p:nvPicPr>
          <p:cNvPr id="44" name="图片 15" descr="a05684f714522ad77246dba9447411ba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893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74" y="268224"/>
            <a:ext cx="11303000" cy="632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2743200" y="2921000"/>
            <a:ext cx="6604000" cy="1477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KHÁM PHÁ</a:t>
            </a:r>
          </a:p>
        </p:txBody>
      </p:sp>
    </p:spTree>
    <p:extLst>
      <p:ext uri="{BB962C8B-B14F-4D97-AF65-F5344CB8AC3E}">
        <p14:creationId xmlns:p14="http://schemas.microsoft.com/office/powerpoint/2010/main" val="2649345072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023792" y="2088678"/>
            <a:ext cx="2871989" cy="13234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</a:rPr>
              <a:t>oam</a:t>
            </a:r>
          </a:p>
        </p:txBody>
      </p:sp>
      <p:sp>
        <p:nvSpPr>
          <p:cNvPr id="16" name="Rounded Rectangle 6"/>
          <p:cNvSpPr/>
          <p:nvPr/>
        </p:nvSpPr>
        <p:spPr>
          <a:xfrm>
            <a:off x="1333845" y="3756324"/>
            <a:ext cx="1246028" cy="1294541"/>
          </a:xfrm>
          <a:prstGeom prst="roundRect">
            <a:avLst/>
          </a:prstGeom>
          <a:solidFill>
            <a:srgbClr val="ED7D31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o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7" name="Rounded Rectangle 7"/>
          <p:cNvSpPr/>
          <p:nvPr/>
        </p:nvSpPr>
        <p:spPr>
          <a:xfrm>
            <a:off x="3877735" y="3756324"/>
            <a:ext cx="1246028" cy="1294541"/>
          </a:xfrm>
          <a:prstGeom prst="roundRect">
            <a:avLst>
              <a:gd name="adj" fmla="val 26452"/>
            </a:avLst>
          </a:prstGeom>
          <a:solidFill>
            <a:srgbClr val="5B9BD5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m</a:t>
            </a:r>
          </a:p>
        </p:txBody>
      </p:sp>
      <p:sp>
        <p:nvSpPr>
          <p:cNvPr id="18" name="Rounded Rectangle 13"/>
          <p:cNvSpPr/>
          <p:nvPr/>
        </p:nvSpPr>
        <p:spPr>
          <a:xfrm>
            <a:off x="589248" y="5351083"/>
            <a:ext cx="5778694" cy="1139746"/>
          </a:xfrm>
          <a:prstGeom prst="round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oa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 - m -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oam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8210" name="TextBox 3"/>
          <p:cNvSpPr txBox="1">
            <a:spLocks noChangeArrowheads="1"/>
          </p:cNvSpPr>
          <p:nvPr/>
        </p:nvSpPr>
        <p:spPr bwMode="auto">
          <a:xfrm>
            <a:off x="731520" y="579904"/>
            <a:ext cx="4146876" cy="1323439"/>
          </a:xfrm>
          <a:prstGeom prst="rect">
            <a:avLst/>
          </a:prstGeom>
          <a:solidFill>
            <a:srgbClr val="FFC0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8000" b="1">
                <a:solidFill>
                  <a:srgbClr val="000000"/>
                </a:solidFill>
                <a:latin typeface="UTM Avo" panose="02040603050506020204"/>
              </a:rPr>
              <a:t>n</a:t>
            </a: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goạm</a:t>
            </a:r>
            <a:endParaRPr kumimoji="0" lang="en-US" altLang="en-US" sz="8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8211" name="TextBox 3"/>
          <p:cNvSpPr txBox="1">
            <a:spLocks noChangeArrowheads="1"/>
          </p:cNvSpPr>
          <p:nvPr/>
        </p:nvSpPr>
        <p:spPr bwMode="auto">
          <a:xfrm>
            <a:off x="731520" y="584991"/>
            <a:ext cx="4146876" cy="132343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8000" b="1">
                <a:solidFill>
                  <a:srgbClr val="000000"/>
                </a:solidFill>
                <a:latin typeface="UTM Avo" panose="02040603050506020204"/>
              </a:rPr>
              <a:t>n</a:t>
            </a: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g</a:t>
            </a: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</a:rPr>
              <a:t>oạm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49245" y="797120"/>
            <a:ext cx="4553507" cy="5263759"/>
          </a:xfrm>
          <a:prstGeom prst="rect">
            <a:avLst/>
          </a:prstGeom>
        </p:spPr>
      </p:pic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61504D1A-6089-46F8-9871-588CB5DA3B8C}"/>
              </a:ext>
            </a:extLst>
          </p:cNvPr>
          <p:cNvSpPr/>
          <p:nvPr/>
        </p:nvSpPr>
        <p:spPr>
          <a:xfrm>
            <a:off x="2597151" y="3756324"/>
            <a:ext cx="1246028" cy="1294541"/>
          </a:xfrm>
          <a:prstGeom prst="roundRect">
            <a:avLst/>
          </a:prstGeom>
          <a:solidFill>
            <a:srgbClr val="FF9999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a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0" grpId="0" animBg="1"/>
      <p:bldP spid="82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3225330" y="2996155"/>
            <a:ext cx="2402427" cy="120032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31" tIns="45716" rIns="91431" bIns="45716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solidFill>
                  <a:srgbClr val="FF0000"/>
                </a:solidFill>
                <a:latin typeface="UTM Avo" panose="02040603050506020204"/>
              </a:rPr>
              <a:t>oă</a:t>
            </a: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</a:rPr>
              <a:t>m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8" name="Rounded Rectangle 13"/>
          <p:cNvSpPr/>
          <p:nvPr/>
        </p:nvSpPr>
        <p:spPr>
          <a:xfrm>
            <a:off x="1325217" y="5789965"/>
            <a:ext cx="5247159" cy="903365"/>
          </a:xfrm>
          <a:prstGeom prst="roundRect">
            <a:avLst/>
          </a:prstGeom>
          <a:solidFill>
            <a:srgbClr val="5B9BD5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oă 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- m </a:t>
            </a: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- oăm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9234" name="TextBox 3"/>
          <p:cNvSpPr txBox="1">
            <a:spLocks noChangeArrowheads="1"/>
          </p:cNvSpPr>
          <p:nvPr/>
        </p:nvSpPr>
        <p:spPr bwMode="auto">
          <a:xfrm>
            <a:off x="246426" y="595497"/>
            <a:ext cx="5383675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7200" b="1">
                <a:solidFill>
                  <a:srgbClr val="000000"/>
                </a:solidFill>
                <a:latin typeface="UTM Avo" panose="02040603050506020204"/>
              </a:rPr>
              <a:t>m</a:t>
            </a:r>
            <a:r>
              <a:rPr kumimoji="0" lang="en-US" altLang="en-US" sz="7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ỏ </a:t>
            </a:r>
            <a:r>
              <a:rPr kumimoji="0" lang="en-US" alt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khoằm</a:t>
            </a:r>
          </a:p>
        </p:txBody>
      </p:sp>
      <p:sp>
        <p:nvSpPr>
          <p:cNvPr id="9235" name="TextBox 3"/>
          <p:cNvSpPr txBox="1">
            <a:spLocks noChangeArrowheads="1"/>
          </p:cNvSpPr>
          <p:nvPr/>
        </p:nvSpPr>
        <p:spPr bwMode="auto">
          <a:xfrm>
            <a:off x="1840768" y="1795826"/>
            <a:ext cx="3784646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kh</a:t>
            </a:r>
            <a:r>
              <a:rPr kumimoji="0" lang="en-US" alt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</a:rPr>
              <a:t>oằm</a:t>
            </a:r>
            <a:endParaRPr kumimoji="0" lang="en-US" alt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pic>
        <p:nvPicPr>
          <p:cNvPr id="8217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47052" y="657871"/>
            <a:ext cx="3773034" cy="5542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14D1CB0B-C24A-4030-B64B-7ED76511A2CF}"/>
              </a:ext>
            </a:extLst>
          </p:cNvPr>
          <p:cNvSpPr/>
          <p:nvPr/>
        </p:nvSpPr>
        <p:spPr>
          <a:xfrm>
            <a:off x="2200950" y="4551976"/>
            <a:ext cx="1246028" cy="1066451"/>
          </a:xfrm>
          <a:prstGeom prst="roundRect">
            <a:avLst/>
          </a:prstGeom>
          <a:solidFill>
            <a:srgbClr val="ED7D31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o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E681E8A0-743E-41AA-9B5B-CE3CDBF17C7E}"/>
              </a:ext>
            </a:extLst>
          </p:cNvPr>
          <p:cNvSpPr/>
          <p:nvPr/>
        </p:nvSpPr>
        <p:spPr>
          <a:xfrm>
            <a:off x="4744840" y="4551976"/>
            <a:ext cx="1246028" cy="1066451"/>
          </a:xfrm>
          <a:prstGeom prst="roundRect">
            <a:avLst>
              <a:gd name="adj" fmla="val 26452"/>
            </a:avLst>
          </a:prstGeom>
          <a:solidFill>
            <a:srgbClr val="5B9BD5">
              <a:lumMod val="75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/>
              </a:rPr>
              <a:t>m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CD5EA2FA-8805-41B4-AC18-3048526F4930}"/>
              </a:ext>
            </a:extLst>
          </p:cNvPr>
          <p:cNvSpPr/>
          <p:nvPr/>
        </p:nvSpPr>
        <p:spPr>
          <a:xfrm>
            <a:off x="3464256" y="4551976"/>
            <a:ext cx="1246028" cy="1066451"/>
          </a:xfrm>
          <a:prstGeom prst="roundRect">
            <a:avLst/>
          </a:prstGeom>
          <a:solidFill>
            <a:srgbClr val="FF9999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>
                <a:solidFill>
                  <a:srgbClr val="FFFFFF"/>
                </a:solidFill>
                <a:latin typeface="UTM Avo" panose="02040603050506020204"/>
              </a:rPr>
              <a:t>ă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4" grpId="0" animBg="1"/>
      <p:bldP spid="92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0" descr="https://i.pinimg.com/564x/ee/67/a5/ee67a5966f431c1bd8d80122fcd8e3e1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12885" r="10232" b="26261"/>
          <a:stretch/>
        </p:blipFill>
        <p:spPr bwMode="auto">
          <a:xfrm>
            <a:off x="2655569" y="2883361"/>
            <a:ext cx="3228395" cy="244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09031" y="592997"/>
            <a:ext cx="4526166" cy="16351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20018" y="948904"/>
            <a:ext cx="32560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SO SÁNH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19577" y="3644419"/>
            <a:ext cx="23125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oam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1026" name="Picture 2" descr="https://i.pinimg.com/564x/89/25/f7/8925f7f7f7dcf5f7f1149d70272b6c4a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" y="3021602"/>
            <a:ext cx="2563032" cy="3383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.pinimg.com/564x/31/c2/d2/31c2d2b5c96930c369995d3bdd41fa25.jpg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r="9479" b="7809"/>
          <a:stretch/>
        </p:blipFill>
        <p:spPr bwMode="auto">
          <a:xfrm>
            <a:off x="10046208" y="2941318"/>
            <a:ext cx="1699142" cy="315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0" descr="https://i.pinimg.com/564x/ee/67/a5/ee67a5966f431c1bd8d80122fcd8e3e1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55" t="12885" r="10232" b="26261"/>
          <a:stretch/>
        </p:blipFill>
        <p:spPr bwMode="auto">
          <a:xfrm>
            <a:off x="6438296" y="2883361"/>
            <a:ext cx="3256067" cy="2445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7052311" y="3644419"/>
            <a:ext cx="21059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oăm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185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3"/>
          <p:cNvSpPr txBox="1">
            <a:spLocks noChangeArrowheads="1"/>
          </p:cNvSpPr>
          <p:nvPr/>
        </p:nvSpPr>
        <p:spPr bwMode="auto">
          <a:xfrm>
            <a:off x="269876" y="5351463"/>
            <a:ext cx="3666020" cy="1261884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Dê</a:t>
            </a:r>
            <a:r>
              <a:rPr kumimoji="0" lang="en-US" altLang="en-US" sz="36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nhai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lá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nhồm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nhoàm</a:t>
            </a:r>
            <a:r>
              <a:rPr kumimoji="0" lang="en-US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.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0243" name="TextBox 3"/>
          <p:cNvSpPr txBox="1">
            <a:spLocks noChangeArrowheads="1"/>
          </p:cNvSpPr>
          <p:nvPr/>
        </p:nvSpPr>
        <p:spPr bwMode="auto">
          <a:xfrm>
            <a:off x="4357687" y="5329238"/>
            <a:ext cx="3125786" cy="1200329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Giếng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nư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­</a:t>
            </a:r>
            <a:r>
              <a:rPr lang="en-US" altLang="en-US" sz="3600" dirty="0">
                <a:solidFill>
                  <a:srgbClr val="000000"/>
                </a:solidFill>
                <a:latin typeface="UTM Avo" panose="02040603050506020204"/>
              </a:rPr>
              <a:t>ớ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c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sâu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hoắm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.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0244" name="TextBox 3"/>
          <p:cNvSpPr txBox="1">
            <a:spLocks noChangeArrowheads="1"/>
          </p:cNvSpPr>
          <p:nvPr/>
        </p:nvSpPr>
        <p:spPr bwMode="auto">
          <a:xfrm>
            <a:off x="8865127" y="5279231"/>
            <a:ext cx="3125786" cy="1200329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Khỉ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ngoạm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dưa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hấu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/>
              </a:rPr>
              <a:t>.</a:t>
            </a:r>
            <a:endParaRPr kumimoji="0" lang="en-US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06363" y="535922"/>
            <a:ext cx="11927540" cy="726141"/>
          </a:xfrm>
          <a:prstGeom prst="rect">
            <a:avLst/>
          </a:prstGeom>
          <a:solidFill>
            <a:srgbClr val="92D050"/>
          </a:solidFill>
          <a:ln w="1270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2. </a:t>
            </a:r>
            <a:r>
              <a:rPr lang="en-US" dirty="0">
                <a:solidFill>
                  <a:prstClr val="black"/>
                </a:solidFill>
                <a:latin typeface="UTM Avo" panose="02040603050506020204"/>
              </a:rPr>
              <a:t>T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iếng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nào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có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vần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UTM Avo" panose="02040603050506020204"/>
              </a:rPr>
              <a:t>oam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?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Tiếng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nào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có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vần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</a:rPr>
              <a:t>oăm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</a:rPr>
              <a:t>?</a:t>
            </a: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7154863" y="1579563"/>
            <a:ext cx="2082800" cy="1006475"/>
          </a:xfrm>
          <a:prstGeom prst="ellipse">
            <a:avLst/>
          </a:prstGeom>
          <a:solidFill>
            <a:srgbClr val="5B9BD5"/>
          </a:solidFill>
          <a:ln w="12700" algn="ctr">
            <a:solidFill>
              <a:srgbClr val="41719C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oăm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3293268" y="1500982"/>
            <a:ext cx="2128837" cy="1006475"/>
          </a:xfrm>
          <a:prstGeom prst="ellipse">
            <a:avLst/>
          </a:prstGeom>
          <a:solidFill>
            <a:srgbClr val="5B9BD5"/>
          </a:solidFill>
          <a:ln w="12700" algn="ctr">
            <a:solidFill>
              <a:srgbClr val="41719C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oam</a:t>
            </a: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078163" y="6550025"/>
            <a:ext cx="68262" cy="106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75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36206" y="2938174"/>
            <a:ext cx="2657062" cy="2370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6" name="Picture 2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97134" y="2938175"/>
            <a:ext cx="2369879" cy="2287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7" name="Picture 2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135103" y="2948511"/>
            <a:ext cx="2585831" cy="2402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Connector 6"/>
          <p:cNvCxnSpPr>
            <a:cxnSpLocks/>
            <a:stCxn id="10242" idx="0"/>
            <a:endCxn id="28" idx="4"/>
          </p:cNvCxnSpPr>
          <p:nvPr/>
        </p:nvCxnSpPr>
        <p:spPr>
          <a:xfrm flipV="1">
            <a:off x="2102886" y="2507457"/>
            <a:ext cx="2254801" cy="284400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  <a:stCxn id="10243" idx="0"/>
          </p:cNvCxnSpPr>
          <p:nvPr/>
        </p:nvCxnSpPr>
        <p:spPr>
          <a:xfrm flipV="1">
            <a:off x="5920580" y="2586038"/>
            <a:ext cx="2262128" cy="27432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  <a:stCxn id="28" idx="4"/>
            <a:endCxn id="11277" idx="2"/>
          </p:cNvCxnSpPr>
          <p:nvPr/>
        </p:nvCxnSpPr>
        <p:spPr>
          <a:xfrm>
            <a:off x="4357687" y="2507457"/>
            <a:ext cx="6070332" cy="284400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3" grpId="0" animBg="1"/>
      <p:bldP spid="10244" grpId="0" animBg="1"/>
      <p:bldP spid="26" grpId="0" animBg="1"/>
      <p:bldP spid="2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164" y="743712"/>
            <a:ext cx="10075672" cy="591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3054604" y="3113415"/>
            <a:ext cx="6604000" cy="160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/>
                <a:cs typeface="Arial" panose="020B0604020202020204" pitchFamily="34" charset="0"/>
              </a:rPr>
              <a:t>TẬP VIẾT</a:t>
            </a:r>
          </a:p>
        </p:txBody>
      </p:sp>
    </p:spTree>
    <p:extLst>
      <p:ext uri="{BB962C8B-B14F-4D97-AF65-F5344CB8AC3E}">
        <p14:creationId xmlns:p14="http://schemas.microsoft.com/office/powerpoint/2010/main" val="751646095"/>
      </p:ext>
    </p:extLst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 txBox="1">
            <a:spLocks/>
          </p:cNvSpPr>
          <p:nvPr/>
        </p:nvSpPr>
        <p:spPr>
          <a:xfrm>
            <a:off x="4207197" y="596900"/>
            <a:ext cx="3400103" cy="939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TẬP VIẾT</a:t>
            </a:r>
          </a:p>
        </p:txBody>
      </p:sp>
      <p:pic>
        <p:nvPicPr>
          <p:cNvPr id="1843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2711523"/>
            <a:ext cx="12068175" cy="1434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93167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oudBook (1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61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A26D82-1FFF-4B71-875F-638A40C318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265" y="0"/>
            <a:ext cx="1619601" cy="7198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C86718-BF1E-44B9-9694-087E7F364091}"/>
              </a:ext>
            </a:extLst>
          </p:cNvPr>
          <p:cNvSpPr txBox="1"/>
          <p:nvPr/>
        </p:nvSpPr>
        <p:spPr>
          <a:xfrm>
            <a:off x="4098036" y="175245"/>
            <a:ext cx="666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UTM Avo" panose="02040603050506020204" pitchFamily="18" charset="0"/>
              </a:rPr>
              <a:t>Vui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lòng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tải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về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để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xem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đầy</a:t>
            </a:r>
            <a:r>
              <a:rPr lang="en-US" dirty="0">
                <a:latin typeface="UTM Avo" panose="02040603050506020204" pitchFamily="18" charset="0"/>
              </a:rPr>
              <a:t> </a:t>
            </a:r>
            <a:r>
              <a:rPr lang="en-US" dirty="0" err="1">
                <a:latin typeface="UTM Avo" panose="02040603050506020204" pitchFamily="18" charset="0"/>
              </a:rPr>
              <a:t>đủ</a:t>
            </a:r>
            <a:r>
              <a:rPr lang="en-US" dirty="0">
                <a:latin typeface="UTM Avo" panose="02040603050506020204" pitchFamily="18" charset="0"/>
              </a:rPr>
              <a:t> video</a:t>
            </a:r>
          </a:p>
        </p:txBody>
      </p:sp>
    </p:spTree>
    <p:extLst>
      <p:ext uri="{BB962C8B-B14F-4D97-AF65-F5344CB8AC3E}">
        <p14:creationId xmlns:p14="http://schemas.microsoft.com/office/powerpoint/2010/main" val="44975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8" y="512228"/>
            <a:ext cx="11867147" cy="56165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3517" y="1673067"/>
            <a:ext cx="8773850" cy="30363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79178" y="3057200"/>
            <a:ext cx="59025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</a:rPr>
              <a:t>THƯ GIÃN</a:t>
            </a:r>
          </a:p>
        </p:txBody>
      </p:sp>
    </p:spTree>
    <p:extLst>
      <p:ext uri="{BB962C8B-B14F-4D97-AF65-F5344CB8AC3E}">
        <p14:creationId xmlns:p14="http://schemas.microsoft.com/office/powerpoint/2010/main" val="8615705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rời Nắng Trời Mưa - Nhạc Thiếu Nhi Có Lời (1)">
            <a:hlinkClick r:id="" action="ppaction://media"/>
            <a:extLst>
              <a:ext uri="{FF2B5EF4-FFF2-40B4-BE49-F238E27FC236}">
                <a16:creationId xmlns:a16="http://schemas.microsoft.com/office/drawing/2014/main" id="{5AE828D3-F6D6-432E-9E84-4185F690972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33324"/>
            <a:ext cx="12232452" cy="642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9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62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3" name="图片 73732" descr="PPT素材-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865632"/>
            <a:ext cx="11303000" cy="5510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2959100" y="2984500"/>
            <a:ext cx="6604000" cy="1600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17" tIns="60958" rIns="121917" bIns="60958">
            <a:spAutoFit/>
          </a:bodyPr>
          <a:lstStyle>
            <a:lvl1pPr defTabSz="12192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1pPr>
            <a:lvl2pPr marL="742950" indent="-28575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2pPr>
            <a:lvl3pPr marL="11430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3pPr>
            <a:lvl4pPr marL="16002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4pPr>
            <a:lvl5pPr marL="2057400" indent="-228600" defTabSz="12192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5pPr>
            <a:lvl6pPr marL="25146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6pPr>
            <a:lvl7pPr marL="29718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7pPr>
            <a:lvl8pPr marL="34290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8pPr>
            <a:lvl9pPr marL="3886200" indent="-228600" defTabSz="1219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SimSun" panose="02010600030101010101" pitchFamily="2" charset="-122"/>
              </a:defRPr>
            </a:lvl9pPr>
          </a:lstStyle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cs typeface="Arial" panose="020B0604020202020204" pitchFamily="34" charset="0"/>
              </a:rPr>
              <a:t>TẬP ĐỌC</a:t>
            </a:r>
          </a:p>
        </p:txBody>
      </p:sp>
    </p:spTree>
    <p:extLst>
      <p:ext uri="{BB962C8B-B14F-4D97-AF65-F5344CB8AC3E}">
        <p14:creationId xmlns:p14="http://schemas.microsoft.com/office/powerpoint/2010/main" val="1071829967"/>
      </p:ext>
    </p:extLst>
  </p:cSld>
  <p:clrMapOvr>
    <a:masterClrMapping/>
  </p:clrMapOvr>
  <p:transition spd="slow"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12192000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random/>
    <p:sndAc>
      <p:stSnd>
        <p:snd r:embed="rId2" name="CHIMES.WAV"/>
      </p:stSnd>
    </p:sndAc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357"/>
          <a:stretch/>
        </p:blipFill>
        <p:spPr bwMode="auto">
          <a:xfrm>
            <a:off x="121487" y="203708"/>
            <a:ext cx="11949025" cy="6450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88" y="2163064"/>
            <a:ext cx="152400" cy="51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792" y="2145081"/>
            <a:ext cx="152400" cy="51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4531" y="2863237"/>
            <a:ext cx="152400" cy="51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3431" y="3429000"/>
            <a:ext cx="1524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760" y="4127828"/>
            <a:ext cx="1524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473" y="4715404"/>
            <a:ext cx="152400" cy="51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4888" y="5380339"/>
            <a:ext cx="152400" cy="514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600" y="5989802"/>
            <a:ext cx="152400" cy="514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Straight Connector 13"/>
          <p:cNvCxnSpPr/>
          <p:nvPr/>
        </p:nvCxnSpPr>
        <p:spPr>
          <a:xfrm flipV="1">
            <a:off x="9691392" y="2052059"/>
            <a:ext cx="2199957" cy="290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1966988" y="2697327"/>
            <a:ext cx="1673243" cy="58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5256760" y="2721221"/>
            <a:ext cx="1743584" cy="895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544531" y="2719807"/>
            <a:ext cx="196948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9640274" y="4656148"/>
            <a:ext cx="2263775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70565" y="6518843"/>
            <a:ext cx="1267506" cy="47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70565" y="5238694"/>
            <a:ext cx="1886857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9"/>
          <a:stretch/>
        </p:blipFill>
        <p:spPr bwMode="auto">
          <a:xfrm>
            <a:off x="253108" y="414020"/>
            <a:ext cx="11989561" cy="62153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2"/>
          <p:cNvSpPr/>
          <p:nvPr/>
        </p:nvSpPr>
        <p:spPr>
          <a:xfrm>
            <a:off x="642112" y="1619693"/>
            <a:ext cx="426720" cy="386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6" name="Oval 5"/>
          <p:cNvSpPr/>
          <p:nvPr/>
        </p:nvSpPr>
        <p:spPr>
          <a:xfrm>
            <a:off x="642112" y="4196777"/>
            <a:ext cx="426720" cy="386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5" name="Oval 4"/>
          <p:cNvSpPr/>
          <p:nvPr/>
        </p:nvSpPr>
        <p:spPr>
          <a:xfrm>
            <a:off x="672084" y="5527867"/>
            <a:ext cx="426720" cy="386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3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4554" y="323087"/>
            <a:ext cx="11662891" cy="621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9857893"/>
      </p:ext>
    </p:extLst>
  </p:cSld>
  <p:clrMapOvr>
    <a:masterClrMapping/>
  </p:clrMapOvr>
  <p:transition spd="slow"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900" y="444689"/>
            <a:ext cx="11099800" cy="641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 flipV="1">
            <a:off x="1312863" y="5937250"/>
            <a:ext cx="657225" cy="6445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641475" y="5100638"/>
            <a:ext cx="225425" cy="65563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 flipV="1">
            <a:off x="2290763" y="5899149"/>
            <a:ext cx="781050" cy="7207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2826724"/>
      </p:ext>
    </p:extLst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</TotalTime>
  <Words>280</Words>
  <Application>Microsoft Office PowerPoint</Application>
  <PresentationFormat>Widescreen</PresentationFormat>
  <Paragraphs>84</Paragraphs>
  <Slides>26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.VnAvant</vt:lpstr>
      <vt:lpstr>Arial</vt:lpstr>
      <vt:lpstr>Calibri</vt:lpstr>
      <vt:lpstr>Tahoma</vt:lpstr>
      <vt:lpstr>Times New Roman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27</cp:revision>
  <dcterms:created xsi:type="dcterms:W3CDTF">2021-12-11T06:25:33Z</dcterms:created>
  <dcterms:modified xsi:type="dcterms:W3CDTF">2022-02-09T03:35:08Z</dcterms:modified>
</cp:coreProperties>
</file>