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15" r:id="rId2"/>
    <p:sldMasterId id="2147483740" r:id="rId3"/>
  </p:sldMasterIdLst>
  <p:notesMasterIdLst>
    <p:notesMasterId r:id="rId30"/>
  </p:notesMasterIdLst>
  <p:sldIdLst>
    <p:sldId id="449" r:id="rId4"/>
    <p:sldId id="331" r:id="rId5"/>
    <p:sldId id="412" r:id="rId6"/>
    <p:sldId id="290" r:id="rId7"/>
    <p:sldId id="291" r:id="rId8"/>
    <p:sldId id="292" r:id="rId9"/>
    <p:sldId id="293" r:id="rId10"/>
    <p:sldId id="294" r:id="rId11"/>
    <p:sldId id="295" r:id="rId12"/>
    <p:sldId id="435" r:id="rId13"/>
    <p:sldId id="436" r:id="rId14"/>
    <p:sldId id="303" r:id="rId15"/>
    <p:sldId id="437" r:id="rId16"/>
    <p:sldId id="322" r:id="rId17"/>
    <p:sldId id="324" r:id="rId18"/>
    <p:sldId id="438" r:id="rId19"/>
    <p:sldId id="403" r:id="rId20"/>
    <p:sldId id="442" r:id="rId21"/>
    <p:sldId id="443" r:id="rId22"/>
    <p:sldId id="445" r:id="rId23"/>
    <p:sldId id="441" r:id="rId24"/>
    <p:sldId id="434" r:id="rId25"/>
    <p:sldId id="423" r:id="rId26"/>
    <p:sldId id="447" r:id="rId27"/>
    <p:sldId id="448" r:id="rId28"/>
    <p:sldId id="39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81B7D9"/>
    <a:srgbClr val="61EBF9"/>
    <a:srgbClr val="E51FBB"/>
    <a:srgbClr val="F187DA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24B90-7FE2-438E-8627-9F649C7C7BB2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5E07-2CAC-430A-8627-C82008EBD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7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415" marR="4699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62560" algn="l"/>
              </a:tabLst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40AF1-241F-463A-8508-92C4EB2DF3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07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79966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43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492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50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5793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8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5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8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332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2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14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81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42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76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01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26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770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46378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477" y="-90897"/>
            <a:ext cx="12740237" cy="70952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67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11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47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900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63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70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94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4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22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691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856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7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235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71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97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728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266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076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474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970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954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3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5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698" r:id="rId6"/>
    <p:sldLayoutId id="2147483697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5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7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5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audio" Target="../media/media1.mp3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audio" Target="../media/audio2.wav"/><Relationship Id="rId3" Type="http://schemas.openxmlformats.org/officeDocument/2006/relationships/slideLayout" Target="../slideLayouts/slideLayout25.xml"/><Relationship Id="rId7" Type="http://schemas.openxmlformats.org/officeDocument/2006/relationships/audio" Target="../media/audio4.wav"/><Relationship Id="rId12" Type="http://schemas.openxmlformats.org/officeDocument/2006/relationships/image" Target="../media/image30.emf"/><Relationship Id="rId17" Type="http://schemas.openxmlformats.org/officeDocument/2006/relationships/audio" Target="../media/audio1.wav"/><Relationship Id="rId2" Type="http://schemas.openxmlformats.org/officeDocument/2006/relationships/audio" Target="../media/media2.mp3"/><Relationship Id="rId16" Type="http://schemas.openxmlformats.org/officeDocument/2006/relationships/image" Target="../media/image25.png"/><Relationship Id="rId20" Type="http://schemas.openxmlformats.org/officeDocument/2006/relationships/audio" Target="../media/audio4.wav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29.png"/><Relationship Id="rId5" Type="http://schemas.openxmlformats.org/officeDocument/2006/relationships/audio" Target="../media/audio2.wav"/><Relationship Id="rId15" Type="http://schemas.openxmlformats.org/officeDocument/2006/relationships/image" Target="../media/image22.png"/><Relationship Id="rId10" Type="http://schemas.openxmlformats.org/officeDocument/2006/relationships/image" Target="../media/image28.png"/><Relationship Id="rId19" Type="http://schemas.openxmlformats.org/officeDocument/2006/relationships/audio" Target="../media/audio3.wav"/><Relationship Id="rId4" Type="http://schemas.openxmlformats.org/officeDocument/2006/relationships/audio" Target="../media/audio1.wav"/><Relationship Id="rId9" Type="http://schemas.openxmlformats.org/officeDocument/2006/relationships/image" Target="../media/image27.emf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1.png"/><Relationship Id="rId18" Type="http://schemas.openxmlformats.org/officeDocument/2006/relationships/audio" Target="../media/audio2.wav"/><Relationship Id="rId3" Type="http://schemas.openxmlformats.org/officeDocument/2006/relationships/slideLayout" Target="../slideLayouts/slideLayout25.xml"/><Relationship Id="rId7" Type="http://schemas.openxmlformats.org/officeDocument/2006/relationships/audio" Target="../media/audio4.wav"/><Relationship Id="rId12" Type="http://schemas.openxmlformats.org/officeDocument/2006/relationships/image" Target="../media/image30.emf"/><Relationship Id="rId17" Type="http://schemas.openxmlformats.org/officeDocument/2006/relationships/audio" Target="../media/audio1.wav"/><Relationship Id="rId2" Type="http://schemas.openxmlformats.org/officeDocument/2006/relationships/audio" Target="../media/media2.mp3"/><Relationship Id="rId16" Type="http://schemas.openxmlformats.org/officeDocument/2006/relationships/image" Target="../media/image25.png"/><Relationship Id="rId20" Type="http://schemas.openxmlformats.org/officeDocument/2006/relationships/audio" Target="../media/audio4.wav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26.png"/><Relationship Id="rId5" Type="http://schemas.openxmlformats.org/officeDocument/2006/relationships/audio" Target="../media/audio2.wav"/><Relationship Id="rId15" Type="http://schemas.openxmlformats.org/officeDocument/2006/relationships/image" Target="../media/image22.png"/><Relationship Id="rId10" Type="http://schemas.openxmlformats.org/officeDocument/2006/relationships/image" Target="../media/image28.png"/><Relationship Id="rId19" Type="http://schemas.openxmlformats.org/officeDocument/2006/relationships/audio" Target="../media/audio3.wav"/><Relationship Id="rId4" Type="http://schemas.openxmlformats.org/officeDocument/2006/relationships/audio" Target="../media/audio1.wav"/><Relationship Id="rId9" Type="http://schemas.openxmlformats.org/officeDocument/2006/relationships/image" Target="../media/image27.emf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audio" Target="../media/audio2.wav"/><Relationship Id="rId3" Type="http://schemas.openxmlformats.org/officeDocument/2006/relationships/slideLayout" Target="../slideLayouts/slideLayout25.xml"/><Relationship Id="rId7" Type="http://schemas.openxmlformats.org/officeDocument/2006/relationships/audio" Target="../media/audio4.wav"/><Relationship Id="rId12" Type="http://schemas.openxmlformats.org/officeDocument/2006/relationships/image" Target="../media/image30.emf"/><Relationship Id="rId17" Type="http://schemas.openxmlformats.org/officeDocument/2006/relationships/audio" Target="../media/audio1.wav"/><Relationship Id="rId2" Type="http://schemas.openxmlformats.org/officeDocument/2006/relationships/audio" Target="../media/media2.mp3"/><Relationship Id="rId16" Type="http://schemas.openxmlformats.org/officeDocument/2006/relationships/image" Target="../media/image25.png"/><Relationship Id="rId20" Type="http://schemas.openxmlformats.org/officeDocument/2006/relationships/audio" Target="../media/audio4.wav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29.png"/><Relationship Id="rId5" Type="http://schemas.openxmlformats.org/officeDocument/2006/relationships/audio" Target="../media/audio2.wav"/><Relationship Id="rId15" Type="http://schemas.openxmlformats.org/officeDocument/2006/relationships/image" Target="../media/image22.png"/><Relationship Id="rId10" Type="http://schemas.openxmlformats.org/officeDocument/2006/relationships/image" Target="../media/image28.png"/><Relationship Id="rId19" Type="http://schemas.openxmlformats.org/officeDocument/2006/relationships/audio" Target="../media/audio3.wav"/><Relationship Id="rId4" Type="http://schemas.openxmlformats.org/officeDocument/2006/relationships/audio" Target="../media/audio1.wav"/><Relationship Id="rId9" Type="http://schemas.openxmlformats.org/officeDocument/2006/relationships/image" Target="../media/image27.emf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audio" Target="../media/audio2.wav"/><Relationship Id="rId3" Type="http://schemas.openxmlformats.org/officeDocument/2006/relationships/slideLayout" Target="../slideLayouts/slideLayout25.xml"/><Relationship Id="rId7" Type="http://schemas.openxmlformats.org/officeDocument/2006/relationships/audio" Target="../media/audio4.wav"/><Relationship Id="rId12" Type="http://schemas.openxmlformats.org/officeDocument/2006/relationships/image" Target="../media/image30.emf"/><Relationship Id="rId17" Type="http://schemas.openxmlformats.org/officeDocument/2006/relationships/audio" Target="../media/audio1.wav"/><Relationship Id="rId2" Type="http://schemas.openxmlformats.org/officeDocument/2006/relationships/audio" Target="../media/media2.mp3"/><Relationship Id="rId16" Type="http://schemas.openxmlformats.org/officeDocument/2006/relationships/image" Target="../media/image25.png"/><Relationship Id="rId20" Type="http://schemas.openxmlformats.org/officeDocument/2006/relationships/audio" Target="../media/audio4.wav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29.png"/><Relationship Id="rId5" Type="http://schemas.openxmlformats.org/officeDocument/2006/relationships/audio" Target="../media/audio2.wav"/><Relationship Id="rId15" Type="http://schemas.openxmlformats.org/officeDocument/2006/relationships/image" Target="../media/image22.png"/><Relationship Id="rId10" Type="http://schemas.openxmlformats.org/officeDocument/2006/relationships/image" Target="../media/image28.png"/><Relationship Id="rId19" Type="http://schemas.openxmlformats.org/officeDocument/2006/relationships/audio" Target="../media/audio3.wav"/><Relationship Id="rId4" Type="http://schemas.openxmlformats.org/officeDocument/2006/relationships/audio" Target="../media/audio1.wav"/><Relationship Id="rId9" Type="http://schemas.openxmlformats.org/officeDocument/2006/relationships/image" Target="../media/image27.emf"/><Relationship Id="rId1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4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5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4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066966" y="1658361"/>
            <a:ext cx="828784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41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41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đọc 1: Hươu cao cổ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2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7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982458" y="3450881"/>
            <a:ext cx="363272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/>
                <a:cs typeface="Times New Roman" panose="02020603050405020304" pitchFamily="18" charset="0"/>
              </a:rPr>
              <a:t>CHIA SẺ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28AB34-1336-46C0-A54D-B4F5604D84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" t="5608"/>
          <a:stretch/>
        </p:blipFill>
        <p:spPr>
          <a:xfrm>
            <a:off x="954156" y="384630"/>
            <a:ext cx="9886122" cy="647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2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F14090-15A9-4456-8175-C7CCD10ECE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/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49DAC6A-E448-4B7A-9C55-2AB116CFDA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7239" y="542109"/>
            <a:ext cx="1956572" cy="7167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0F3D2DD-7984-4261-AD11-E61771F614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142394" y="2697910"/>
            <a:ext cx="2504399" cy="9174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F91547-85E9-41A0-9391-B8B1188B5B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2201" y="533400"/>
            <a:ext cx="2895851" cy="10607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53F800B-073E-42F5-BFFA-477203C96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819539" y="149398"/>
            <a:ext cx="3944128" cy="14447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990A4E-1001-4E5F-813F-CD6CFC00C7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8536" y="2591002"/>
            <a:ext cx="1429252" cy="5235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08987E-8482-412C-8746-6EFF36F2C9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558" y="1524001"/>
            <a:ext cx="3450921" cy="18655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C0C90C-828F-4918-AC40-01B94FDF83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6825" y="1524000"/>
            <a:ext cx="3255059" cy="17764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BD9397-1275-4277-92E8-BB3DEB4DCC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18868" y="3465408"/>
            <a:ext cx="8154264" cy="1944792"/>
          </a:xfrm>
          <a:prstGeom prst="rect">
            <a:avLst/>
          </a:prstGeom>
        </p:spPr>
      </p:pic>
      <p:pic>
        <p:nvPicPr>
          <p:cNvPr id="3" name="NhacNen_New_mixdown">
            <a:hlinkClick r:id="" action="ppaction://media"/>
            <a:extLst>
              <a:ext uri="{FF2B5EF4-FFF2-40B4-BE49-F238E27FC236}">
                <a16:creationId xmlns:a16="http://schemas.microsoft.com/office/drawing/2014/main" id="{28167027-7A85-4724-A51F-9BCFD69997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89619" y="1"/>
            <a:ext cx="828517" cy="828517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CB68F2-2E43-46C4-8354-BD88138803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8779" y="5541633"/>
            <a:ext cx="2109399" cy="7742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5FC2DC4-E9A6-4E74-877B-2C3C0FD598BF}"/>
              </a:ext>
            </a:extLst>
          </p:cNvPr>
          <p:cNvSpPr txBox="1"/>
          <p:nvPr/>
        </p:nvSpPr>
        <p:spPr>
          <a:xfrm>
            <a:off x="-1710164" y="1009640"/>
            <a:ext cx="111569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Nhạc nền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018" y="470540"/>
            <a:ext cx="3908192" cy="1105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74F4DF-75B6-4E36-BCB6-A15F0708CE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450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375 -0.03287 " pathEditMode="relative" rAng="0" ptsTypes="AA">
                                          <p:cBhvr>
                                            <p:cTn id="28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75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9375 0.00047 " pathEditMode="relative" rAng="0" ptsTypes="AA">
                                          <p:cBhvr>
                                            <p:cTn id="33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4.81481E-6 L -0.09375 0.00046 " pathEditMode="relative" rAng="0" ptsTypes="AA">
                                          <p:cBhvr>
                                            <p:cTn id="38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22222E-6 L 0.10156 -0.02037 " pathEditMode="relative" rAng="0" ptsTypes="AA">
                                          <p:cBhvr>
                                            <p:cTn id="43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78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0 L 0.11276 -0.00023 " pathEditMode="relative" rAng="0" ptsTypes="AA">
                                          <p:cBhvr>
                                            <p:cTn id="48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38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4390" numSld="6" showWhenStopped="0">
                    <p:cTn id="4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375 -0.03287 " pathEditMode="relative" rAng="0" ptsTypes="AA">
                                          <p:cBhvr>
                                            <p:cTn id="28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75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9375 0.00047 " pathEditMode="relative" rAng="0" ptsTypes="AA">
                                          <p:cBhvr>
                                            <p:cTn id="33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4.81481E-6 L -0.09375 0.00046 " pathEditMode="relative" rAng="0" ptsTypes="AA">
                                          <p:cBhvr>
                                            <p:cTn id="38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22222E-6 L 0.10156 -0.02037 " pathEditMode="relative" rAng="0" ptsTypes="AA">
                                          <p:cBhvr>
                                            <p:cTn id="43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78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0 L 0.11276 -0.00023 " pathEditMode="relative" rAng="0" ptsTypes="AA">
                                          <p:cBhvr>
                                            <p:cTn id="48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38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4390" numSld="6" showWhenStopped="0">
                    <p:cTn id="4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</p:timing>
    </mc:Fallback>
  </mc:AlternateContent>
  <p:extLst>
    <p:ext uri="{E180D4A7-C9FB-4DFB-919C-405C955672EB}">
      <p14:showEvtLst xmlns:p14="http://schemas.microsoft.com/office/powerpoint/2010/main">
        <p14:playEvt time="10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"/>
            <a:ext cx="12192000" cy="6857232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518446" y="405855"/>
            <a:ext cx="9486901" cy="2541984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92700" y="706788"/>
              <a:ext cx="9029103" cy="19336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rgbClr val="FF0000"/>
                  </a:solidFill>
                </a:rPr>
                <a:t>Con gì có bướu trên lưng</a:t>
              </a:r>
            </a:p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rgbClr val="FF0000"/>
                  </a:solidFill>
                </a:rPr>
                <a:t>Trời đất cổ khát vẫn băng đường dài</a:t>
              </a:r>
              <a:r>
                <a:rPr lang="vi-VN" sz="3600">
                  <a:solidFill>
                    <a:srgbClr val="FF0000"/>
                  </a:solidFill>
                </a:rPr>
                <a:t>?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4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6" y="1832331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5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375" y="4658812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06516" y="1358811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590800" y="3637805"/>
            <a:ext cx="4343400" cy="1310639"/>
            <a:chOff x="2590800" y="3642361"/>
            <a:chExt cx="4343400" cy="131063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74302B-8BF6-442B-A767-DCF07F5816C6}"/>
                </a:ext>
              </a:extLst>
            </p:cNvPr>
            <p:cNvSpPr txBox="1"/>
            <p:nvPr/>
          </p:nvSpPr>
          <p:spPr>
            <a:xfrm>
              <a:off x="3537550" y="3989903"/>
              <a:ext cx="2689840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A. Con rùa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391400" y="3672841"/>
            <a:ext cx="4343400" cy="1310639"/>
            <a:chOff x="7391400" y="3672841"/>
            <a:chExt cx="4343400" cy="1310639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405B9B-8989-4F0C-8CCF-4509B3A6EECA}"/>
                </a:ext>
              </a:extLst>
            </p:cNvPr>
            <p:cNvSpPr txBox="1"/>
            <p:nvPr/>
          </p:nvSpPr>
          <p:spPr>
            <a:xfrm>
              <a:off x="8136244" y="3989903"/>
              <a:ext cx="3108223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B. Con ngựa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590800" y="5298832"/>
            <a:ext cx="4343400" cy="1310639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3038217" y="5635627"/>
              <a:ext cx="3688510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C. Con </a:t>
              </a:r>
              <a:r>
                <a:rPr lang="en-US" sz="4000" dirty="0" err="1">
                  <a:cs typeface="Arial" panose="020B0604020202020204" pitchFamily="34" charset="0"/>
                </a:rPr>
                <a:t>tê</a:t>
              </a:r>
              <a:r>
                <a:rPr lang="en-US" sz="4000" dirty="0"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cs typeface="Arial" panose="020B0604020202020204" pitchFamily="34" charset="0"/>
                </a:rPr>
                <a:t>giác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391400" y="5298831"/>
            <a:ext cx="4343400" cy="1310639"/>
            <a:chOff x="7391400" y="5298831"/>
            <a:chExt cx="4343400" cy="1310639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A81D0B3-76A8-47AE-B788-8A81D806EC61}"/>
                </a:ext>
              </a:extLst>
            </p:cNvPr>
            <p:cNvSpPr txBox="1"/>
            <p:nvPr/>
          </p:nvSpPr>
          <p:spPr>
            <a:xfrm>
              <a:off x="7939072" y="5635627"/>
              <a:ext cx="350256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D. Con lạc đà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38BCECAC-B183-447A-AD8A-3DC0263ABF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04490"/>
            <a:ext cx="12192000" cy="696249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11499" y="246186"/>
            <a:ext cx="9700795" cy="3182815"/>
            <a:chOff x="2411498" y="246185"/>
            <a:chExt cx="9700795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411498" y="820132"/>
              <a:ext cx="9700795" cy="15565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rgbClr val="FF0000"/>
                  </a:solidFill>
                  <a:cs typeface="Arial" panose="020B0604020202020204" pitchFamily="34" charset="0"/>
                </a:rPr>
                <a:t>Con gì sống mũi mọc sừng</a:t>
              </a:r>
            </a:p>
            <a:p>
              <a:pPr algn="ctr">
                <a:lnSpc>
                  <a:spcPct val="150000"/>
                </a:lnSpc>
              </a:pPr>
              <a:r>
                <a:rPr lang="en-US" sz="3600">
                  <a:solidFill>
                    <a:srgbClr val="FF0000"/>
                  </a:solidFill>
                  <a:cs typeface="Arial" panose="020B0604020202020204" pitchFamily="34" charset="0"/>
                </a:rPr>
                <a:t>Mình mặc áo giáp khỏe không ai bằng?</a:t>
              </a:r>
              <a:endParaRPr lang="en-US" sz="3600" dirty="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4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06" y="3603923"/>
            <a:ext cx="1619694" cy="910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5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80" y="4669358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06516" y="1358811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590800" y="3712342"/>
            <a:ext cx="4343400" cy="1310639"/>
            <a:chOff x="2590800" y="3642361"/>
            <a:chExt cx="4343400" cy="131063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74302B-8BF6-442B-A767-DCF07F5816C6}"/>
                </a:ext>
              </a:extLst>
            </p:cNvPr>
            <p:cNvSpPr txBox="1"/>
            <p:nvPr/>
          </p:nvSpPr>
          <p:spPr>
            <a:xfrm>
              <a:off x="3056656" y="3989903"/>
              <a:ext cx="3651641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A. Con tê giác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391400" y="3747378"/>
            <a:ext cx="4343400" cy="1310639"/>
            <a:chOff x="7391400" y="3672841"/>
            <a:chExt cx="4343400" cy="1310639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405B9B-8989-4F0C-8CCF-4509B3A6EECA}"/>
                </a:ext>
              </a:extLst>
            </p:cNvPr>
            <p:cNvSpPr txBox="1"/>
            <p:nvPr/>
          </p:nvSpPr>
          <p:spPr>
            <a:xfrm>
              <a:off x="8301355" y="3989903"/>
              <a:ext cx="2778005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B. Con trâu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590800" y="5373369"/>
            <a:ext cx="4343400" cy="1310639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981879" y="5646373"/>
              <a:ext cx="354584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C. Con hà mã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391400" y="5298831"/>
            <a:ext cx="4343400" cy="1310639"/>
            <a:chOff x="7391400" y="5298831"/>
            <a:chExt cx="4343400" cy="1310639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A81D0B3-76A8-47AE-B788-8A81D806EC61}"/>
                </a:ext>
              </a:extLst>
            </p:cNvPr>
            <p:cNvSpPr txBox="1"/>
            <p:nvPr/>
          </p:nvSpPr>
          <p:spPr>
            <a:xfrm>
              <a:off x="8395503" y="5605359"/>
              <a:ext cx="2633734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C. Con voi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132AF4F-9D8B-458F-9A38-422151FE4E3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7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1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1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"/>
            <a:ext cx="12192000" cy="6857232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7" y="606819"/>
            <a:ext cx="9486901" cy="2822182"/>
            <a:chOff x="2434106" y="606818"/>
            <a:chExt cx="9486901" cy="282218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606818"/>
              <a:ext cx="9486901" cy="282218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803505" y="1012134"/>
              <a:ext cx="9029103" cy="14442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334">
                  <a:solidFill>
                    <a:srgbClr val="FF0000"/>
                  </a:solidFill>
                  <a:cs typeface="Arial" panose="020B0604020202020204" pitchFamily="34" charset="0"/>
                </a:rPr>
                <a:t>Con gì đuôi ngắn tai dài</a:t>
              </a:r>
            </a:p>
            <a:p>
              <a:pPr algn="ctr">
                <a:lnSpc>
                  <a:spcPct val="150000"/>
                </a:lnSpc>
              </a:pPr>
              <a:r>
                <a:rPr lang="en-US" sz="3334">
                  <a:solidFill>
                    <a:srgbClr val="FF0000"/>
                  </a:solidFill>
                  <a:cs typeface="Arial" panose="020B0604020202020204" pitchFamily="34" charset="0"/>
                </a:rPr>
                <a:t>Mắt hồng, lông mượt, có tài chạy nhanh?</a:t>
              </a:r>
              <a:r>
                <a:rPr lang="en-US" sz="3334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333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4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6" y="1832331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5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80" y="4669358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06516" y="1358811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590800" y="3637805"/>
            <a:ext cx="4343400" cy="1310639"/>
            <a:chOff x="2590800" y="3642361"/>
            <a:chExt cx="4343400" cy="131063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74302B-8BF6-442B-A767-DCF07F5816C6}"/>
                </a:ext>
              </a:extLst>
            </p:cNvPr>
            <p:cNvSpPr txBox="1"/>
            <p:nvPr/>
          </p:nvSpPr>
          <p:spPr>
            <a:xfrm>
              <a:off x="2973370" y="3996978"/>
              <a:ext cx="3611566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A. Con </a:t>
              </a:r>
              <a:r>
                <a:rPr lang="en-US" sz="4000" dirty="0" err="1">
                  <a:cs typeface="Arial" panose="020B0604020202020204" pitchFamily="34" charset="0"/>
                </a:rPr>
                <a:t>gấu</a:t>
              </a:r>
              <a:r>
                <a:rPr lang="en-US" sz="4000" dirty="0"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cs typeface="Arial" panose="020B0604020202020204" pitchFamily="34" charset="0"/>
                </a:rPr>
                <a:t>túi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391400" y="3672841"/>
            <a:ext cx="4343400" cy="1310639"/>
            <a:chOff x="7391400" y="3672841"/>
            <a:chExt cx="4343400" cy="1310639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405B9B-8989-4F0C-8CCF-4509B3A6EECA}"/>
                </a:ext>
              </a:extLst>
            </p:cNvPr>
            <p:cNvSpPr txBox="1"/>
            <p:nvPr/>
          </p:nvSpPr>
          <p:spPr>
            <a:xfrm>
              <a:off x="8384709" y="3989903"/>
              <a:ext cx="261129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B. Con thỏ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607452" y="5348971"/>
            <a:ext cx="4345936" cy="1310639"/>
            <a:chOff x="2590800" y="5298831"/>
            <a:chExt cx="4345936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828239" y="5635627"/>
              <a:ext cx="4108497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C. Con </a:t>
              </a:r>
              <a:r>
                <a:rPr lang="en-US" sz="4000" dirty="0" err="1">
                  <a:cs typeface="Arial" panose="020B0604020202020204" pitchFamily="34" charset="0"/>
                </a:rPr>
                <a:t>chuột</a:t>
              </a:r>
              <a:r>
                <a:rPr lang="en-US" sz="4000" dirty="0"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cs typeface="Arial" panose="020B0604020202020204" pitchFamily="34" charset="0"/>
                </a:rPr>
                <a:t>túi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391400" y="5298831"/>
            <a:ext cx="4343400" cy="1310639"/>
            <a:chOff x="7391400" y="5298831"/>
            <a:chExt cx="4343400" cy="1310639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A81D0B3-76A8-47AE-B788-8A81D806EC61}"/>
                </a:ext>
              </a:extLst>
            </p:cNvPr>
            <p:cNvSpPr txBox="1"/>
            <p:nvPr/>
          </p:nvSpPr>
          <p:spPr>
            <a:xfrm>
              <a:off x="7939073" y="5635627"/>
              <a:ext cx="350256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D. Con </a:t>
              </a:r>
              <a:r>
                <a:rPr lang="en-US" sz="4000" dirty="0" err="1">
                  <a:cs typeface="Arial" panose="020B0604020202020204" pitchFamily="34" charset="0"/>
                </a:rPr>
                <a:t>lạc</a:t>
              </a:r>
              <a:r>
                <a:rPr lang="en-US" sz="4000" dirty="0"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cs typeface="Arial" panose="020B0604020202020204" pitchFamily="34" charset="0"/>
                </a:rPr>
                <a:t>đà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341F8317-99A3-4D7B-897C-378A93E56FB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8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"/>
            <a:ext cx="12192000" cy="6857232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7" y="246186"/>
            <a:ext cx="11357496" cy="3182815"/>
            <a:chOff x="2434106" y="246185"/>
            <a:chExt cx="11357496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4762499" y="294811"/>
              <a:ext cx="9029103" cy="28500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1">
                <a:lnSpc>
                  <a:spcPct val="150000"/>
                </a:lnSpc>
              </a:pPr>
              <a:r>
                <a:rPr lang="en-US" sz="3200">
                  <a:solidFill>
                    <a:srgbClr val="FF0000"/>
                  </a:solidFill>
                  <a:cs typeface="Arial" panose="020B0604020202020204" pitchFamily="34" charset="0"/>
                </a:rPr>
                <a:t>Chuyển cành mau lẹ</a:t>
              </a:r>
            </a:p>
            <a:p>
              <a:pPr lvl="1">
                <a:lnSpc>
                  <a:spcPct val="150000"/>
                </a:lnSpc>
              </a:pPr>
              <a:r>
                <a:rPr lang="en-US" sz="3200">
                  <a:solidFill>
                    <a:srgbClr val="FF0000"/>
                  </a:solidFill>
                  <a:cs typeface="Arial" panose="020B0604020202020204" pitchFamily="34" charset="0"/>
                </a:rPr>
                <a:t>	Có cái đuôi bông</a:t>
              </a:r>
            </a:p>
            <a:p>
              <a:pPr lvl="1">
                <a:lnSpc>
                  <a:spcPct val="150000"/>
                </a:lnSpc>
              </a:pPr>
              <a:r>
                <a:rPr lang="en-US" sz="3200">
                  <a:solidFill>
                    <a:srgbClr val="FF0000"/>
                  </a:solidFill>
                  <a:cs typeface="Arial" panose="020B0604020202020204" pitchFamily="34" charset="0"/>
                </a:rPr>
                <a:t>	Hạt dẻ thích ăn</a:t>
              </a:r>
            </a:p>
            <a:p>
              <a:pPr lvl="1">
                <a:lnSpc>
                  <a:spcPct val="150000"/>
                </a:lnSpc>
              </a:pPr>
              <a:r>
                <a:rPr lang="en-US" sz="3200">
                  <a:solidFill>
                    <a:srgbClr val="FF0000"/>
                  </a:solidFill>
                  <a:cs typeface="Arial" panose="020B0604020202020204" pitchFamily="34" charset="0"/>
                </a:rPr>
                <a:t>	Con gì thế nhỉ? </a:t>
              </a:r>
              <a:endParaRPr lang="en-US" sz="3200" dirty="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4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6" y="1832331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5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80" y="4669358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692622" y="246186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549612" y="3637804"/>
            <a:ext cx="4343400" cy="1310639"/>
            <a:chOff x="2590800" y="3642361"/>
            <a:chExt cx="4343400" cy="131063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74302B-8BF6-442B-A767-DCF07F5816C6}"/>
                </a:ext>
              </a:extLst>
            </p:cNvPr>
            <p:cNvSpPr txBox="1"/>
            <p:nvPr/>
          </p:nvSpPr>
          <p:spPr>
            <a:xfrm>
              <a:off x="3608888" y="3989903"/>
              <a:ext cx="254717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A. Con khỉ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391400" y="3672841"/>
            <a:ext cx="4343400" cy="1310639"/>
            <a:chOff x="7391400" y="3672841"/>
            <a:chExt cx="4343400" cy="1310639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405B9B-8989-4F0C-8CCF-4509B3A6EECA}"/>
                </a:ext>
              </a:extLst>
            </p:cNvPr>
            <p:cNvSpPr txBox="1"/>
            <p:nvPr/>
          </p:nvSpPr>
          <p:spPr>
            <a:xfrm>
              <a:off x="8173113" y="3989903"/>
              <a:ext cx="3034485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B. Con vượn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590800" y="5298832"/>
            <a:ext cx="4343400" cy="1310639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3493469" y="5635627"/>
              <a:ext cx="2778005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C. Con sóc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391400" y="5298831"/>
            <a:ext cx="4343400" cy="1310639"/>
            <a:chOff x="7391400" y="5298831"/>
            <a:chExt cx="4343400" cy="1310639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A81D0B3-76A8-47AE-B788-8A81D806EC61}"/>
                </a:ext>
              </a:extLst>
            </p:cNvPr>
            <p:cNvSpPr txBox="1"/>
            <p:nvPr/>
          </p:nvSpPr>
          <p:spPr>
            <a:xfrm>
              <a:off x="8067314" y="5635627"/>
              <a:ext cx="3246081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cs typeface="Arial" panose="020B0604020202020204" pitchFamily="34" charset="0"/>
                </a:rPr>
                <a:t>D. Con </a:t>
              </a:r>
              <a:r>
                <a:rPr lang="en-US" sz="4000" err="1">
                  <a:cs typeface="Arial" panose="020B0604020202020204" pitchFamily="34" charset="0"/>
                </a:rPr>
                <a:t>chim</a:t>
              </a:r>
              <a:r>
                <a:rPr lang="en-US" sz="4000">
                  <a:cs typeface="Arial" panose="020B0604020202020204" pitchFamily="34" charset="0"/>
                </a:rPr>
                <a:t> </a:t>
              </a:r>
              <a:endParaRPr lang="en-US" sz="4000" dirty="0">
                <a:cs typeface="Arial" panose="020B0604020202020204" pitchFamily="34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EC4522F4-85E8-4E92-AB02-17A8D200898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3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8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8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96BD2-902B-4222-AB03-1DDA78E654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/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BD9952-5F19-45B5-B1B0-6312F9008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01" y="2133600"/>
            <a:ext cx="4242382" cy="4038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E7F857E-D8AC-4887-8179-C951D8492FBD}"/>
              </a:ext>
            </a:extLst>
          </p:cNvPr>
          <p:cNvGrpSpPr/>
          <p:nvPr/>
        </p:nvGrpSpPr>
        <p:grpSpPr>
          <a:xfrm>
            <a:off x="4114801" y="685801"/>
            <a:ext cx="7901974" cy="2743200"/>
            <a:chOff x="4114800" y="685800"/>
            <a:chExt cx="7901974" cy="2743200"/>
          </a:xfrm>
        </p:grpSpPr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160D3432-3912-4F6B-8129-1C7066299C80}"/>
                </a:ext>
              </a:extLst>
            </p:cNvPr>
            <p:cNvSpPr/>
            <p:nvPr/>
          </p:nvSpPr>
          <p:spPr>
            <a:xfrm>
              <a:off x="4114800" y="685800"/>
              <a:ext cx="7901974" cy="2743200"/>
            </a:xfrm>
            <a:prstGeom prst="wedgeRoundRectCallout">
              <a:avLst>
                <a:gd name="adj1" fmla="val -42241"/>
                <a:gd name="adj2" fmla="val 66389"/>
                <a:gd name="adj3" fmla="val 16667"/>
              </a:avLst>
            </a:prstGeom>
            <a:solidFill>
              <a:schemeClr val="bg1"/>
            </a:solidFill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BE89296-2F1A-4013-90E9-A0295113DFA4}"/>
                </a:ext>
              </a:extLst>
            </p:cNvPr>
            <p:cNvSpPr txBox="1"/>
            <p:nvPr/>
          </p:nvSpPr>
          <p:spPr>
            <a:xfrm>
              <a:off x="4599551" y="990599"/>
              <a:ext cx="7014741" cy="184217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en-US" sz="4267" b="1" dirty="0">
                  <a:solidFill>
                    <a:srgbClr val="F7964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CẢM ƠN CÁC BẠN</a:t>
              </a:r>
            </a:p>
            <a:p>
              <a:pPr algn="ctr" defTabSz="609630">
                <a:lnSpc>
                  <a:spcPct val="150000"/>
                </a:lnSpc>
              </a:pPr>
              <a:r>
                <a:rPr lang="en-US" sz="4267" b="1" dirty="0">
                  <a:solidFill>
                    <a:srgbClr val="F7964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 GIẢI CỨU CHÚNG TỚ!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F5E0A91-384C-4C2A-93E0-C8EEF680B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repeatCount="indefinite" accel="50000" decel="5000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8.33333E-7 4.44444E-6 L -0.00078 0.0118 " pathEditMode="relative" rAng="0" ptsTypes="AA">
                                          <p:cBhvr>
                                            <p:cTn id="15" dur="4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00" y="579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repeatCount="indefinite" accel="50000" decel="5000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8.33333E-7 4.44444E-6 L -0.00078 0.0118 " pathEditMode="relative" rAng="0" ptsTypes="AA">
                                          <p:cBhvr>
                                            <p:cTn id="15" dur="4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" y="5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289F5B-16F4-4B22-9D14-1245C7535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9809"/>
            <a:ext cx="12192000" cy="64481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D2427E-08DE-4C7D-A010-649C023CE857}"/>
              </a:ext>
            </a:extLst>
          </p:cNvPr>
          <p:cNvSpPr/>
          <p:nvPr/>
        </p:nvSpPr>
        <p:spPr>
          <a:xfrm>
            <a:off x="3043003" y="1753849"/>
            <a:ext cx="5861154" cy="2368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4389E9-3E4E-46BE-86A2-F31DAF99D5C1}"/>
              </a:ext>
            </a:extLst>
          </p:cNvPr>
          <p:cNvSpPr txBox="1"/>
          <p:nvPr/>
        </p:nvSpPr>
        <p:spPr>
          <a:xfrm>
            <a:off x="3043003" y="1993691"/>
            <a:ext cx="66706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2. </a:t>
            </a:r>
            <a:r>
              <a:rPr lang="en-US" sz="3200"/>
              <a:t>Đọc thơ hoặc hát về một con vật sống trong rừng.</a:t>
            </a:r>
          </a:p>
        </p:txBody>
      </p:sp>
    </p:spTree>
    <p:extLst>
      <p:ext uri="{BB962C8B-B14F-4D97-AF65-F5344CB8AC3E}">
        <p14:creationId xmlns:p14="http://schemas.microsoft.com/office/powerpoint/2010/main" val="905521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ươu Cao Cổ _ Bài hát về Động Vật _ Pinkfong! Những bài hát cho trẻ em">
            <a:hlinkClick r:id="" action="ppaction://media"/>
            <a:extLst>
              <a:ext uri="{FF2B5EF4-FFF2-40B4-BE49-F238E27FC236}">
                <a16:creationId xmlns:a16="http://schemas.microsoft.com/office/drawing/2014/main" id="{0539CCF0-47BD-4051-93EE-C2FC2DADDBE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442" end="12398.286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389745"/>
            <a:ext cx="12192000" cy="658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2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41296F6-B715-4173-91FD-CC8D9CB8B95A}"/>
              </a:ext>
            </a:extLst>
          </p:cNvPr>
          <p:cNvSpPr/>
          <p:nvPr/>
        </p:nvSpPr>
        <p:spPr>
          <a:xfrm>
            <a:off x="3343410" y="534704"/>
            <a:ext cx="5799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Bài đọc 1: Hươu cao cổ</a:t>
            </a:r>
            <a:endParaRPr lang="en-US" sz="3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9FC83-B9DE-4602-B6FF-D52F1BFB9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570" y="1181035"/>
            <a:ext cx="5081666" cy="553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72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E9D875-69B9-4543-A3AA-47CCCC523C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7" t="12677" r="6127" b="13443"/>
          <a:stretch/>
        </p:blipFill>
        <p:spPr>
          <a:xfrm>
            <a:off x="1085956" y="677413"/>
            <a:ext cx="10377714" cy="62059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7F98DE-3C50-4F9A-A479-2F257BC633BE}"/>
              </a:ext>
            </a:extLst>
          </p:cNvPr>
          <p:cNvSpPr/>
          <p:nvPr/>
        </p:nvSpPr>
        <p:spPr>
          <a:xfrm>
            <a:off x="4989846" y="415803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Hươu cao cổ</a:t>
            </a:r>
            <a:endParaRPr lang="en-US" sz="28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865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38EB24F-E7E5-4C9D-8D4B-A547738C8D5F}"/>
              </a:ext>
            </a:extLst>
          </p:cNvPr>
          <p:cNvSpPr/>
          <p:nvPr/>
        </p:nvSpPr>
        <p:spPr>
          <a:xfrm>
            <a:off x="444708" y="4426399"/>
            <a:ext cx="11302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/>
              <a:t>3. Hươu cao cổ không bao giờ tranh giành thức ăn hay nơi ở với bất kì loài vật nào. </a:t>
            </a:r>
            <a:endParaRPr lang="vi-VN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1E52CA3-5AE2-4B10-94F4-044BC4CC7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95" y="1161892"/>
            <a:ext cx="11432498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. Không con vật nào trên Trái Đất thời nay có thể sánh bằng với hươu cao cổ về chiều cao. </a:t>
            </a:r>
            <a:endParaRPr kumimoji="0" lang="en-US" alt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19ED0C-5B2D-4D4B-BCB3-5372A1746E2B}"/>
              </a:ext>
            </a:extLst>
          </p:cNvPr>
          <p:cNvSpPr/>
          <p:nvPr/>
        </p:nvSpPr>
        <p:spPr>
          <a:xfrm>
            <a:off x="4988418" y="511101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Hươu cao cổ</a:t>
            </a:r>
            <a:endParaRPr lang="en-US" sz="28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74B512-6336-4BA2-9AF9-2AA12FEA2259}"/>
              </a:ext>
            </a:extLst>
          </p:cNvPr>
          <p:cNvSpPr/>
          <p:nvPr/>
        </p:nvSpPr>
        <p:spPr>
          <a:xfrm>
            <a:off x="866008" y="2968527"/>
            <a:ext cx="1740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u="sng">
                <a:solidFill>
                  <a:srgbClr val="0070C0"/>
                </a:solidFill>
              </a:rPr>
              <a:t>dễ dàng</a:t>
            </a:r>
            <a:r>
              <a:rPr lang="en-US" sz="2400" u="sng">
                <a:solidFill>
                  <a:srgbClr val="0070C0"/>
                </a:solidFill>
              </a:rPr>
              <a:t>  </a:t>
            </a:r>
            <a:r>
              <a:rPr lang="vi-VN" sz="2400" u="sng">
                <a:solidFill>
                  <a:srgbClr val="0070C0"/>
                </a:solidFill>
              </a:rPr>
              <a:t> </a:t>
            </a:r>
            <a:endParaRPr lang="en-US" sz="2400" u="sng" dirty="0">
              <a:solidFill>
                <a:srgbClr val="0070C0"/>
              </a:solidFill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FE67D1BD-134E-4A4C-82BE-D90DB8CB8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6503" y="1540782"/>
            <a:ext cx="1143249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Chú hươu cao nhất cao tới gần … 6 mét, tức là chú ta có</a:t>
            </a:r>
            <a:endParaRPr kumimoji="0" lang="en-US" alt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6895215C-AA34-42DC-AB13-2B0ADC930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95" y="1965343"/>
            <a:ext cx="1143249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thể ngó được vào cửa sổ tầng hai của một ngôi nhà.</a:t>
            </a:r>
            <a:endParaRPr kumimoji="0" lang="en-US" altLang="en-US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A67D687-00D3-45FE-A039-5999C90B9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976505"/>
              </p:ext>
            </p:extLst>
          </p:nvPr>
        </p:nvGraphicFramePr>
        <p:xfrm>
          <a:off x="4890579" y="2996702"/>
          <a:ext cx="6158271" cy="441960"/>
        </p:xfrm>
        <a:graphic>
          <a:graphicData uri="http://schemas.openxmlformats.org/drawingml/2006/table">
            <a:tbl>
              <a:tblPr/>
              <a:tblGrid>
                <a:gridCol w="6158271">
                  <a:extLst>
                    <a:ext uri="{9D8B030D-6E8A-4147-A177-3AD203B41FA5}">
                      <a16:colId xmlns:a16="http://schemas.microsoft.com/office/drawing/2014/main" val="22680464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vi-VN" sz="2400">
                          <a:effectLst/>
                        </a:rPr>
                        <a:t>Nó chỉ bất tiện khi hươu cúi xuống thấp. 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3420162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7A19BB6-76DC-4DCC-9667-BE8A22B66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829483"/>
              </p:ext>
            </p:extLst>
          </p:nvPr>
        </p:nvGraphicFramePr>
        <p:xfrm>
          <a:off x="13004887" y="5990641"/>
          <a:ext cx="1154242" cy="441960"/>
        </p:xfrm>
        <a:graphic>
          <a:graphicData uri="http://schemas.openxmlformats.org/drawingml/2006/table">
            <a:tbl>
              <a:tblPr/>
              <a:tblGrid>
                <a:gridCol w="1154242">
                  <a:extLst>
                    <a:ext uri="{9D8B030D-6E8A-4147-A177-3AD203B41FA5}">
                      <a16:colId xmlns:a16="http://schemas.microsoft.com/office/drawing/2014/main" val="22680464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vi-VN" sz="2400">
                          <a:effectLst/>
                        </a:rPr>
                        <a:t>Khi</a:t>
                      </a:r>
                      <a:r>
                        <a:rPr lang="en-US" sz="2400">
                          <a:effectLst/>
                        </a:rPr>
                        <a:t> đó,</a:t>
                      </a:r>
                      <a:endParaRPr lang="vi-VN" sz="2400">
                        <a:effectLst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3420162"/>
                  </a:ext>
                </a:extLst>
              </a:tr>
            </a:tbl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0178B4B5-9C9A-4B3B-96F5-A494B3501E58}"/>
              </a:ext>
            </a:extLst>
          </p:cNvPr>
          <p:cNvSpPr/>
          <p:nvPr/>
        </p:nvSpPr>
        <p:spPr>
          <a:xfrm>
            <a:off x="1829953" y="4822051"/>
            <a:ext cx="10010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/>
              <a:t>Trên đồng cỏ, hươu cao cổ sống hoà bình với nhiều loài vật ăn cỏ</a:t>
            </a:r>
            <a:r>
              <a:rPr lang="en-US" sz="2400" i="1"/>
              <a:t>                                                                         </a:t>
            </a:r>
            <a:endParaRPr lang="vi-VN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854F93-8735-4CC0-8C8F-FB526759963D}"/>
              </a:ext>
            </a:extLst>
          </p:cNvPr>
          <p:cNvSpPr/>
          <p:nvPr/>
        </p:nvSpPr>
        <p:spPr>
          <a:xfrm>
            <a:off x="444708" y="5203013"/>
            <a:ext cx="11302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dirty="0"/>
              <a:t>khác như linh dương, đà điểu, ngựa vằn,...</a:t>
            </a:r>
          </a:p>
          <a:p>
            <a:r>
              <a:rPr lang="en-US" sz="2400" i="1" dirty="0"/>
              <a:t>                                                                            </a:t>
            </a:r>
            <a:r>
              <a:rPr lang="vi-VN" sz="2400" i="1" dirty="0"/>
              <a:t>Theo sách Bí ẩn thế giới loài vật</a:t>
            </a:r>
            <a:endParaRPr lang="vi-VN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3449A2-6FED-4F47-ADD0-54B8D543FEC2}"/>
              </a:ext>
            </a:extLst>
          </p:cNvPr>
          <p:cNvSpPr/>
          <p:nvPr/>
        </p:nvSpPr>
        <p:spPr>
          <a:xfrm>
            <a:off x="3042140" y="3369014"/>
            <a:ext cx="11175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</a:t>
            </a:r>
            <a:r>
              <a:rPr lang="en-US" sz="2400" u="sng">
                <a:solidFill>
                  <a:srgbClr val="0070C0"/>
                </a:solidFill>
              </a:rPr>
              <a:t>xoạc</a:t>
            </a:r>
            <a:r>
              <a:rPr lang="en-US" sz="2400">
                <a:solidFill>
                  <a:srgbClr val="0070C0"/>
                </a:solidFill>
              </a:rPr>
              <a:t>  </a:t>
            </a:r>
            <a:r>
              <a:rPr lang="vi-VN" sz="2400">
                <a:solidFill>
                  <a:srgbClr val="0070C0"/>
                </a:solidFill>
              </a:rPr>
              <a:t>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260829-4415-458E-A510-5ECBD7B5348A}"/>
              </a:ext>
            </a:extLst>
          </p:cNvPr>
          <p:cNvSpPr/>
          <p:nvPr/>
        </p:nvSpPr>
        <p:spPr>
          <a:xfrm>
            <a:off x="322807" y="3759700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</a:t>
            </a:r>
            <a:r>
              <a:rPr lang="en-US" sz="2400" u="sng">
                <a:solidFill>
                  <a:srgbClr val="0070C0"/>
                </a:solidFill>
              </a:rPr>
              <a:t>vũng nước</a:t>
            </a:r>
            <a:r>
              <a:rPr lang="en-US" sz="2400">
                <a:solidFill>
                  <a:srgbClr val="0070C0"/>
                </a:solidFill>
              </a:rPr>
              <a:t>  </a:t>
            </a:r>
            <a:r>
              <a:rPr lang="vi-VN" sz="2400">
                <a:solidFill>
                  <a:srgbClr val="0070C0"/>
                </a:solidFill>
              </a:rPr>
              <a:t>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1ECAEA-5F76-43FD-AAAA-E5177F1FBD27}"/>
              </a:ext>
            </a:extLst>
          </p:cNvPr>
          <p:cNvSpPr/>
          <p:nvPr/>
        </p:nvSpPr>
        <p:spPr>
          <a:xfrm>
            <a:off x="795878" y="2979150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</a:t>
            </a:r>
            <a:r>
              <a:rPr lang="en-US" sz="2400" u="sng">
                <a:solidFill>
                  <a:srgbClr val="0070C0"/>
                </a:solidFill>
              </a:rPr>
              <a:t>dễ dàng</a:t>
            </a:r>
            <a:r>
              <a:rPr lang="en-US" sz="2400">
                <a:solidFill>
                  <a:srgbClr val="0070C0"/>
                </a:solidFill>
              </a:rPr>
              <a:t>  </a:t>
            </a:r>
            <a:r>
              <a:rPr lang="vi-VN" sz="2400">
                <a:solidFill>
                  <a:srgbClr val="0070C0"/>
                </a:solidFill>
              </a:rPr>
              <a:t>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9A0090-2ABD-4BCF-9FA2-BBB00DCCCA18}"/>
              </a:ext>
            </a:extLst>
          </p:cNvPr>
          <p:cNvSpPr/>
          <p:nvPr/>
        </p:nvSpPr>
        <p:spPr>
          <a:xfrm>
            <a:off x="5088851" y="4426399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>
                <a:solidFill>
                  <a:srgbClr val="0070C0"/>
                </a:solidFill>
              </a:rPr>
              <a:t>tranh giành  </a:t>
            </a:r>
            <a:r>
              <a:rPr lang="vi-VN" sz="2400" u="sng">
                <a:solidFill>
                  <a:srgbClr val="0070C0"/>
                </a:solidFill>
              </a:rPr>
              <a:t> </a:t>
            </a:r>
            <a:endParaRPr lang="en-US" sz="2400" u="sng" dirty="0">
              <a:solidFill>
                <a:srgbClr val="0070C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C00A7C-748E-478C-856B-5B03C436A40E}"/>
              </a:ext>
            </a:extLst>
          </p:cNvPr>
          <p:cNvSpPr/>
          <p:nvPr/>
        </p:nvSpPr>
        <p:spPr>
          <a:xfrm>
            <a:off x="4958438" y="5216976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>
                <a:solidFill>
                  <a:srgbClr val="0070C0"/>
                </a:solidFill>
              </a:rPr>
              <a:t>ngựa vằn  </a:t>
            </a:r>
            <a:r>
              <a:rPr lang="vi-VN" sz="2400" u="sng">
                <a:solidFill>
                  <a:srgbClr val="0070C0"/>
                </a:solidFill>
              </a:rPr>
              <a:t> </a:t>
            </a:r>
            <a:endParaRPr lang="en-US" sz="2400" u="sng" dirty="0">
              <a:solidFill>
                <a:srgbClr val="0070C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44DA8A-3749-4E08-9F0E-4A846F12EA37}"/>
              </a:ext>
            </a:extLst>
          </p:cNvPr>
          <p:cNvCxnSpPr>
            <a:cxnSpLocks/>
          </p:cNvCxnSpPr>
          <p:nvPr/>
        </p:nvCxnSpPr>
        <p:spPr>
          <a:xfrm flipH="1">
            <a:off x="6910465" y="1185043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A742A19-38A1-437F-B8BC-D6EAA21ED303}"/>
              </a:ext>
            </a:extLst>
          </p:cNvPr>
          <p:cNvCxnSpPr>
            <a:cxnSpLocks/>
          </p:cNvCxnSpPr>
          <p:nvPr/>
        </p:nvCxnSpPr>
        <p:spPr>
          <a:xfrm flipH="1">
            <a:off x="3091007" y="1575246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D37E561-4265-42DB-BB53-8243BB535585}"/>
              </a:ext>
            </a:extLst>
          </p:cNvPr>
          <p:cNvCxnSpPr>
            <a:cxnSpLocks/>
          </p:cNvCxnSpPr>
          <p:nvPr/>
        </p:nvCxnSpPr>
        <p:spPr>
          <a:xfrm flipH="1">
            <a:off x="3042140" y="1527532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AC67E9E-8979-4768-BE69-79356D5841E9}"/>
              </a:ext>
            </a:extLst>
          </p:cNvPr>
          <p:cNvSpPr/>
          <p:nvPr/>
        </p:nvSpPr>
        <p:spPr>
          <a:xfrm>
            <a:off x="529652" y="2634919"/>
            <a:ext cx="11302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/>
              <a:t>2</a:t>
            </a:r>
            <a:r>
              <a:rPr lang="vi-VN" sz="2400"/>
              <a:t>. </a:t>
            </a:r>
            <a:r>
              <a:rPr lang="en-US" sz="2400"/>
              <a:t>Chiếc cổ dài của h</a:t>
            </a:r>
            <a:r>
              <a:rPr lang="vi-VN" sz="2400"/>
              <a:t>ươu cao cổ</a:t>
            </a:r>
            <a:r>
              <a:rPr lang="en-US" sz="2400"/>
              <a:t> giúp hưu với tới những cành lá trên cao</a:t>
            </a:r>
            <a:endParaRPr lang="vi-V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59F782-2C8D-4022-A070-7C592AC4612B}"/>
              </a:ext>
            </a:extLst>
          </p:cNvPr>
          <p:cNvSpPr/>
          <p:nvPr/>
        </p:nvSpPr>
        <p:spPr>
          <a:xfrm>
            <a:off x="411751" y="2975260"/>
            <a:ext cx="47818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err="1"/>
              <a:t>dễ</a:t>
            </a:r>
            <a:r>
              <a:rPr lang="en-US" sz="2400"/>
              <a:t> dàng phát hiện kẻ thù.</a:t>
            </a:r>
            <a:endParaRPr lang="vi-VN" sz="24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38BA8E3-AA72-4C09-A86F-662035F28E10}"/>
              </a:ext>
            </a:extLst>
          </p:cNvPr>
          <p:cNvSpPr/>
          <p:nvPr/>
        </p:nvSpPr>
        <p:spPr>
          <a:xfrm>
            <a:off x="384249" y="3381541"/>
            <a:ext cx="11302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/>
              <a:t>hươu cao cổ phải xoạc hai chân trước thật rộng mới cúi được đầu xuống vũng nước để uống</a:t>
            </a:r>
            <a:r>
              <a:rPr lang="en-US" sz="2400"/>
              <a:t>.</a:t>
            </a:r>
            <a:endParaRPr lang="vi-VN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E42FB3-5772-43A5-9BC9-C2CD05457987}"/>
              </a:ext>
            </a:extLst>
          </p:cNvPr>
          <p:cNvSpPr/>
          <p:nvPr/>
        </p:nvSpPr>
        <p:spPr>
          <a:xfrm>
            <a:off x="10842885" y="2980520"/>
            <a:ext cx="13491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/>
              <a:t>Khi đó,</a:t>
            </a:r>
            <a:endParaRPr lang="vi-VN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1576DC-3FF3-46CE-8656-78BBC964DE65}"/>
              </a:ext>
            </a:extLst>
          </p:cNvPr>
          <p:cNvSpPr/>
          <p:nvPr/>
        </p:nvSpPr>
        <p:spPr>
          <a:xfrm>
            <a:off x="3060182" y="3386263"/>
            <a:ext cx="11175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 </a:t>
            </a:r>
            <a:r>
              <a:rPr lang="en-US" sz="2400" u="sng">
                <a:solidFill>
                  <a:srgbClr val="0070C0"/>
                </a:solidFill>
              </a:rPr>
              <a:t>xoạc</a:t>
            </a:r>
            <a:r>
              <a:rPr lang="en-US" sz="2400">
                <a:solidFill>
                  <a:srgbClr val="0070C0"/>
                </a:solidFill>
              </a:rPr>
              <a:t>  </a:t>
            </a:r>
            <a:r>
              <a:rPr lang="vi-VN" sz="2400">
                <a:solidFill>
                  <a:srgbClr val="0070C0"/>
                </a:solidFill>
              </a:rPr>
              <a:t>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7A512B-F5C7-437B-A4A1-41E25C00161C}"/>
              </a:ext>
            </a:extLst>
          </p:cNvPr>
          <p:cNvSpPr/>
          <p:nvPr/>
        </p:nvSpPr>
        <p:spPr>
          <a:xfrm>
            <a:off x="296992" y="3750873"/>
            <a:ext cx="2154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u="sng" dirty="0" err="1">
                <a:solidFill>
                  <a:srgbClr val="0070C0"/>
                </a:solidFill>
              </a:rPr>
              <a:t>vũng</a:t>
            </a:r>
            <a:r>
              <a:rPr lang="en-US" sz="2400" u="sng" dirty="0">
                <a:solidFill>
                  <a:srgbClr val="0070C0"/>
                </a:solidFill>
              </a:rPr>
              <a:t> </a:t>
            </a:r>
            <a:r>
              <a:rPr lang="en-US" sz="2400" u="sng" dirty="0" err="1">
                <a:solidFill>
                  <a:srgbClr val="0070C0"/>
                </a:solidFill>
              </a:rPr>
              <a:t>nước</a:t>
            </a:r>
            <a:r>
              <a:rPr lang="en-US" sz="2400" dirty="0">
                <a:solidFill>
                  <a:srgbClr val="0070C0"/>
                </a:solidFill>
              </a:rPr>
              <a:t>  </a:t>
            </a:r>
            <a:r>
              <a:rPr lang="vi-VN" sz="2400" dirty="0">
                <a:solidFill>
                  <a:srgbClr val="0070C0"/>
                </a:solidFill>
              </a:rPr>
              <a:t> 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E69940E-49B7-4F01-9D4B-45F3EE2C288C}"/>
              </a:ext>
            </a:extLst>
          </p:cNvPr>
          <p:cNvCxnSpPr>
            <a:cxnSpLocks/>
          </p:cNvCxnSpPr>
          <p:nvPr/>
        </p:nvCxnSpPr>
        <p:spPr>
          <a:xfrm flipH="1">
            <a:off x="5521410" y="2665751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8F5DF3C-A296-43F0-891D-E9798CDA624E}"/>
              </a:ext>
            </a:extLst>
          </p:cNvPr>
          <p:cNvCxnSpPr>
            <a:cxnSpLocks/>
          </p:cNvCxnSpPr>
          <p:nvPr/>
        </p:nvCxnSpPr>
        <p:spPr>
          <a:xfrm flipH="1">
            <a:off x="11475159" y="2665751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0A3CEDD-8AB5-4CD5-BA1B-ADAA7290C96A}"/>
              </a:ext>
            </a:extLst>
          </p:cNvPr>
          <p:cNvCxnSpPr>
            <a:cxnSpLocks/>
          </p:cNvCxnSpPr>
          <p:nvPr/>
        </p:nvCxnSpPr>
        <p:spPr>
          <a:xfrm flipH="1">
            <a:off x="4791989" y="3042227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1E371E9-BD55-47FC-8EAE-7BC043D322E5}"/>
              </a:ext>
            </a:extLst>
          </p:cNvPr>
          <p:cNvCxnSpPr>
            <a:cxnSpLocks/>
          </p:cNvCxnSpPr>
          <p:nvPr/>
        </p:nvCxnSpPr>
        <p:spPr>
          <a:xfrm flipH="1">
            <a:off x="4742435" y="3030922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DC9257C-6A61-4CA1-9B8F-6380AC3FAA91}"/>
              </a:ext>
            </a:extLst>
          </p:cNvPr>
          <p:cNvCxnSpPr>
            <a:cxnSpLocks/>
          </p:cNvCxnSpPr>
          <p:nvPr/>
        </p:nvCxnSpPr>
        <p:spPr>
          <a:xfrm flipH="1">
            <a:off x="11918223" y="3045902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6AD8E21-090F-4B49-976F-257D6769E0A4}"/>
              </a:ext>
            </a:extLst>
          </p:cNvPr>
          <p:cNvCxnSpPr>
            <a:cxnSpLocks/>
          </p:cNvCxnSpPr>
          <p:nvPr/>
        </p:nvCxnSpPr>
        <p:spPr>
          <a:xfrm flipH="1">
            <a:off x="7633469" y="3423031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7168D68-40EE-4EB5-A8F0-1F92996C7481}"/>
              </a:ext>
            </a:extLst>
          </p:cNvPr>
          <p:cNvCxnSpPr>
            <a:cxnSpLocks/>
          </p:cNvCxnSpPr>
          <p:nvPr/>
        </p:nvCxnSpPr>
        <p:spPr>
          <a:xfrm flipH="1">
            <a:off x="3436176" y="3830679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E8EB135-8235-4373-8852-43524E24D587}"/>
              </a:ext>
            </a:extLst>
          </p:cNvPr>
          <p:cNvCxnSpPr>
            <a:cxnSpLocks/>
          </p:cNvCxnSpPr>
          <p:nvPr/>
        </p:nvCxnSpPr>
        <p:spPr>
          <a:xfrm flipH="1">
            <a:off x="3493363" y="3843206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DC9C032-9B96-49C8-8B3E-23AFC16D328E}"/>
              </a:ext>
            </a:extLst>
          </p:cNvPr>
          <p:cNvCxnSpPr>
            <a:cxnSpLocks/>
          </p:cNvCxnSpPr>
          <p:nvPr/>
        </p:nvCxnSpPr>
        <p:spPr>
          <a:xfrm flipH="1">
            <a:off x="9494556" y="4474109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A721603-3277-4448-9DDE-906C3C270C62}"/>
              </a:ext>
            </a:extLst>
          </p:cNvPr>
          <p:cNvCxnSpPr>
            <a:cxnSpLocks/>
          </p:cNvCxnSpPr>
          <p:nvPr/>
        </p:nvCxnSpPr>
        <p:spPr>
          <a:xfrm flipH="1">
            <a:off x="1736359" y="4819700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482C8E5-C41E-4F11-B7FD-BFF95DDA69AF}"/>
              </a:ext>
            </a:extLst>
          </p:cNvPr>
          <p:cNvCxnSpPr>
            <a:cxnSpLocks/>
          </p:cNvCxnSpPr>
          <p:nvPr/>
        </p:nvCxnSpPr>
        <p:spPr>
          <a:xfrm flipH="1">
            <a:off x="1798771" y="4841897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13">
            <a:extLst>
              <a:ext uri="{FF2B5EF4-FFF2-40B4-BE49-F238E27FC236}">
                <a16:creationId xmlns:a16="http://schemas.microsoft.com/office/drawing/2014/main" id="{A384FB98-CE4A-45C9-B65A-1C526D0419BB}"/>
              </a:ext>
            </a:extLst>
          </p:cNvPr>
          <p:cNvSpPr/>
          <p:nvPr/>
        </p:nvSpPr>
        <p:spPr>
          <a:xfrm>
            <a:off x="939633" y="494975"/>
            <a:ext cx="3074760" cy="638343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LUYỆN ĐỌC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75FC848-9968-4D1F-A5EF-E0FE84F5E352}"/>
              </a:ext>
            </a:extLst>
          </p:cNvPr>
          <p:cNvCxnSpPr>
            <a:cxnSpLocks/>
          </p:cNvCxnSpPr>
          <p:nvPr/>
        </p:nvCxnSpPr>
        <p:spPr>
          <a:xfrm flipH="1">
            <a:off x="2342615" y="3412339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A4A64B7-21D3-46F6-8E11-5666EA202F3B}"/>
              </a:ext>
            </a:extLst>
          </p:cNvPr>
          <p:cNvCxnSpPr>
            <a:cxnSpLocks/>
          </p:cNvCxnSpPr>
          <p:nvPr/>
        </p:nvCxnSpPr>
        <p:spPr>
          <a:xfrm flipH="1">
            <a:off x="2762895" y="4431558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1B8C16F-A369-4A39-ADAB-DFA880427DD5}"/>
              </a:ext>
            </a:extLst>
          </p:cNvPr>
          <p:cNvCxnSpPr>
            <a:cxnSpLocks/>
          </p:cNvCxnSpPr>
          <p:nvPr/>
        </p:nvCxnSpPr>
        <p:spPr>
          <a:xfrm flipH="1">
            <a:off x="5015012" y="4447771"/>
            <a:ext cx="187189" cy="4735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43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  <p:bldP spid="18" grpId="0"/>
      <p:bldP spid="18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3" grpId="0"/>
      <p:bldP spid="34" grpId="0"/>
      <p:bldP spid="35" grpId="0"/>
      <p:bldP spid="36" grpId="0"/>
      <p:bldP spid="37" grpId="0"/>
      <p:bldP spid="37" grpId="1"/>
      <p:bldP spid="38" grpId="0"/>
      <p:bldP spid="38" grpId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E:\0000000我图PPT\00001PNG素材\儿童卡通\1124.png">
            <a:extLst>
              <a:ext uri="{FF2B5EF4-FFF2-40B4-BE49-F238E27FC236}">
                <a16:creationId xmlns:a16="http://schemas.microsoft.com/office/drawing/2014/main" id="{7AAF04F6-5696-4210-8C17-354B3CDFB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5" y="2377695"/>
            <a:ext cx="3133795" cy="470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4249F1-F075-4BD9-A20D-7D09F6A79962}"/>
              </a:ext>
            </a:extLst>
          </p:cNvPr>
          <p:cNvSpPr/>
          <p:nvPr/>
        </p:nvSpPr>
        <p:spPr>
          <a:xfrm>
            <a:off x="203195" y="372904"/>
            <a:ext cx="589280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6600" b="1" spc="5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Chú thích</a:t>
            </a:r>
            <a:endParaRPr lang="en-US" sz="6600" b="1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FBF49-3FB5-41C4-B842-8ABA6B34502D}"/>
              </a:ext>
            </a:extLst>
          </p:cNvPr>
          <p:cNvSpPr/>
          <p:nvPr/>
        </p:nvSpPr>
        <p:spPr>
          <a:xfrm>
            <a:off x="3558352" y="5530989"/>
            <a:ext cx="33158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Bất tiện</a:t>
            </a:r>
            <a:r>
              <a:rPr lang="vi-VN" sz="2800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không thuận tiện</a:t>
            </a:r>
            <a:endParaRPr lang="vi-VN" sz="2800" dirty="0">
              <a:cs typeface="Times New Roman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86732D-3CDB-4CD3-8BE0-455BE278D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458" y="1642002"/>
            <a:ext cx="3167155" cy="2113793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D2EB771-8DFC-4DF8-9159-81C08B287155}"/>
              </a:ext>
            </a:extLst>
          </p:cNvPr>
          <p:cNvSpPr/>
          <p:nvPr/>
        </p:nvSpPr>
        <p:spPr>
          <a:xfrm>
            <a:off x="7753557" y="4159101"/>
            <a:ext cx="38229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Tranh giành</a:t>
            </a:r>
            <a:r>
              <a:rPr lang="vi-VN" sz="2800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tranh nhau để giành lấy</a:t>
            </a:r>
            <a:endParaRPr lang="vi-VN" sz="2800" dirty="0"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664A13-6BE3-477F-B639-A994C3BF11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365" t="14398" r="8011"/>
          <a:stretch/>
        </p:blipFill>
        <p:spPr>
          <a:xfrm>
            <a:off x="3558352" y="2664085"/>
            <a:ext cx="2882230" cy="27204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964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E9D875-69B9-4543-A3AA-47CCCC523C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4" t="12677" r="6601" b="13443"/>
          <a:stretch/>
        </p:blipFill>
        <p:spPr>
          <a:xfrm>
            <a:off x="2158124" y="854439"/>
            <a:ext cx="9799420" cy="6003561"/>
          </a:xfrm>
          <a:prstGeom prst="rect">
            <a:avLst/>
          </a:prstGeom>
        </p:spPr>
      </p:pic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10401D20-29CD-4196-8734-E0B7A8008681}"/>
              </a:ext>
            </a:extLst>
          </p:cNvPr>
          <p:cNvSpPr/>
          <p:nvPr/>
        </p:nvSpPr>
        <p:spPr>
          <a:xfrm>
            <a:off x="0" y="2292701"/>
            <a:ext cx="2158124" cy="2773975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cs typeface="Times New Roman" panose="02020603050405020304" pitchFamily="18" charset="0"/>
              </a:rPr>
              <a:t>Bài</a:t>
            </a:r>
            <a:r>
              <a:rPr lang="en-US" sz="2800" dirty="0">
                <a:cs typeface="Times New Roman" panose="02020603050405020304" pitchFamily="18" charset="0"/>
              </a:rPr>
              <a:t> chia </a:t>
            </a:r>
            <a:r>
              <a:rPr lang="en-US" sz="2800" dirty="0" err="1">
                <a:cs typeface="Times New Roman" panose="02020603050405020304" pitchFamily="18" charset="0"/>
              </a:rPr>
              <a:t>thành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err="1">
                <a:cs typeface="Times New Roman" panose="02020603050405020304" pitchFamily="18" charset="0"/>
              </a:rPr>
              <a:t>mấy</a:t>
            </a:r>
            <a:r>
              <a:rPr lang="en-US" sz="2800">
                <a:cs typeface="Times New Roman" panose="02020603050405020304" pitchFamily="18" charset="0"/>
              </a:rPr>
              <a:t> đoạn?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FB3B4A-779C-4FA6-9AE6-5345DC51461F}"/>
              </a:ext>
            </a:extLst>
          </p:cNvPr>
          <p:cNvCxnSpPr>
            <a:cxnSpLocks/>
          </p:cNvCxnSpPr>
          <p:nvPr/>
        </p:nvCxnSpPr>
        <p:spPr>
          <a:xfrm>
            <a:off x="2171436" y="1200260"/>
            <a:ext cx="0" cy="877036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260D8C2-54A3-4BD0-B414-93E35EA0DDDF}"/>
              </a:ext>
            </a:extLst>
          </p:cNvPr>
          <p:cNvSpPr/>
          <p:nvPr/>
        </p:nvSpPr>
        <p:spPr>
          <a:xfrm>
            <a:off x="2430827" y="1022987"/>
            <a:ext cx="453574" cy="40560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cs typeface="Times New Roman" pitchFamily="18" charset="0"/>
              </a:rPr>
              <a:t>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A19E4A0-610C-46F8-A22E-88312C707DC2}"/>
              </a:ext>
            </a:extLst>
          </p:cNvPr>
          <p:cNvCxnSpPr>
            <a:cxnSpLocks/>
          </p:cNvCxnSpPr>
          <p:nvPr/>
        </p:nvCxnSpPr>
        <p:spPr>
          <a:xfrm>
            <a:off x="2158124" y="2337670"/>
            <a:ext cx="0" cy="1979497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63FDE5FF-3706-4F09-AB62-10132758BD1D}"/>
              </a:ext>
            </a:extLst>
          </p:cNvPr>
          <p:cNvSpPr/>
          <p:nvPr/>
        </p:nvSpPr>
        <p:spPr>
          <a:xfrm>
            <a:off x="2443373" y="2089897"/>
            <a:ext cx="491819" cy="4056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cs typeface="Times New Roman" pitchFamily="18" charset="0"/>
              </a:rPr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9FAD37-02D7-41D9-AB98-D14B6C06E564}"/>
              </a:ext>
            </a:extLst>
          </p:cNvPr>
          <p:cNvCxnSpPr>
            <a:cxnSpLocks/>
          </p:cNvCxnSpPr>
          <p:nvPr/>
        </p:nvCxnSpPr>
        <p:spPr>
          <a:xfrm>
            <a:off x="2160208" y="4604815"/>
            <a:ext cx="0" cy="1571133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5119BEE7-A4C9-4444-8315-09AEB4BFF585}"/>
              </a:ext>
            </a:extLst>
          </p:cNvPr>
          <p:cNvSpPr/>
          <p:nvPr/>
        </p:nvSpPr>
        <p:spPr>
          <a:xfrm>
            <a:off x="2600587" y="4362496"/>
            <a:ext cx="453574" cy="4056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cs typeface="Times New Roman" pitchFamily="18" charset="0"/>
              </a:rPr>
              <a:t>3</a:t>
            </a:r>
            <a:endParaRPr lang="vi-VN" sz="2800" b="1" dirty="0">
              <a:cs typeface="Times New Roman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1E6216-C041-40CB-B6AD-64541601E741}"/>
              </a:ext>
            </a:extLst>
          </p:cNvPr>
          <p:cNvSpPr/>
          <p:nvPr/>
        </p:nvSpPr>
        <p:spPr>
          <a:xfrm>
            <a:off x="5573034" y="511101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Hươu cao cổ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ounded Rectangle 13">
            <a:extLst>
              <a:ext uri="{FF2B5EF4-FFF2-40B4-BE49-F238E27FC236}">
                <a16:creationId xmlns:a16="http://schemas.microsoft.com/office/drawing/2014/main" id="{BA058887-A737-40FA-B200-6A56F05B2D52}"/>
              </a:ext>
            </a:extLst>
          </p:cNvPr>
          <p:cNvSpPr/>
          <p:nvPr/>
        </p:nvSpPr>
        <p:spPr>
          <a:xfrm>
            <a:off x="1764698" y="358740"/>
            <a:ext cx="280990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ĐOẠN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Rounded Rectangle 13">
            <a:extLst>
              <a:ext uri="{FF2B5EF4-FFF2-40B4-BE49-F238E27FC236}">
                <a16:creationId xmlns:a16="http://schemas.microsoft.com/office/drawing/2014/main" id="{9FE86C5B-35BE-47DC-9F54-CB1D13262C5A}"/>
              </a:ext>
            </a:extLst>
          </p:cNvPr>
          <p:cNvSpPr/>
          <p:nvPr/>
        </p:nvSpPr>
        <p:spPr>
          <a:xfrm>
            <a:off x="1524450" y="378406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CẢ BÀI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7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10" grpId="0" animBg="1"/>
      <p:bldP spid="10" grpId="1" animBg="1"/>
      <p:bldP spid="12" grpId="0" animBg="1"/>
      <p:bldP spid="12" grpId="1" animBg="1"/>
      <p:bldP spid="15" grpId="0" animBg="1"/>
      <p:bldP spid="15" grpId="1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F6A02-1082-4239-8F62-4F2C730E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214" y="1202743"/>
            <a:ext cx="6005056" cy="47760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31CC8B-ABEF-4847-94C3-C9CE9426FE77}"/>
              </a:ext>
            </a:extLst>
          </p:cNvPr>
          <p:cNvSpPr/>
          <p:nvPr/>
        </p:nvSpPr>
        <p:spPr>
          <a:xfrm>
            <a:off x="4146728" y="2475268"/>
            <a:ext cx="405111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vi-VN" sz="80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Đọc </a:t>
            </a:r>
            <a:endParaRPr lang="en-US" sz="8000" b="1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/>
              <a:cs typeface="Times New Roman" pitchFamily="18" charset="0"/>
            </a:endParaRPr>
          </a:p>
          <a:p>
            <a:pPr algn="ctr" defTabSz="457200"/>
            <a:r>
              <a:rPr lang="vi-VN" sz="80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hiểu</a:t>
            </a:r>
            <a:endParaRPr lang="en-US" sz="8000" b="1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/>
              <a:cs typeface="Times New Roman" pitchFamily="18" charset="0"/>
            </a:endParaRPr>
          </a:p>
        </p:txBody>
      </p:sp>
      <p:pic>
        <p:nvPicPr>
          <p:cNvPr id="11" name="55">
            <a:extLst>
              <a:ext uri="{FF2B5EF4-FFF2-40B4-BE49-F238E27FC236}">
                <a16:creationId xmlns:a16="http://schemas.microsoft.com/office/drawing/2014/main" id="{A4E03999-78D9-44EB-93F4-688400BA9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0" y="3373368"/>
            <a:ext cx="3549247" cy="3312889"/>
          </a:xfrm>
          <a:prstGeom prst="rect">
            <a:avLst/>
          </a:prstGeom>
        </p:spPr>
      </p:pic>
      <p:pic>
        <p:nvPicPr>
          <p:cNvPr id="12" name="54">
            <a:extLst>
              <a:ext uri="{FF2B5EF4-FFF2-40B4-BE49-F238E27FC236}">
                <a16:creationId xmlns:a16="http://schemas.microsoft.com/office/drawing/2014/main" id="{A0E53A23-6590-4835-BA19-F48CBC9A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70" y="3592464"/>
            <a:ext cx="3592090" cy="3265537"/>
          </a:xfrm>
          <a:prstGeom prst="rect">
            <a:avLst/>
          </a:prstGeom>
        </p:spPr>
      </p:pic>
      <p:pic>
        <p:nvPicPr>
          <p:cNvPr id="13" name="42">
            <a:extLst>
              <a:ext uri="{FF2B5EF4-FFF2-40B4-BE49-F238E27FC236}">
                <a16:creationId xmlns:a16="http://schemas.microsoft.com/office/drawing/2014/main" id="{5EE46816-CEE4-4965-A34F-88072896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867" y="495286"/>
            <a:ext cx="2177862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B4A3C37D-EE1E-476E-9060-3D36E8CA6E74}"/>
              </a:ext>
            </a:extLst>
          </p:cNvPr>
          <p:cNvSpPr txBox="1"/>
          <p:nvPr/>
        </p:nvSpPr>
        <p:spPr>
          <a:xfrm>
            <a:off x="4343603" y="3820279"/>
            <a:ext cx="86678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70CC145-1EC8-4F3E-8A3F-7582C6DA4C1A}"/>
              </a:ext>
            </a:extLst>
          </p:cNvPr>
          <p:cNvSpPr/>
          <p:nvPr/>
        </p:nvSpPr>
        <p:spPr>
          <a:xfrm>
            <a:off x="4484965" y="474757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Hươu cao cổ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64A27F7A-1518-49C8-83FD-BD090C71F567}"/>
              </a:ext>
            </a:extLst>
          </p:cNvPr>
          <p:cNvSpPr/>
          <p:nvPr/>
        </p:nvSpPr>
        <p:spPr>
          <a:xfrm>
            <a:off x="225459" y="591306"/>
            <a:ext cx="2950595" cy="657190"/>
          </a:xfrm>
          <a:prstGeom prst="flowChartTerminator">
            <a:avLst/>
          </a:prstGeom>
          <a:solidFill>
            <a:srgbClr val="00B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ĐỌC HIỂU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33ACD3EC-9D59-4832-B2F8-926DEAAF5892}"/>
              </a:ext>
            </a:extLst>
          </p:cNvPr>
          <p:cNvSpPr txBox="1"/>
          <p:nvPr/>
        </p:nvSpPr>
        <p:spPr>
          <a:xfrm>
            <a:off x="808846" y="1136529"/>
            <a:ext cx="7069514" cy="774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3200" b="1" dirty="0">
                <a:cs typeface="Arial" panose="020B0604020202020204" pitchFamily="34" charset="0"/>
              </a:rPr>
              <a:t>1.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Hươu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cao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cổ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cao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như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thế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nào</a:t>
            </a:r>
            <a:r>
              <a:rPr lang="en-US" sz="3200" dirty="0">
                <a:cs typeface="Arial" panose="020B0604020202020204" pitchFamily="34" charset="0"/>
              </a:rPr>
              <a:t>?</a:t>
            </a:r>
          </a:p>
        </p:txBody>
      </p:sp>
      <p:graphicFrame>
        <p:nvGraphicFramePr>
          <p:cNvPr id="10" name="Table 14">
            <a:extLst>
              <a:ext uri="{FF2B5EF4-FFF2-40B4-BE49-F238E27FC236}">
                <a16:creationId xmlns:a16="http://schemas.microsoft.com/office/drawing/2014/main" id="{D80DA5DE-6E63-4330-A170-B8673F9DB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399954"/>
              </p:ext>
            </p:extLst>
          </p:nvPr>
        </p:nvGraphicFramePr>
        <p:xfrm>
          <a:off x="389245" y="2617500"/>
          <a:ext cx="11198152" cy="2865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095188">
                  <a:extLst>
                    <a:ext uri="{9D8B030D-6E8A-4147-A177-3AD203B41FA5}">
                      <a16:colId xmlns:a16="http://schemas.microsoft.com/office/drawing/2014/main" val="2899345062"/>
                    </a:ext>
                  </a:extLst>
                </a:gridCol>
                <a:gridCol w="1648918">
                  <a:extLst>
                    <a:ext uri="{9D8B030D-6E8A-4147-A177-3AD203B41FA5}">
                      <a16:colId xmlns:a16="http://schemas.microsoft.com/office/drawing/2014/main" val="2511127809"/>
                    </a:ext>
                  </a:extLst>
                </a:gridCol>
                <a:gridCol w="1454046">
                  <a:extLst>
                    <a:ext uri="{9D8B030D-6E8A-4147-A177-3AD203B41FA5}">
                      <a16:colId xmlns:a16="http://schemas.microsoft.com/office/drawing/2014/main" val="975335804"/>
                    </a:ext>
                  </a:extLst>
                </a:gridCol>
              </a:tblGrid>
              <a:tr h="440489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ĐÚNG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7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cs typeface="Times New Roman" pitchFamily="18" charset="0"/>
                        </a:rPr>
                        <a:t>a) </a:t>
                      </a:r>
                      <a:r>
                        <a:rPr lang="nl-NL" sz="280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Chú hươu cao nhất cao tới gần... 6 mét.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44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b) </a:t>
                      </a:r>
                      <a:r>
                        <a:rPr lang="nl-NL" sz="280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Chú hươu cao nhất có thể ngó được vào cửa sổ tầng hai của một ngôi nhà.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26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c)</a:t>
                      </a:r>
                      <a:r>
                        <a:rPr lang="vi-VN" sz="280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Hươu có thể dễ dàng </a:t>
                      </a:r>
                      <a:r>
                        <a:rPr lang="vi-VN" sz="280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cúi đầu xuống vũng nước uống</a:t>
                      </a:r>
                      <a:r>
                        <a:rPr lang="en-US" sz="280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nước</a:t>
                      </a:r>
                      <a:r>
                        <a:rPr lang="vi-VN" sz="2800">
                          <a:solidFill>
                            <a:srgbClr val="000000"/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635602"/>
                  </a:ext>
                </a:extLst>
              </a:tr>
            </a:tbl>
          </a:graphicData>
        </a:graphic>
      </p:graphicFrame>
      <p:sp>
        <p:nvSpPr>
          <p:cNvPr id="11" name="TextBox 3">
            <a:extLst>
              <a:ext uri="{FF2B5EF4-FFF2-40B4-BE49-F238E27FC236}">
                <a16:creationId xmlns:a16="http://schemas.microsoft.com/office/drawing/2014/main" id="{AFD53935-D47F-4B1C-A399-CDE32B821960}"/>
              </a:ext>
            </a:extLst>
          </p:cNvPr>
          <p:cNvSpPr txBox="1"/>
          <p:nvPr/>
        </p:nvSpPr>
        <p:spPr>
          <a:xfrm>
            <a:off x="802380" y="1997453"/>
            <a:ext cx="706951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vi-VN" sz="3200">
                <a:solidFill>
                  <a:prstClr val="black"/>
                </a:solidFill>
                <a:cs typeface="Times New Roman" pitchFamily="18" charset="0"/>
              </a:rPr>
              <a:t>Đánh dấu</a:t>
            </a:r>
            <a:r>
              <a:rPr lang="en-US" sz="320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3200">
                <a:solidFill>
                  <a:prstClr val="black"/>
                </a:solidFill>
                <a:cs typeface="Times New Roman" pitchFamily="18" charset="0"/>
                <a:sym typeface="Wingdings 2"/>
              </a:rPr>
              <a:t></a:t>
            </a:r>
            <a:r>
              <a:rPr lang="vi-VN" sz="3200">
                <a:solidFill>
                  <a:prstClr val="black"/>
                </a:solidFill>
                <a:cs typeface="Times New Roman" pitchFamily="18" charset="0"/>
              </a:rPr>
              <a:t> vào ô </a:t>
            </a:r>
            <a:r>
              <a:rPr lang="en-US" sz="3200">
                <a:solidFill>
                  <a:prstClr val="black"/>
                </a:solidFill>
                <a:cs typeface="Times New Roman" pitchFamily="18" charset="0"/>
              </a:rPr>
              <a:t>thích hợp</a:t>
            </a:r>
            <a:r>
              <a:rPr lang="vi-VN" sz="3200">
                <a:solidFill>
                  <a:prstClr val="black"/>
                </a:solidFill>
                <a:cs typeface="Times New Roman" pitchFamily="18" charset="0"/>
              </a:rPr>
              <a:t>:</a:t>
            </a:r>
            <a:endParaRPr lang="en-US" sz="320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D159C8-5FA6-4BA3-B83A-789F99B7A678}"/>
              </a:ext>
            </a:extLst>
          </p:cNvPr>
          <p:cNvSpPr/>
          <p:nvPr/>
        </p:nvSpPr>
        <p:spPr>
          <a:xfrm>
            <a:off x="8987496" y="2969747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2"/>
              </a:rPr>
              <a:t></a:t>
            </a:r>
            <a:endParaRPr lang="vi-V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A27CCA-F695-4768-97FC-F8B243DAFA82}"/>
              </a:ext>
            </a:extLst>
          </p:cNvPr>
          <p:cNvSpPr/>
          <p:nvPr/>
        </p:nvSpPr>
        <p:spPr>
          <a:xfrm>
            <a:off x="8987496" y="3771039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2"/>
              </a:rPr>
              <a:t></a:t>
            </a:r>
            <a:endParaRPr lang="vi-V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320604-FA3F-4347-8B3F-A797F5F21EF1}"/>
              </a:ext>
            </a:extLst>
          </p:cNvPr>
          <p:cNvSpPr/>
          <p:nvPr/>
        </p:nvSpPr>
        <p:spPr>
          <a:xfrm>
            <a:off x="10540143" y="4713279"/>
            <a:ext cx="617397" cy="76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2"/>
              </a:rPr>
              <a:t></a:t>
            </a:r>
            <a:endParaRPr lang="vi-V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92DC383C-A92D-4521-AC23-09C90E608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00786" y="2315477"/>
            <a:ext cx="609521" cy="609521"/>
          </a:xfrm>
          <a:prstGeom prst="rect">
            <a:avLst/>
          </a:prstGeom>
        </p:spPr>
      </p:pic>
      <p:pic>
        <p:nvPicPr>
          <p:cNvPr id="17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96DE89C8-B3A4-4969-A90D-3CD2780DE7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3186" y="2467877"/>
            <a:ext cx="609521" cy="609521"/>
          </a:xfrm>
          <a:prstGeom prst="rect">
            <a:avLst/>
          </a:prstGeom>
        </p:spPr>
      </p:pic>
      <p:pic>
        <p:nvPicPr>
          <p:cNvPr id="18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57059657-11EC-4892-9987-3A11E6D014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05586" y="2620277"/>
            <a:ext cx="609521" cy="60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8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44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4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44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9" grpId="0"/>
      <p:bldP spid="11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A981537-28B0-434A-9604-0DEF0CFB5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48215" y="5426430"/>
            <a:ext cx="609521" cy="6095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4A3C37D-EE1E-476E-9060-3D36E8CA6E74}"/>
              </a:ext>
            </a:extLst>
          </p:cNvPr>
          <p:cNvSpPr txBox="1"/>
          <p:nvPr/>
        </p:nvSpPr>
        <p:spPr>
          <a:xfrm>
            <a:off x="4343603" y="3820279"/>
            <a:ext cx="86678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sp>
        <p:nvSpPr>
          <p:cNvPr id="37" name="TextBox 3">
            <a:extLst>
              <a:ext uri="{FF2B5EF4-FFF2-40B4-BE49-F238E27FC236}">
                <a16:creationId xmlns:a16="http://schemas.microsoft.com/office/drawing/2014/main" id="{0D1E5E89-F58F-4D86-8F8B-56BC67EED50E}"/>
              </a:ext>
            </a:extLst>
          </p:cNvPr>
          <p:cNvSpPr txBox="1"/>
          <p:nvPr/>
        </p:nvSpPr>
        <p:spPr>
          <a:xfrm>
            <a:off x="357443" y="1314433"/>
            <a:ext cx="11690772" cy="768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Chiều cao của hươu cao cổ có gì thuận tiện và có gì bất tiện?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" name="Tieng-yeah-tre-con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5470CD4-37F3-478A-A8EE-98D92AC773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20597800">
            <a:off x="12429106" y="2678846"/>
            <a:ext cx="457260" cy="45726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670CC145-1EC8-4F3E-8A3F-7582C6DA4C1A}"/>
              </a:ext>
            </a:extLst>
          </p:cNvPr>
          <p:cNvSpPr/>
          <p:nvPr/>
        </p:nvSpPr>
        <p:spPr>
          <a:xfrm>
            <a:off x="4484965" y="474757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Hươu cao cổ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64A27F7A-1518-49C8-83FD-BD090C71F567}"/>
              </a:ext>
            </a:extLst>
          </p:cNvPr>
          <p:cNvSpPr/>
          <p:nvPr/>
        </p:nvSpPr>
        <p:spPr>
          <a:xfrm>
            <a:off x="225459" y="591306"/>
            <a:ext cx="2950595" cy="657190"/>
          </a:xfrm>
          <a:prstGeom prst="flowChartTerminator">
            <a:avLst/>
          </a:prstGeom>
          <a:solidFill>
            <a:srgbClr val="00B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ĐỌC HIỂU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03231D97-FAE7-4B28-A0A5-E1806F39A5BA}"/>
              </a:ext>
            </a:extLst>
          </p:cNvPr>
          <p:cNvSpPr/>
          <p:nvPr/>
        </p:nvSpPr>
        <p:spPr>
          <a:xfrm>
            <a:off x="559791" y="2897892"/>
            <a:ext cx="2779157" cy="6096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cs typeface="Times New Roman" pitchFamily="18" charset="0"/>
              </a:rPr>
              <a:t>a</a:t>
            </a:r>
            <a:r>
              <a:rPr lang="en-US" sz="2800">
                <a:cs typeface="Times New Roman" pitchFamily="18" charset="0"/>
              </a:rPr>
              <a:t>) Thuận tiện</a:t>
            </a:r>
            <a:endParaRPr lang="vi-VN" sz="2800" dirty="0">
              <a:cs typeface="Times New Roman" pitchFamily="18" charset="0"/>
            </a:endParaRPr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55C61A7F-DB41-403A-B629-A98C918A2886}"/>
              </a:ext>
            </a:extLst>
          </p:cNvPr>
          <p:cNvSpPr/>
          <p:nvPr/>
        </p:nvSpPr>
        <p:spPr>
          <a:xfrm>
            <a:off x="559791" y="4148422"/>
            <a:ext cx="2779156" cy="69920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cs typeface="Times New Roman" pitchFamily="18" charset="0"/>
            </a:endParaRPr>
          </a:p>
          <a:p>
            <a:pPr algn="ctr"/>
            <a:r>
              <a:rPr lang="en-US" sz="2800">
                <a:cs typeface="Times New Roman" pitchFamily="18" charset="0"/>
              </a:rPr>
              <a:t>b) Bất tiện</a:t>
            </a:r>
          </a:p>
          <a:p>
            <a:pPr algn="ctr"/>
            <a:endParaRPr lang="vi-VN" sz="2800" b="1" dirty="0">
              <a:cs typeface="Times New Roman" pitchFamily="18" charset="0"/>
            </a:endParaRP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FD13EF4D-C6CF-4DE4-BB8D-9F66764DA69C}"/>
              </a:ext>
            </a:extLst>
          </p:cNvPr>
          <p:cNvSpPr/>
          <p:nvPr/>
        </p:nvSpPr>
        <p:spPr>
          <a:xfrm>
            <a:off x="4385167" y="2646956"/>
            <a:ext cx="4574823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1) D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ễ phát hiện kẻ thù.</a:t>
            </a:r>
            <a:endParaRPr lang="vi-VN" sz="2800" dirty="0">
              <a:cs typeface="Times New Roman" pitchFamily="18" charset="0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1989D49D-806B-48A4-B6ED-19B4275398FC}"/>
              </a:ext>
            </a:extLst>
          </p:cNvPr>
          <p:cNvSpPr/>
          <p:nvPr/>
        </p:nvSpPr>
        <p:spPr>
          <a:xfrm>
            <a:off x="4343603" y="3507492"/>
            <a:ext cx="7667517" cy="658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Khi cúi thấp, phải xoạc 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rộng 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hai chân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800" dirty="0">
              <a:cs typeface="Times New Roman" pitchFamily="18" charset="0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62019CAA-80B2-4521-84C9-8A1CD1D503E3}"/>
              </a:ext>
            </a:extLst>
          </p:cNvPr>
          <p:cNvSpPr/>
          <p:nvPr/>
        </p:nvSpPr>
        <p:spPr>
          <a:xfrm>
            <a:off x="4343603" y="4498023"/>
            <a:ext cx="6716574" cy="6586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3) V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ới tới những cành lá trên cao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800" dirty="0">
              <a:cs typeface="Times New Roman" pitchFamily="18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FB7F58D-CF65-4E64-8C61-12F8131B08E9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3338948" y="2951756"/>
            <a:ext cx="1046219" cy="2509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18AA6C6-D663-4A21-AAE1-09A7EAE1747F}"/>
              </a:ext>
            </a:extLst>
          </p:cNvPr>
          <p:cNvCxnSpPr>
            <a:cxnSpLocks/>
            <a:stCxn id="9" idx="3"/>
            <a:endCxn id="13" idx="1"/>
          </p:cNvCxnSpPr>
          <p:nvPr/>
        </p:nvCxnSpPr>
        <p:spPr>
          <a:xfrm>
            <a:off x="3338948" y="3202692"/>
            <a:ext cx="1004655" cy="16246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9E1DF6-DCA0-4FAE-A1F3-3771B958BBB8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3342741" y="3836805"/>
            <a:ext cx="1000862" cy="7259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64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14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14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 mute="1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37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3DE3F3-B776-423E-BC5F-D75BB01E83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0" r="30643" b="14061"/>
          <a:stretch/>
        </p:blipFill>
        <p:spPr>
          <a:xfrm>
            <a:off x="0" y="355909"/>
            <a:ext cx="5831300" cy="6502091"/>
          </a:xfrm>
          <a:prstGeom prst="rect">
            <a:avLst/>
          </a:prstGeom>
        </p:spPr>
      </p:pic>
      <p:pic>
        <p:nvPicPr>
          <p:cNvPr id="5" name="bandicam 2021-12-18 22-46-44-046">
            <a:hlinkClick r:id="" action="ppaction://media"/>
            <a:extLst>
              <a:ext uri="{FF2B5EF4-FFF2-40B4-BE49-F238E27FC236}">
                <a16:creationId xmlns:a16="http://schemas.microsoft.com/office/drawing/2014/main" id="{73C8A367-DF41-4749-BE5F-179C360AA39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756"/>
                </p14:media>
              </p:ext>
            </p:extLst>
          </p:nvPr>
        </p:nvPicPr>
        <p:blipFill rotWithShape="1">
          <a:blip r:embed="rId5"/>
          <a:srcRect t="5218" b="5218"/>
          <a:stretch>
            <a:fillRect/>
          </a:stretch>
        </p:blipFill>
        <p:spPr>
          <a:xfrm>
            <a:off x="5831299" y="359800"/>
            <a:ext cx="6360701" cy="649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4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B4A3C37D-EE1E-476E-9060-3D36E8CA6E74}"/>
              </a:ext>
            </a:extLst>
          </p:cNvPr>
          <p:cNvSpPr txBox="1"/>
          <p:nvPr/>
        </p:nvSpPr>
        <p:spPr>
          <a:xfrm>
            <a:off x="4343603" y="3820279"/>
            <a:ext cx="86678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sp>
        <p:nvSpPr>
          <p:cNvPr id="37" name="TextBox 3">
            <a:extLst>
              <a:ext uri="{FF2B5EF4-FFF2-40B4-BE49-F238E27FC236}">
                <a16:creationId xmlns:a16="http://schemas.microsoft.com/office/drawing/2014/main" id="{0D1E5E89-F58F-4D86-8F8B-56BC67EED50E}"/>
              </a:ext>
            </a:extLst>
          </p:cNvPr>
          <p:cNvSpPr txBox="1"/>
          <p:nvPr/>
        </p:nvSpPr>
        <p:spPr>
          <a:xfrm>
            <a:off x="501228" y="1381206"/>
            <a:ext cx="11690772" cy="768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200"/>
              </a:lnSpc>
            </a:pPr>
            <a:r>
              <a:rPr lang="en-US" sz="2800" b="1">
                <a:solidFill>
                  <a:prstClr val="black"/>
                </a:solidFill>
                <a:latin typeface="UTM Avo"/>
                <a:cs typeface="Arial" panose="020B0604020202020204" pitchFamily="34" charset="0"/>
              </a:rPr>
              <a:t>3. </a:t>
            </a:r>
            <a:r>
              <a:rPr lang="en-US" sz="2800">
                <a:solidFill>
                  <a:prstClr val="black"/>
                </a:solidFill>
                <a:latin typeface="UTM Avo"/>
                <a:cs typeface="Arial" panose="020B0604020202020204" pitchFamily="34" charset="0"/>
              </a:rPr>
              <a:t>Hươu cao cổ sống với các loại vật khác nhau như thế nào</a:t>
            </a:r>
            <a:r>
              <a:rPr lang="en-US" sz="2800">
                <a:cs typeface="Arial" panose="020B0604020202020204" pitchFamily="34" charset="0"/>
              </a:rPr>
              <a:t>?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0053558-EE80-4DE4-8FFA-4D6022D37D19}"/>
              </a:ext>
            </a:extLst>
          </p:cNvPr>
          <p:cNvSpPr/>
          <p:nvPr/>
        </p:nvSpPr>
        <p:spPr>
          <a:xfrm>
            <a:off x="1017011" y="2141428"/>
            <a:ext cx="8643135" cy="647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Khoanh tròn chữ cái trước những ý đúng.</a:t>
            </a:r>
          </a:p>
        </p:txBody>
      </p:sp>
      <p:pic>
        <p:nvPicPr>
          <p:cNvPr id="43" name="Tieng-yeah-tre-con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5470CD4-37F3-478A-A8EE-98D92AC77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20597800">
            <a:off x="12429106" y="2678846"/>
            <a:ext cx="457260" cy="45726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670CC145-1EC8-4F3E-8A3F-7582C6DA4C1A}"/>
              </a:ext>
            </a:extLst>
          </p:cNvPr>
          <p:cNvSpPr/>
          <p:nvPr/>
        </p:nvSpPr>
        <p:spPr>
          <a:xfrm>
            <a:off x="4484965" y="474757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Hươu cao cổ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64A27F7A-1518-49C8-83FD-BD090C71F567}"/>
              </a:ext>
            </a:extLst>
          </p:cNvPr>
          <p:cNvSpPr/>
          <p:nvPr/>
        </p:nvSpPr>
        <p:spPr>
          <a:xfrm>
            <a:off x="225459" y="591306"/>
            <a:ext cx="2950595" cy="657190"/>
          </a:xfrm>
          <a:prstGeom prst="flowChartTerminator">
            <a:avLst/>
          </a:prstGeom>
          <a:solidFill>
            <a:srgbClr val="00B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ĐỌC HIỂU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B4A4D-D3E8-4DE2-8921-7DAE2E7F3C2D}"/>
              </a:ext>
            </a:extLst>
          </p:cNvPr>
          <p:cNvSpPr/>
          <p:nvPr/>
        </p:nvSpPr>
        <p:spPr>
          <a:xfrm>
            <a:off x="797154" y="2875712"/>
            <a:ext cx="10998379" cy="129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a) K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hông bao gi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ờ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tranh giành thức ăn hay nơi ở với bất kì loài vật nào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944A5D-1475-4C6A-93CF-89099538B9B2}"/>
              </a:ext>
            </a:extLst>
          </p:cNvPr>
          <p:cNvSpPr/>
          <p:nvPr/>
        </p:nvSpPr>
        <p:spPr>
          <a:xfrm>
            <a:off x="797154" y="4274401"/>
            <a:ext cx="11251061" cy="647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b) Tranh 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giành thức ăn hay nơi ở với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các loài vật trên đồng cỏ.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8E9546-5CA4-4888-946A-9713BA8E4540}"/>
              </a:ext>
            </a:extLst>
          </p:cNvPr>
          <p:cNvSpPr/>
          <p:nvPr/>
        </p:nvSpPr>
        <p:spPr>
          <a:xfrm>
            <a:off x="797154" y="5183774"/>
            <a:ext cx="10286170" cy="647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c) S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ống 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rất 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hoà 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thuận </a:t>
            </a:r>
            <a:r>
              <a:rPr lang="vi-VN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với nhiều loài thú ăn cỏ khác</a:t>
            </a:r>
            <a:r>
              <a:rPr lang="en-US" sz="280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70041BC-8C7B-456A-AE05-C48E3A3656DB}"/>
              </a:ext>
            </a:extLst>
          </p:cNvPr>
          <p:cNvSpPr/>
          <p:nvPr/>
        </p:nvSpPr>
        <p:spPr>
          <a:xfrm>
            <a:off x="674557" y="2930715"/>
            <a:ext cx="659568" cy="6281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87319CA-6EAD-4813-8D47-8671FFA15FD0}"/>
              </a:ext>
            </a:extLst>
          </p:cNvPr>
          <p:cNvSpPr/>
          <p:nvPr/>
        </p:nvSpPr>
        <p:spPr>
          <a:xfrm>
            <a:off x="674557" y="5232079"/>
            <a:ext cx="659568" cy="6281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6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37" grpId="0"/>
      <p:bldP spid="38" grpId="0"/>
      <p:bldP spid="9" grpId="0"/>
      <p:bldP spid="10" grpId="0"/>
      <p:bldP spid="11" grpId="0"/>
      <p:bldP spid="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A981537-28B0-434A-9604-0DEF0CFB5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80388" y="3429000"/>
            <a:ext cx="609521" cy="6095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4A3C37D-EE1E-476E-9060-3D36E8CA6E74}"/>
              </a:ext>
            </a:extLst>
          </p:cNvPr>
          <p:cNvSpPr txBox="1"/>
          <p:nvPr/>
        </p:nvSpPr>
        <p:spPr>
          <a:xfrm>
            <a:off x="4343603" y="3820279"/>
            <a:ext cx="86678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E2280F-EC38-4256-B6B6-4E65FF23686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484909"/>
            <a:ext cx="12192000" cy="660244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268A174-F919-4E19-8F86-80916FB97E5C}"/>
              </a:ext>
            </a:extLst>
          </p:cNvPr>
          <p:cNvSpPr/>
          <p:nvPr/>
        </p:nvSpPr>
        <p:spPr>
          <a:xfrm>
            <a:off x="3311236" y="3283593"/>
            <a:ext cx="634406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Đặc điểm rất cao của hươu cao cổ, lối sống hiền lành, thân thiện, hòa bình của hươu cao cổ với các loài thú ăn cỏ khác.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63C67C-7570-44C5-916E-F75473D2D891}"/>
              </a:ext>
            </a:extLst>
          </p:cNvPr>
          <p:cNvSpPr/>
          <p:nvPr/>
        </p:nvSpPr>
        <p:spPr>
          <a:xfrm>
            <a:off x="4413955" y="1627096"/>
            <a:ext cx="29081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Hươu cao cổ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76F64C-837B-4CB2-B997-F7AE9B4461CA}"/>
              </a:ext>
            </a:extLst>
          </p:cNvPr>
          <p:cNvSpPr/>
          <p:nvPr/>
        </p:nvSpPr>
        <p:spPr>
          <a:xfrm>
            <a:off x="3448889" y="2589630"/>
            <a:ext cx="5873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chemeClr val="accent1"/>
                </a:solidFill>
                <a:latin typeface="UTM Avo"/>
                <a:cs typeface="Times New Roman" pitchFamily="18" charset="0"/>
              </a:rPr>
              <a:t>Bài đọc giúp em hiểu điều gì?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8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1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F6A02-1082-4239-8F62-4F2C730E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221" y="753696"/>
            <a:ext cx="6587557" cy="52393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31CC8B-ABEF-4847-94C3-C9CE9426FE77}"/>
              </a:ext>
            </a:extLst>
          </p:cNvPr>
          <p:cNvSpPr/>
          <p:nvPr/>
        </p:nvSpPr>
        <p:spPr>
          <a:xfrm>
            <a:off x="4146728" y="2475268"/>
            <a:ext cx="405111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en-US" sz="8000" b="1" cap="all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LUYỆN TẬP</a:t>
            </a:r>
            <a:endParaRPr lang="en-US" sz="8000" b="1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/>
              <a:cs typeface="Times New Roman" pitchFamily="18" charset="0"/>
            </a:endParaRPr>
          </a:p>
        </p:txBody>
      </p:sp>
      <p:pic>
        <p:nvPicPr>
          <p:cNvPr id="11" name="55">
            <a:extLst>
              <a:ext uri="{FF2B5EF4-FFF2-40B4-BE49-F238E27FC236}">
                <a16:creationId xmlns:a16="http://schemas.microsoft.com/office/drawing/2014/main" id="{A4E03999-78D9-44EB-93F4-688400BA9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0" y="3373368"/>
            <a:ext cx="3549247" cy="3312889"/>
          </a:xfrm>
          <a:prstGeom prst="rect">
            <a:avLst/>
          </a:prstGeom>
        </p:spPr>
      </p:pic>
      <p:pic>
        <p:nvPicPr>
          <p:cNvPr id="12" name="54">
            <a:extLst>
              <a:ext uri="{FF2B5EF4-FFF2-40B4-BE49-F238E27FC236}">
                <a16:creationId xmlns:a16="http://schemas.microsoft.com/office/drawing/2014/main" id="{A0E53A23-6590-4835-BA19-F48CBC9A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70" y="3592464"/>
            <a:ext cx="3592090" cy="3265537"/>
          </a:xfrm>
          <a:prstGeom prst="rect">
            <a:avLst/>
          </a:prstGeom>
        </p:spPr>
      </p:pic>
      <p:pic>
        <p:nvPicPr>
          <p:cNvPr id="13" name="42">
            <a:extLst>
              <a:ext uri="{FF2B5EF4-FFF2-40B4-BE49-F238E27FC236}">
                <a16:creationId xmlns:a16="http://schemas.microsoft.com/office/drawing/2014/main" id="{5EE46816-CEE4-4965-A34F-88072896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867" y="495286"/>
            <a:ext cx="2177862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8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C85647D8-5962-4775-B9F5-7DA252B5FD6B}"/>
              </a:ext>
            </a:extLst>
          </p:cNvPr>
          <p:cNvSpPr txBox="1"/>
          <p:nvPr/>
        </p:nvSpPr>
        <p:spPr>
          <a:xfrm>
            <a:off x="442666" y="1185436"/>
            <a:ext cx="11347555" cy="1559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3600" b="1">
                <a:cs typeface="Arial" panose="020B0604020202020204" pitchFamily="34" charset="0"/>
              </a:rPr>
              <a:t>1.</a:t>
            </a:r>
            <a:r>
              <a:rPr lang="en-US" sz="3600">
                <a:cs typeface="Arial" panose="020B0604020202020204" pitchFamily="34" charset="0"/>
              </a:rPr>
              <a:t> Dấu </a:t>
            </a:r>
            <a:r>
              <a:rPr lang="en-US" sz="3600" dirty="0" err="1">
                <a:cs typeface="Arial" panose="020B0604020202020204" pitchFamily="34" charset="0"/>
              </a:rPr>
              <a:t>câu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nào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phù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hợp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với</a:t>
            </a:r>
            <a:r>
              <a:rPr lang="en-US" sz="3600" dirty="0">
                <a:cs typeface="Arial" panose="020B0604020202020204" pitchFamily="34" charset="0"/>
              </a:rPr>
              <a:t> ô </a:t>
            </a:r>
            <a:r>
              <a:rPr lang="en-US" sz="3600" dirty="0" err="1">
                <a:cs typeface="Arial" panose="020B0604020202020204" pitchFamily="34" charset="0"/>
              </a:rPr>
              <a:t>trống</a:t>
            </a:r>
            <a:r>
              <a:rPr lang="en-US" sz="3600">
                <a:cs typeface="Arial" panose="020B0604020202020204" pitchFamily="34" charset="0"/>
              </a:rPr>
              <a:t>: </a:t>
            </a:r>
            <a:r>
              <a:rPr lang="en-US" sz="3600">
                <a:solidFill>
                  <a:srgbClr val="FF0000"/>
                </a:solidFill>
                <a:cs typeface="Arial" panose="020B0604020202020204" pitchFamily="34" charset="0"/>
              </a:rPr>
              <a:t>dấu </a:t>
            </a:r>
            <a:r>
              <a:rPr lang="en-US" sz="3600" dirty="0" err="1">
                <a:solidFill>
                  <a:srgbClr val="FF0000"/>
                </a:solidFill>
                <a:cs typeface="Arial" panose="020B0604020202020204" pitchFamily="34" charset="0"/>
              </a:rPr>
              <a:t>chấm</a:t>
            </a:r>
            <a:r>
              <a:rPr lang="en-US" sz="3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3600" dirty="0">
                <a:cs typeface="Arial" panose="020B0604020202020204" pitchFamily="34" charset="0"/>
              </a:rPr>
              <a:t>hay </a:t>
            </a:r>
            <a:r>
              <a:rPr lang="en-US" sz="3600" dirty="0" err="1">
                <a:solidFill>
                  <a:srgbClr val="FF0000"/>
                </a:solidFill>
                <a:cs typeface="Arial" panose="020B0604020202020204" pitchFamily="34" charset="0"/>
              </a:rPr>
              <a:t>dấu</a:t>
            </a:r>
            <a:r>
              <a:rPr lang="en-US" sz="3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Arial" panose="020B0604020202020204" pitchFamily="34" charset="0"/>
              </a:rPr>
              <a:t>phẩy</a:t>
            </a:r>
            <a:r>
              <a:rPr lang="en-US" sz="3600" dirty="0"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1AA6D-913E-4CB3-B4C3-C1D4856F1770}"/>
              </a:ext>
            </a:extLst>
          </p:cNvPr>
          <p:cNvSpPr txBox="1"/>
          <p:nvPr/>
        </p:nvSpPr>
        <p:spPr>
          <a:xfrm>
            <a:off x="401779" y="2712596"/>
            <a:ext cx="11790221" cy="213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 err="1">
                <a:cs typeface="Arial" panose="020B0604020202020204" pitchFamily="34" charset="0"/>
              </a:rPr>
              <a:t>Hươu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cao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cổ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rất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hiền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err="1">
                <a:cs typeface="Arial" panose="020B0604020202020204" pitchFamily="34" charset="0"/>
              </a:rPr>
              <a:t>lành</a:t>
            </a:r>
            <a:r>
              <a:rPr lang="en-US" sz="3600">
                <a:cs typeface="Arial" panose="020B0604020202020204" pitchFamily="34" charset="0"/>
              </a:rPr>
              <a:t>         ó </a:t>
            </a:r>
            <a:r>
              <a:rPr lang="en-US" sz="3600" dirty="0" err="1">
                <a:cs typeface="Arial" panose="020B0604020202020204" pitchFamily="34" charset="0"/>
              </a:rPr>
              <a:t>sống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hòa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bình</a:t>
            </a:r>
            <a:r>
              <a:rPr lang="en-US" sz="3600" dirty="0">
                <a:cs typeface="Arial" panose="020B0604020202020204" pitchFamily="34" charset="0"/>
              </a:rPr>
              <a:t>      </a:t>
            </a:r>
            <a:r>
              <a:rPr lang="en-US" sz="3600" dirty="0" err="1">
                <a:cs typeface="Arial" panose="020B0604020202020204" pitchFamily="34" charset="0"/>
              </a:rPr>
              <a:t>thân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thiện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với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nhiều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loài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vật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ăn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cỏ</a:t>
            </a:r>
            <a:r>
              <a:rPr lang="en-US" sz="3600" dirty="0">
                <a:cs typeface="Arial" panose="020B0604020202020204" pitchFamily="34" charset="0"/>
              </a:rPr>
              <a:t> </a:t>
            </a:r>
            <a:r>
              <a:rPr lang="en-US" sz="3600" dirty="0" err="1">
                <a:cs typeface="Arial" panose="020B0604020202020204" pitchFamily="34" charset="0"/>
              </a:rPr>
              <a:t>khác</a:t>
            </a:r>
            <a:r>
              <a:rPr lang="en-US" sz="36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8173DB-2BC0-4AE2-9779-58C64C24364D}"/>
              </a:ext>
            </a:extLst>
          </p:cNvPr>
          <p:cNvSpPr/>
          <p:nvPr/>
        </p:nvSpPr>
        <p:spPr>
          <a:xfrm>
            <a:off x="6370819" y="3102965"/>
            <a:ext cx="629587" cy="5546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74D4B9-247C-4925-952D-FD0E1D3F86AA}"/>
              </a:ext>
            </a:extLst>
          </p:cNvPr>
          <p:cNvSpPr/>
          <p:nvPr/>
        </p:nvSpPr>
        <p:spPr>
          <a:xfrm>
            <a:off x="11072961" y="3117956"/>
            <a:ext cx="629587" cy="5546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AF7724-2A97-404D-BCA6-233707213CE0}"/>
              </a:ext>
            </a:extLst>
          </p:cNvPr>
          <p:cNvSpPr txBox="1"/>
          <p:nvPr/>
        </p:nvSpPr>
        <p:spPr>
          <a:xfrm>
            <a:off x="6393247" y="3057117"/>
            <a:ext cx="62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452445-CAB9-4CFE-9A0A-98DC5065A00F}"/>
              </a:ext>
            </a:extLst>
          </p:cNvPr>
          <p:cNvSpPr txBox="1"/>
          <p:nvPr/>
        </p:nvSpPr>
        <p:spPr>
          <a:xfrm>
            <a:off x="11028104" y="3072108"/>
            <a:ext cx="629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F8DCED-A18A-4D83-A904-B1BE5F5A101B}"/>
              </a:ext>
            </a:extLst>
          </p:cNvPr>
          <p:cNvSpPr txBox="1"/>
          <p:nvPr/>
        </p:nvSpPr>
        <p:spPr>
          <a:xfrm>
            <a:off x="7105338" y="2704798"/>
            <a:ext cx="1577944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>
                <a:cs typeface="Arial" panose="020B0604020202020204" pitchFamily="34" charset="0"/>
              </a:rPr>
              <a:t>n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5FA35A-A242-42CD-9705-1ED77508AC84}"/>
              </a:ext>
            </a:extLst>
          </p:cNvPr>
          <p:cNvSpPr txBox="1"/>
          <p:nvPr/>
        </p:nvSpPr>
        <p:spPr>
          <a:xfrm>
            <a:off x="7060481" y="2714791"/>
            <a:ext cx="1577944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>
                <a:solidFill>
                  <a:srgbClr val="FF0000"/>
                </a:solidFill>
                <a:cs typeface="Arial" panose="020B0604020202020204" pitchFamily="34" charset="0"/>
              </a:rPr>
              <a:t>N</a:t>
            </a:r>
            <a:endParaRPr lang="en-US" sz="3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36B32330-F29D-425D-9C73-3FF69A994F5B}"/>
              </a:ext>
            </a:extLst>
          </p:cNvPr>
          <p:cNvSpPr/>
          <p:nvPr/>
        </p:nvSpPr>
        <p:spPr>
          <a:xfrm>
            <a:off x="225459" y="591306"/>
            <a:ext cx="2950595" cy="657190"/>
          </a:xfrm>
          <a:prstGeom prst="flowChartTerminator">
            <a:avLst/>
          </a:prstGeom>
          <a:solidFill>
            <a:srgbClr val="00B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prstClr val="white"/>
                </a:solidFill>
                <a:latin typeface="UTM Avo"/>
                <a:cs typeface="Times New Roman" panose="02020603050405020304" pitchFamily="18" charset="0"/>
              </a:rPr>
              <a:t>LUYỆN TẬP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1F5325-9BA5-44D4-BC9D-9F4BE7FED853}"/>
              </a:ext>
            </a:extLst>
          </p:cNvPr>
          <p:cNvSpPr txBox="1"/>
          <p:nvPr/>
        </p:nvSpPr>
        <p:spPr>
          <a:xfrm>
            <a:off x="6275114" y="2724785"/>
            <a:ext cx="1577944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b="1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  <a:endParaRPr 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AB82B2-D96A-4E36-8E7A-0C5AC0A2BD79}"/>
              </a:ext>
            </a:extLst>
          </p:cNvPr>
          <p:cNvSpPr txBox="1"/>
          <p:nvPr/>
        </p:nvSpPr>
        <p:spPr>
          <a:xfrm>
            <a:off x="11012463" y="2724786"/>
            <a:ext cx="1577944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b="1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endParaRPr 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95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8" grpId="1"/>
      <p:bldP spid="9" grpId="0"/>
      <p:bldP spid="9" grpId="1"/>
      <p:bldP spid="10" grpId="0"/>
      <p:bldP spid="10" grpId="1"/>
      <p:bldP spid="11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1DBE714E-6F2F-4F4B-87EE-C6AB9289537E}"/>
              </a:ext>
            </a:extLst>
          </p:cNvPr>
          <p:cNvSpPr txBox="1"/>
          <p:nvPr/>
        </p:nvSpPr>
        <p:spPr>
          <a:xfrm>
            <a:off x="689549" y="396146"/>
            <a:ext cx="11201536" cy="138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3200" b="1" dirty="0">
                <a:cs typeface="Arial" panose="020B0604020202020204" pitchFamily="34" charset="0"/>
              </a:rPr>
              <a:t>2. </a:t>
            </a:r>
            <a:r>
              <a:rPr lang="en-US" sz="3200" dirty="0" err="1">
                <a:cs typeface="Arial" panose="020B0604020202020204" pitchFamily="34" charset="0"/>
              </a:rPr>
              <a:t>Em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cần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đặt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Arial" panose="020B0604020202020204" pitchFamily="34" charset="0"/>
              </a:rPr>
              <a:t>phẩy</a:t>
            </a:r>
            <a:r>
              <a:rPr lang="en-US" sz="32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còn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thiếu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vào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những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chỗ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nào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trong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đoạn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văn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sau</a:t>
            </a:r>
            <a:r>
              <a:rPr lang="en-US" sz="3200" dirty="0"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8EA6A-DBD8-49F1-9A73-1576F75F7DBA}"/>
              </a:ext>
            </a:extLst>
          </p:cNvPr>
          <p:cNvSpPr txBox="1"/>
          <p:nvPr/>
        </p:nvSpPr>
        <p:spPr>
          <a:xfrm>
            <a:off x="300915" y="1777614"/>
            <a:ext cx="11564074" cy="360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>
                <a:cs typeface="Arial" panose="020B0604020202020204" pitchFamily="34" charset="0"/>
              </a:rPr>
              <a:t>    Một năm, Trời làm hạn hán, cây cỏ  chim chóc  muông thú đều khát nước. Cóc cùng các bạn cua                 </a:t>
            </a:r>
          </a:p>
          <a:p>
            <a:pPr>
              <a:lnSpc>
                <a:spcPct val="150000"/>
              </a:lnSpc>
            </a:pPr>
            <a:r>
              <a:rPr lang="en-US" sz="3200">
                <a:cs typeface="Arial" panose="020B0604020202020204" pitchFamily="34" charset="0"/>
              </a:rPr>
              <a:t>gấu </a:t>
            </a:r>
            <a:r>
              <a:rPr lang="en-US" sz="3200" dirty="0" err="1">
                <a:cs typeface="Arial" panose="020B0604020202020204" pitchFamily="34" charset="0"/>
              </a:rPr>
              <a:t>và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cọp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quyết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lên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thiên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đình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err="1">
                <a:cs typeface="Arial" panose="020B0604020202020204" pitchFamily="34" charset="0"/>
              </a:rPr>
              <a:t>kiện</a:t>
            </a:r>
            <a:r>
              <a:rPr lang="en-US" sz="3200">
                <a:cs typeface="Arial" panose="020B0604020202020204" pitchFamily="34" charset="0"/>
              </a:rPr>
              <a:t> Trời. Cuối </a:t>
            </a:r>
            <a:r>
              <a:rPr lang="en-US" sz="3200" err="1">
                <a:cs typeface="Arial" panose="020B0604020202020204" pitchFamily="34" charset="0"/>
              </a:rPr>
              <a:t>cùng</a:t>
            </a:r>
            <a:r>
              <a:rPr lang="en-US" sz="3200">
                <a:cs typeface="Arial" panose="020B0604020202020204" pitchFamily="34" charset="0"/>
              </a:rPr>
              <a:t>, Trời phải cho mưa xuống khắp trần gian.</a:t>
            </a:r>
          </a:p>
          <a:p>
            <a:pPr algn="just">
              <a:lnSpc>
                <a:spcPct val="150000"/>
              </a:lnSpc>
            </a:pPr>
            <a:r>
              <a:rPr lang="en-US" sz="2800">
                <a:cs typeface="Arial" panose="020B0604020202020204" pitchFamily="34" charset="0"/>
              </a:rPr>
              <a:t>                                                        Theo truyện dân gian Việt Nam</a:t>
            </a:r>
            <a:endParaRPr lang="en-US" sz="3200" dirty="0"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205508-982A-4386-8500-907142B1DCF2}"/>
              </a:ext>
            </a:extLst>
          </p:cNvPr>
          <p:cNvSpPr txBox="1"/>
          <p:nvPr/>
        </p:nvSpPr>
        <p:spPr>
          <a:xfrm>
            <a:off x="7669656" y="1525572"/>
            <a:ext cx="549950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b="1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endParaRPr 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8A62D3-2A0A-4C14-8896-7B3AB9895345}"/>
              </a:ext>
            </a:extLst>
          </p:cNvPr>
          <p:cNvSpPr txBox="1"/>
          <p:nvPr/>
        </p:nvSpPr>
        <p:spPr>
          <a:xfrm>
            <a:off x="9949810" y="2247380"/>
            <a:ext cx="549950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b="1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endParaRPr 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E3992D-DE16-441E-BEC0-639E14B99612}"/>
              </a:ext>
            </a:extLst>
          </p:cNvPr>
          <p:cNvSpPr txBox="1"/>
          <p:nvPr/>
        </p:nvSpPr>
        <p:spPr>
          <a:xfrm>
            <a:off x="9173853" y="2321510"/>
            <a:ext cx="1254476" cy="911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>
                <a:cs typeface="Arial" panose="020B0604020202020204" pitchFamily="34" charset="0"/>
              </a:rPr>
              <a:t>ong</a:t>
            </a:r>
            <a:endParaRPr lang="en-US" sz="3200" dirty="0"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91DBEF-60DA-4E97-8581-F7C2532DA6B9}"/>
              </a:ext>
            </a:extLst>
          </p:cNvPr>
          <p:cNvSpPr txBox="1"/>
          <p:nvPr/>
        </p:nvSpPr>
        <p:spPr>
          <a:xfrm>
            <a:off x="11015747" y="2260713"/>
            <a:ext cx="549950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b="1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endParaRPr 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1351BF-B53E-4027-8895-33255E12D5F5}"/>
              </a:ext>
            </a:extLst>
          </p:cNvPr>
          <p:cNvSpPr txBox="1"/>
          <p:nvPr/>
        </p:nvSpPr>
        <p:spPr>
          <a:xfrm>
            <a:off x="10028025" y="1491591"/>
            <a:ext cx="549950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b="1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endParaRPr 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2F7754-20B9-4E48-9CEF-8EAAA7BCB7C2}"/>
              </a:ext>
            </a:extLst>
          </p:cNvPr>
          <p:cNvSpPr txBox="1"/>
          <p:nvPr/>
        </p:nvSpPr>
        <p:spPr>
          <a:xfrm>
            <a:off x="8927799" y="2245840"/>
            <a:ext cx="549950" cy="101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b="1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endParaRPr lang="en-US" sz="3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058889-0CBD-4119-828D-54A5ADD3A40D}"/>
              </a:ext>
            </a:extLst>
          </p:cNvPr>
          <p:cNvSpPr txBox="1"/>
          <p:nvPr/>
        </p:nvSpPr>
        <p:spPr>
          <a:xfrm>
            <a:off x="10221615" y="2336499"/>
            <a:ext cx="1150492" cy="911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>
                <a:cs typeface="Arial" panose="020B0604020202020204" pitchFamily="34" charset="0"/>
              </a:rPr>
              <a:t>cáo</a:t>
            </a:r>
            <a:endParaRPr lang="en-US" sz="3200" dirty="0">
              <a:cs typeface="Arial" panose="020B0604020202020204" pitchFamily="34" charset="0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5900A36A-087D-4471-AF8D-60B10BA8EBF7}"/>
              </a:ext>
            </a:extLst>
          </p:cNvPr>
          <p:cNvSpPr txBox="1"/>
          <p:nvPr/>
        </p:nvSpPr>
        <p:spPr>
          <a:xfrm>
            <a:off x="495232" y="5381649"/>
            <a:ext cx="11201536" cy="634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cs typeface="Arial" panose="020B0604020202020204" pitchFamily="34" charset="0"/>
              </a:rPr>
              <a:t>Dấu phẩy trong các bài tập trên có tác dụng gì? </a:t>
            </a:r>
            <a:endParaRPr lang="en-US" sz="3200" dirty="0">
              <a:cs typeface="Arial" panose="020B0604020202020204" pitchFamily="34" charset="0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CA736D32-CCD1-46CB-B737-932602CA60E7}"/>
              </a:ext>
            </a:extLst>
          </p:cNvPr>
          <p:cNvSpPr txBox="1"/>
          <p:nvPr/>
        </p:nvSpPr>
        <p:spPr>
          <a:xfrm>
            <a:off x="515495" y="5665457"/>
            <a:ext cx="1156407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n-US" sz="2800">
                <a:solidFill>
                  <a:srgbClr val="0070C0"/>
                </a:solidFill>
                <a:cs typeface="Arial" panose="020B0604020202020204" pitchFamily="34" charset="0"/>
              </a:rPr>
              <a:t>Dấu phẩy trong các câu văn trên có tác dụng ngăn cách các từ ngữ trong phần liệt kê; làm cho câu văn dễ hiểu, dễ đọc. </a:t>
            </a:r>
            <a:endParaRPr lang="en-US" sz="28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9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3" grpId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669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3125</TotalTime>
  <Words>865</Words>
  <Application>Microsoft Office PowerPoint</Application>
  <PresentationFormat>Widescreen</PresentationFormat>
  <Paragraphs>133</Paragraphs>
  <Slides>26</Slides>
  <Notes>2</Notes>
  <HiddenSlides>0</HiddenSlides>
  <MMClips>14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等线</vt:lpstr>
      <vt:lpstr>Arial</vt:lpstr>
      <vt:lpstr>Calibri</vt:lpstr>
      <vt:lpstr>Times New Roman</vt:lpstr>
      <vt:lpstr>UTM Avo</vt:lpstr>
      <vt:lpstr>Wingdings 2</vt:lpstr>
      <vt:lpstr>华康海报体W12(P)</vt:lpstr>
      <vt:lpstr>4_Office Theme</vt:lpstr>
      <vt:lpstr>5_Office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55</cp:revision>
  <dcterms:created xsi:type="dcterms:W3CDTF">2021-11-01T08:16:43Z</dcterms:created>
  <dcterms:modified xsi:type="dcterms:W3CDTF">2022-02-22T07:06:05Z</dcterms:modified>
</cp:coreProperties>
</file>