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13"/>
  </p:notesMasterIdLst>
  <p:sldIdLst>
    <p:sldId id="449" r:id="rId2"/>
    <p:sldId id="364" r:id="rId3"/>
    <p:sldId id="365" r:id="rId4"/>
    <p:sldId id="276" r:id="rId5"/>
    <p:sldId id="279" r:id="rId6"/>
    <p:sldId id="371" r:id="rId7"/>
    <p:sldId id="372" r:id="rId8"/>
    <p:sldId id="373" r:id="rId9"/>
    <p:sldId id="355" r:id="rId10"/>
    <p:sldId id="326" r:id="rId11"/>
    <p:sldId id="3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05E7F-62A9-4701-BFC2-BAF91B9808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71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05E7F-62A9-4701-BFC2-BAF91B9808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19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57241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38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697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8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3520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7936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17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2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991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5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18" r:id="rId6"/>
    <p:sldLayoutId id="2147483820" r:id="rId7"/>
    <p:sldLayoutId id="2147483823" r:id="rId8"/>
    <p:sldLayoutId id="2147483878" r:id="rId9"/>
    <p:sldLayoutId id="2147483884" r:id="rId10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724200" y="1658361"/>
            <a:ext cx="697338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41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41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Chữ hoa X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2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7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999" y="1797318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Chọn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ý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đúng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nhất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: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2489726"/>
            <a:ext cx="5744740" cy="3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noProof="0">
                <a:solidFill>
                  <a:srgbClr val="FF0000"/>
                </a:solidFill>
                <a:latin typeface="UTM Avo" panose="02040603050506020204" pitchFamily="18" charset="0"/>
              </a:rPr>
              <a:t>X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cỡ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vừa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29893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4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6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439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b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5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li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683623" y="372278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X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077113" y="3508458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CA9635-C162-4AAC-AF7C-3923B7D978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6" r="8841"/>
          <a:stretch/>
        </p:blipFill>
        <p:spPr>
          <a:xfrm>
            <a:off x="6565392" y="1044782"/>
            <a:ext cx="4317855" cy="46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8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6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7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999" y="1797318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Chọn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 ý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đúng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nhất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: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2489726"/>
            <a:ext cx="5744740" cy="3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b="1" noProof="0">
                <a:solidFill>
                  <a:srgbClr val="FF0000"/>
                </a:solidFill>
                <a:latin typeface="UTM Avo" panose="02040603050506020204" pitchFamily="18" charset="0"/>
              </a:rPr>
              <a:t>X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cỡ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nhỏ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29893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2,5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4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439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3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683623" y="372278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hoa X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119207" y="2905722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E91BBE-38B5-488E-94D1-BD5A968C41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9" r="4813" b="2134"/>
          <a:stretch/>
        </p:blipFill>
        <p:spPr>
          <a:xfrm>
            <a:off x="7530775" y="1547070"/>
            <a:ext cx="3661340" cy="392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8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4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658092" y="1991110"/>
            <a:ext cx="43780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Chữ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nét.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475193" y="3617590"/>
            <a:ext cx="55972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* </a:t>
            </a:r>
            <a:r>
              <a:rPr lang="en-US" sz="2800">
                <a:solidFill>
                  <a:schemeClr val="dk1"/>
                </a:solidFill>
                <a:sym typeface="Arial"/>
              </a:rPr>
              <a:t>Đó </a:t>
            </a:r>
            <a:r>
              <a:rPr lang="vi-VN" sz="2800">
                <a:cs typeface="Times New Roman" panose="02020603050405020304" pitchFamily="18" charset="0"/>
              </a:rPr>
              <a:t>là  kết hợp của 3 nét cơ bản móc 2 đầu trái, thẳng xiên lượn 2 đầu và móc 2 đầu phải</a:t>
            </a:r>
            <a:r>
              <a:rPr lang="en-US" sz="2800"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314929" y="1160530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Chữ </a:t>
            </a:r>
            <a:r>
              <a:rPr lang="en-US" sz="3200" noProof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314929" y="2685085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Đó là nét nào?</a:t>
            </a:r>
          </a:p>
        </p:txBody>
      </p:sp>
      <p:sp>
        <p:nvSpPr>
          <p:cNvPr id="8" name="Google Shape;187;p5">
            <a:extLst>
              <a:ext uri="{FF2B5EF4-FFF2-40B4-BE49-F238E27FC236}">
                <a16:creationId xmlns:a16="http://schemas.microsoft.com/office/drawing/2014/main" id="{0DA322E8-E81E-44EA-A92F-8DE2D834FAC7}"/>
              </a:ext>
            </a:extLst>
          </p:cNvPr>
          <p:cNvSpPr txBox="1"/>
          <p:nvPr/>
        </p:nvSpPr>
        <p:spPr>
          <a:xfrm>
            <a:off x="4471777" y="244077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X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03B24C-39FF-4E5A-A0CC-E12849B40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0688" y="1018216"/>
            <a:ext cx="5236419" cy="519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946618" y="155153"/>
            <a:ext cx="859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DẪN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HOA 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hữ X">
            <a:hlinkClick r:id="" action="ppaction://media"/>
            <a:extLst>
              <a:ext uri="{FF2B5EF4-FFF2-40B4-BE49-F238E27FC236}">
                <a16:creationId xmlns:a16="http://schemas.microsoft.com/office/drawing/2014/main" id="{7313AF11-6654-40EE-BC63-7E8A7D74EDF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3714.6666"/>
                </p14:media>
              </p:ext>
            </p:extLst>
          </p:nvPr>
        </p:nvPicPr>
        <p:blipFill rotWithShape="1">
          <a:blip r:embed="rId4"/>
          <a:srcRect l="14594" r="39758"/>
          <a:stretch/>
        </p:blipFill>
        <p:spPr>
          <a:xfrm>
            <a:off x="521208" y="662351"/>
            <a:ext cx="4490375" cy="55332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293E8A-431E-43BE-A9A4-85D3B8230B48}"/>
              </a:ext>
            </a:extLst>
          </p:cNvPr>
          <p:cNvSpPr txBox="1"/>
          <p:nvPr/>
        </p:nvSpPr>
        <p:spPr>
          <a:xfrm>
            <a:off x="5420426" y="1267185"/>
            <a:ext cx="654907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8463" algn="just"/>
            <a:r>
              <a:rPr lang="vi-VN" sz="2800" b="0" i="0">
                <a:solidFill>
                  <a:srgbClr val="222222"/>
                </a:solidFill>
                <a:effectLst/>
                <a:cs typeface="Times New Roman" panose="02020603050405020304" pitchFamily="18" charset="0"/>
              </a:rPr>
              <a:t>Đặt bút trên đường kẻ 5, viết nét móc hai đầu trái rồi vòng lên viết tiếp nét thẳng xiên lượn 2 đầu từ trái sang phải lên phía trên xiên chéo giữa thân chữ, tới đường kẻ 6 thì chuyển hướng đầu bút để viết tiếp nét móc 2 đầu phải từ trên xuống, cuối nét lượn vào trong, dừng bút giữa đường kẻ 2 (cần viết cho cân đồi các phần giống nhau).</a:t>
            </a:r>
            <a:endParaRPr lang="en-US" sz="28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9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252728" y="294709"/>
            <a:ext cx="9980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HƯỚNG DẪN 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HOA X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CỠ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NHỎ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Chữ X">
            <a:hlinkClick r:id="" action="ppaction://media"/>
            <a:extLst>
              <a:ext uri="{FF2B5EF4-FFF2-40B4-BE49-F238E27FC236}">
                <a16:creationId xmlns:a16="http://schemas.microsoft.com/office/drawing/2014/main" id="{0E04890D-3A8A-4B44-A54F-5252A25B85C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143"/>
                </p14:media>
              </p:ext>
            </p:extLst>
          </p:nvPr>
        </p:nvPicPr>
        <p:blipFill rotWithShape="1">
          <a:blip r:embed="rId5"/>
          <a:srcRect l="15846" t="9303" b="12567"/>
          <a:stretch/>
        </p:blipFill>
        <p:spPr>
          <a:xfrm>
            <a:off x="1117970" y="1071508"/>
            <a:ext cx="10250424" cy="535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1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41;p12">
            <a:extLst>
              <a:ext uri="{FF2B5EF4-FFF2-40B4-BE49-F238E27FC236}">
                <a16:creationId xmlns:a16="http://schemas.microsoft.com/office/drawing/2014/main" id="{BC11DE93-5C34-4CA6-B94B-755264B8C74B}"/>
              </a:ext>
            </a:extLst>
          </p:cNvPr>
          <p:cNvGrpSpPr/>
          <p:nvPr/>
        </p:nvGrpSpPr>
        <p:grpSpPr>
          <a:xfrm>
            <a:off x="8274152" y="3594928"/>
            <a:ext cx="3917848" cy="3263072"/>
            <a:chOff x="-591423" y="1707337"/>
            <a:chExt cx="7679682" cy="5787085"/>
          </a:xfrm>
        </p:grpSpPr>
        <p:pic>
          <p:nvPicPr>
            <p:cNvPr id="6" name="Google Shape;242;p12">
              <a:extLst>
                <a:ext uri="{FF2B5EF4-FFF2-40B4-BE49-F238E27FC236}">
                  <a16:creationId xmlns:a16="http://schemas.microsoft.com/office/drawing/2014/main" id="{41B6A757-D6AF-4D79-A281-2D17BBB86A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43;p12">
              <a:extLst>
                <a:ext uri="{FF2B5EF4-FFF2-40B4-BE49-F238E27FC236}">
                  <a16:creationId xmlns:a16="http://schemas.microsoft.com/office/drawing/2014/main" id="{79D26F66-65F3-408F-B908-064B1A9D86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C1A0C1B-A001-45D8-A18D-B8DB07045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1" y="0"/>
            <a:ext cx="8445898" cy="4803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3216DD-9C52-49C3-8B34-61D2BF26B114}"/>
              </a:ext>
            </a:extLst>
          </p:cNvPr>
          <p:cNvSpPr txBox="1"/>
          <p:nvPr/>
        </p:nvSpPr>
        <p:spPr>
          <a:xfrm>
            <a:off x="684268" y="1572797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>
                <a:solidFill>
                  <a:srgbClr val="FFFF00"/>
                </a:solidFill>
                <a:latin typeface="UTM Avo" panose="02040603050506020204" pitchFamily="18" charset="0"/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25377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541272"/>
            <a:ext cx="3962293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Viết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ứng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907357" y="5164711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X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g, h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482448" y="3354439"/>
            <a:ext cx="3050386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X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8019" y="4580332"/>
            <a:ext cx="9724710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824062" y="3180889"/>
            <a:ext cx="59441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Chữ cái nào được viết hoa?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749784" y="3820725"/>
            <a:ext cx="100165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Khoảng cách giữa các chữ ghi tiếng như thế nào?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698019" y="5003208"/>
            <a:ext cx="6975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Những chữ cái nào cao 2.5 ô 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698018" y="5668623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d. Những chữ cái nào cao 1,5 ô 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907357" y="5834146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 t.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Google Shape;187;p5">
            <a:extLst>
              <a:ext uri="{FF2B5EF4-FFF2-40B4-BE49-F238E27FC236}">
                <a16:creationId xmlns:a16="http://schemas.microsoft.com/office/drawing/2014/main" id="{F4108BE6-58B5-4366-8A21-7537332B9124}"/>
              </a:ext>
            </a:extLst>
          </p:cNvPr>
          <p:cNvSpPr txBox="1"/>
          <p:nvPr/>
        </p:nvSpPr>
        <p:spPr>
          <a:xfrm>
            <a:off x="4855012" y="189562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hoa</a:t>
            </a: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X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ABF1A0-140A-4CC7-ADCC-102D5F7F3541}"/>
              </a:ext>
            </a:extLst>
          </p:cNvPr>
          <p:cNvSpPr txBox="1"/>
          <p:nvPr/>
        </p:nvSpPr>
        <p:spPr>
          <a:xfrm>
            <a:off x="7692865" y="5186104"/>
            <a:ext cx="4613986" cy="1302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marR="0" lvl="0" indent="-515938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 r cao 1,25 ô li.    Còn lại cao 1 ô li.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A4FC3-C014-456A-A18D-D78FE3E25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325" y="1346168"/>
            <a:ext cx="8449212" cy="178661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CBA22E5-EFEC-48A1-BA7F-243DD4AF36CA}"/>
              </a:ext>
            </a:extLst>
          </p:cNvPr>
          <p:cNvSpPr txBox="1"/>
          <p:nvPr/>
        </p:nvSpPr>
        <p:spPr>
          <a:xfrm>
            <a:off x="717118" y="5003350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e. Những chữ cái còn lại cao mấy ô li?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64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2" grpId="1"/>
      <p:bldP spid="13" grpId="0"/>
      <p:bldP spid="14" grpId="0"/>
      <p:bldP spid="15" grpId="0"/>
      <p:bldP spid="16" grpId="0"/>
      <p:bldP spid="17" grpId="0"/>
      <p:bldP spid="17" grpId="1"/>
      <p:bldP spid="18" grpId="0"/>
      <p:bldP spid="18" grpId="1"/>
      <p:bldP spid="19" grpId="0"/>
      <p:bldP spid="19" grpId="1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56580E7-A4B8-43B1-8FEA-D6FE207B4B87}"/>
              </a:ext>
            </a:extLst>
          </p:cNvPr>
          <p:cNvSpPr txBox="1"/>
          <p:nvPr/>
        </p:nvSpPr>
        <p:spPr>
          <a:xfrm>
            <a:off x="3372312" y="6100309"/>
            <a:ext cx="5944164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Xuân về trên núi rừng Tây Bắc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1E7F6E-A48A-4427-8EDE-3A4A8F572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749" y="540327"/>
            <a:ext cx="8342501" cy="544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8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160947" y="2468641"/>
            <a:ext cx="4249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THỰC HÀNH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VIẾT VỞ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912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1313</TotalTime>
  <Words>360</Words>
  <Application>Microsoft Office PowerPoint</Application>
  <PresentationFormat>Widescreen</PresentationFormat>
  <Paragraphs>45</Paragraphs>
  <Slides>11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等线</vt:lpstr>
      <vt:lpstr>Arial</vt:lpstr>
      <vt:lpstr>Arial-Rounded</vt:lpstr>
      <vt:lpstr>Calibri</vt:lpstr>
      <vt:lpstr>Times New Roman</vt:lpstr>
      <vt:lpstr>UTM Avo</vt:lpstr>
      <vt:lpstr>Wingdings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160</cp:revision>
  <dcterms:created xsi:type="dcterms:W3CDTF">2021-06-07T06:59:14Z</dcterms:created>
  <dcterms:modified xsi:type="dcterms:W3CDTF">2022-02-22T07:13:46Z</dcterms:modified>
</cp:coreProperties>
</file>