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1"/>
  </p:notesMasterIdLst>
  <p:sldIdLst>
    <p:sldId id="449" r:id="rId2"/>
    <p:sldId id="277" r:id="rId3"/>
    <p:sldId id="329" r:id="rId4"/>
    <p:sldId id="330" r:id="rId5"/>
    <p:sldId id="357" r:id="rId6"/>
    <p:sldId id="358" r:id="rId7"/>
    <p:sldId id="356" r:id="rId8"/>
    <p:sldId id="359" r:id="rId9"/>
    <p:sldId id="32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F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" y="20646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24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4" y="2006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036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4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6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099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7542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56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76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01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380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6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9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9" rIns="91401" bIns="45689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5" y="136528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15247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758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38" r:id="rId5"/>
    <p:sldLayoutId id="2147483739" r:id="rId6"/>
    <p:sldLayoutId id="2147483742" r:id="rId7"/>
    <p:sldLayoutId id="2147483743" r:id="rId8"/>
    <p:sldLayoutId id="2147483744" r:id="rId9"/>
    <p:sldLayoutId id="21474837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433776" y="1658591"/>
            <a:ext cx="9554219" cy="233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50">
              <a:lnSpc>
                <a:spcPct val="150000"/>
              </a:lnSpc>
              <a:defRPr/>
            </a:pPr>
            <a:r>
              <a:rPr lang="en-US" sz="5199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26</a:t>
            </a:r>
            <a:endParaRPr lang="en-US" sz="5199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150">
              <a:lnSpc>
                <a:spcPct val="150000"/>
              </a:lnSpc>
              <a:defRPr/>
            </a:pPr>
            <a:r>
              <a:rPr lang="en-US" sz="5199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viết 2: Nội quy vườn thú</a:t>
            </a:r>
            <a:endParaRPr lang="en-US" sz="5199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1" y="450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64" y="579570"/>
            <a:ext cx="990847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9985" y="2480549"/>
            <a:ext cx="7756554" cy="1569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599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  <a:sym typeface="Arial"/>
              </a:rPr>
              <a:t>KHỞI ĐỘNG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6" b="17192"/>
          <a:stretch/>
        </p:blipFill>
        <p:spPr>
          <a:xfrm>
            <a:off x="203505" y="4050081"/>
            <a:ext cx="4926279" cy="23682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6" y="439622"/>
            <a:ext cx="2332439" cy="27211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502" y="4902214"/>
            <a:ext cx="2174517" cy="21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51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5629" y="5592907"/>
            <a:ext cx="7757679" cy="438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5055" y="1579419"/>
            <a:ext cx="1177636" cy="887012"/>
          </a:xfrm>
          <a:prstGeom prst="rect">
            <a:avLst/>
          </a:prstGeom>
        </p:spPr>
      </p:pic>
      <p:pic>
        <p:nvPicPr>
          <p:cNvPr id="5" name="Một ngày đi thăm vườn bách thú _ Cùng JoJo nhận biết con vật _ Nhạc thiếu nhi vui nhộn _ Super JoJo">
            <a:hlinkClick r:id="" action="ppaction://media"/>
            <a:extLst>
              <a:ext uri="{FF2B5EF4-FFF2-40B4-BE49-F238E27FC236}">
                <a16:creationId xmlns:a16="http://schemas.microsoft.com/office/drawing/2014/main" id="{28DE3126-7552-4BB2-BBC6-8D063F17DE3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826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427118"/>
            <a:ext cx="12192000" cy="643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F227D7-6C19-4707-8DA7-66DB879D46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6666" r="1562" b="27261"/>
          <a:stretch/>
        </p:blipFill>
        <p:spPr>
          <a:xfrm>
            <a:off x="1871004" y="516194"/>
            <a:ext cx="8159261" cy="634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26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7">
            <a:extLst>
              <a:ext uri="{FF2B5EF4-FFF2-40B4-BE49-F238E27FC236}">
                <a16:creationId xmlns:a16="http://schemas.microsoft.com/office/drawing/2014/main" id="{D7483EDC-E30C-49AF-B370-16F798743B60}"/>
              </a:ext>
            </a:extLst>
          </p:cNvPr>
          <p:cNvGrpSpPr>
            <a:grpSpLocks noChangeAspect="1"/>
          </p:cNvGrpSpPr>
          <p:nvPr/>
        </p:nvGrpSpPr>
        <p:grpSpPr>
          <a:xfrm>
            <a:off x="15978488" y="8559802"/>
            <a:ext cx="1283319" cy="1396995"/>
            <a:chOff x="0" y="0"/>
            <a:chExt cx="2279650" cy="2481580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85DA286B-B0F9-487F-ABE3-26E28BB912F9}"/>
                </a:ext>
              </a:extLst>
            </p:cNvPr>
            <p:cNvSpPr/>
            <p:nvPr/>
          </p:nvSpPr>
          <p:spPr>
            <a:xfrm>
              <a:off x="0" y="0"/>
              <a:ext cx="2279650" cy="2481580"/>
            </a:xfrm>
            <a:custGeom>
              <a:avLst/>
              <a:gdLst/>
              <a:ahLst/>
              <a:cxnLst/>
              <a:rect l="l" t="t" r="r" b="b"/>
              <a:pathLst>
                <a:path w="2279650" h="2481580">
                  <a:moveTo>
                    <a:pt x="2279650" y="2481580"/>
                  </a:moveTo>
                  <a:lnTo>
                    <a:pt x="0" y="1179830"/>
                  </a:lnTo>
                  <a:lnTo>
                    <a:pt x="1697990" y="0"/>
                  </a:lnTo>
                  <a:lnTo>
                    <a:pt x="2279650" y="2481580"/>
                  </a:lnTo>
                  <a:close/>
                  <a:moveTo>
                    <a:pt x="878840" y="1140460"/>
                  </a:moveTo>
                  <a:lnTo>
                    <a:pt x="1574800" y="1537970"/>
                  </a:lnTo>
                  <a:lnTo>
                    <a:pt x="1397000" y="779780"/>
                  </a:lnTo>
                  <a:lnTo>
                    <a:pt x="878840" y="1140460"/>
                  </a:lnTo>
                  <a:close/>
                </a:path>
              </a:pathLst>
            </a:custGeom>
            <a:solidFill>
              <a:srgbClr val="FF66C4"/>
            </a:solidFill>
          </p:spPr>
        </p: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082D7A1-B2D0-43D1-8623-326583DA5B91}"/>
              </a:ext>
            </a:extLst>
          </p:cNvPr>
          <p:cNvGrpSpPr>
            <a:grpSpLocks noChangeAspect="1"/>
          </p:cNvGrpSpPr>
          <p:nvPr/>
        </p:nvGrpSpPr>
        <p:grpSpPr>
          <a:xfrm>
            <a:off x="751828" y="8525114"/>
            <a:ext cx="1152952" cy="1188330"/>
            <a:chOff x="0" y="0"/>
            <a:chExt cx="1614170" cy="1663700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BB8628B8-9A9D-46EC-8A3E-B6A6C70974B2}"/>
                </a:ext>
              </a:extLst>
            </p:cNvPr>
            <p:cNvSpPr/>
            <p:nvPr/>
          </p:nvSpPr>
          <p:spPr>
            <a:xfrm>
              <a:off x="0" y="0"/>
              <a:ext cx="1614170" cy="1663700"/>
            </a:xfrm>
            <a:custGeom>
              <a:avLst/>
              <a:gdLst/>
              <a:ahLst/>
              <a:cxnLst/>
              <a:rect l="l" t="t" r="r" b="b"/>
              <a:pathLst>
                <a:path w="1614170" h="1663700">
                  <a:moveTo>
                    <a:pt x="463550" y="1663700"/>
                  </a:moveTo>
                  <a:lnTo>
                    <a:pt x="0" y="1586230"/>
                  </a:lnTo>
                  <a:lnTo>
                    <a:pt x="220980" y="262890"/>
                  </a:lnTo>
                  <a:lnTo>
                    <a:pt x="994410" y="595630"/>
                  </a:lnTo>
                  <a:lnTo>
                    <a:pt x="1162050" y="0"/>
                  </a:lnTo>
                  <a:lnTo>
                    <a:pt x="1614170" y="128270"/>
                  </a:lnTo>
                  <a:lnTo>
                    <a:pt x="1300480" y="1239520"/>
                  </a:lnTo>
                  <a:lnTo>
                    <a:pt x="585470" y="932180"/>
                  </a:lnTo>
                  <a:close/>
                </a:path>
              </a:pathLst>
            </a:custGeom>
            <a:solidFill>
              <a:srgbClr val="4ABFBE"/>
            </a:solidFill>
          </p:spPr>
        </p:sp>
      </p:grpSp>
      <p:sp>
        <p:nvSpPr>
          <p:cNvPr id="10" name="TextBox 14">
            <a:extLst>
              <a:ext uri="{FF2B5EF4-FFF2-40B4-BE49-F238E27FC236}">
                <a16:creationId xmlns:a16="http://schemas.microsoft.com/office/drawing/2014/main" id="{F5934680-4247-4063-A11E-D0BF2B73170C}"/>
              </a:ext>
            </a:extLst>
          </p:cNvPr>
          <p:cNvSpPr txBox="1"/>
          <p:nvPr/>
        </p:nvSpPr>
        <p:spPr>
          <a:xfrm>
            <a:off x="1328304" y="-68248"/>
            <a:ext cx="8985161" cy="102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2800" b="1" dirty="0">
                <a:solidFill>
                  <a:srgbClr val="004AAD"/>
                </a:solidFill>
                <a:cs typeface="Arial" panose="020B0604020202020204" pitchFamily="34" charset="0"/>
              </a:rPr>
              <a:t>NỘI QUY VƯỜN THÚ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92D304-9F20-4F23-B5AB-81DF39EFF113}"/>
              </a:ext>
            </a:extLst>
          </p:cNvPr>
          <p:cNvSpPr txBox="1"/>
          <p:nvPr/>
        </p:nvSpPr>
        <p:spPr>
          <a:xfrm>
            <a:off x="751828" y="879060"/>
            <a:ext cx="11358391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cs typeface="Arial" panose="020B0604020202020204" pitchFamily="34" charset="0"/>
              </a:rPr>
              <a:t>Vườn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thú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là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nới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trưng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bày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và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bảo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tồn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các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loài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động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err="1">
                <a:cs typeface="Arial" panose="020B0604020202020204" pitchFamily="34" charset="0"/>
              </a:rPr>
              <a:t>vật</a:t>
            </a:r>
            <a:r>
              <a:rPr lang="en-US" sz="2800">
                <a:cs typeface="Arial" panose="020B0604020202020204" pitchFamily="34" charset="0"/>
              </a:rPr>
              <a:t>:</a:t>
            </a:r>
            <a:endParaRPr lang="en-US" sz="2800" dirty="0"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8A3355-5A35-4D8A-930F-74F0CBDBB6AA}"/>
              </a:ext>
            </a:extLst>
          </p:cNvPr>
          <p:cNvSpPr txBox="1"/>
          <p:nvPr/>
        </p:nvSpPr>
        <p:spPr>
          <a:xfrm>
            <a:off x="833609" y="1352146"/>
            <a:ext cx="11358391" cy="4255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>
                <a:cs typeface="Arial" panose="020B0604020202020204" pitchFamily="34" charset="0"/>
              </a:rPr>
              <a:t>Khách </a:t>
            </a:r>
            <a:r>
              <a:rPr lang="en-US" sz="2800" dirty="0" err="1">
                <a:cs typeface="Arial" panose="020B0604020202020204" pitchFamily="34" charset="0"/>
              </a:rPr>
              <a:t>đến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tham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quan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cần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thực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hiện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quy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định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dưới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đây</a:t>
            </a:r>
            <a:r>
              <a:rPr lang="en-US" sz="2800" dirty="0">
                <a:cs typeface="Arial" panose="020B0604020202020204" pitchFamily="34" charset="0"/>
              </a:rPr>
              <a:t>:</a:t>
            </a:r>
          </a:p>
          <a:p>
            <a:pPr marL="1257300" lvl="2" indent="-342900">
              <a:lnSpc>
                <a:spcPct val="200000"/>
              </a:lnSpc>
              <a:buAutoNum type="arabicPeriod"/>
            </a:pPr>
            <a:r>
              <a:rPr lang="en-US" sz="2800">
                <a:cs typeface="Arial" panose="020B0604020202020204" pitchFamily="34" charset="0"/>
              </a:rPr>
              <a:t>             vé </a:t>
            </a:r>
            <a:r>
              <a:rPr lang="en-US" sz="2800" dirty="0" err="1">
                <a:cs typeface="Arial" panose="020B0604020202020204" pitchFamily="34" charset="0"/>
              </a:rPr>
              <a:t>tham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quan</a:t>
            </a:r>
            <a:r>
              <a:rPr lang="en-US" sz="2800" dirty="0">
                <a:cs typeface="Arial" panose="020B0604020202020204" pitchFamily="34" charset="0"/>
              </a:rPr>
              <a:t>.</a:t>
            </a:r>
          </a:p>
          <a:p>
            <a:pPr marL="1257300" lvl="2" indent="-342900">
              <a:lnSpc>
                <a:spcPct val="200000"/>
              </a:lnSpc>
              <a:buAutoNum type="arabicPeriod"/>
            </a:pPr>
            <a:r>
              <a:rPr lang="en-US" sz="2800" err="1">
                <a:cs typeface="Arial" panose="020B0604020202020204" pitchFamily="34" charset="0"/>
              </a:rPr>
              <a:t>Không</a:t>
            </a:r>
            <a:r>
              <a:rPr lang="en-US" sz="2800">
                <a:cs typeface="Arial" panose="020B0604020202020204" pitchFamily="34" charset="0"/>
              </a:rPr>
              <a:t>                     các </a:t>
            </a:r>
            <a:r>
              <a:rPr lang="en-US" sz="2800" dirty="0">
                <a:cs typeface="Arial" panose="020B0604020202020204" pitchFamily="34" charset="0"/>
              </a:rPr>
              <a:t>con </a:t>
            </a:r>
            <a:r>
              <a:rPr lang="en-US" sz="2800" dirty="0" err="1">
                <a:cs typeface="Arial" panose="020B0604020202020204" pitchFamily="34" charset="0"/>
              </a:rPr>
              <a:t>vật</a:t>
            </a:r>
            <a:r>
              <a:rPr lang="en-US" sz="2800" dirty="0">
                <a:cs typeface="Arial" panose="020B0604020202020204" pitchFamily="34" charset="0"/>
              </a:rPr>
              <a:t>. </a:t>
            </a:r>
          </a:p>
          <a:p>
            <a:pPr marL="1257300" lvl="2" indent="-342900">
              <a:lnSpc>
                <a:spcPct val="200000"/>
              </a:lnSpc>
              <a:buAutoNum type="arabicPeriod"/>
            </a:pPr>
            <a:r>
              <a:rPr lang="en-US" sz="2800">
                <a:cs typeface="Arial" panose="020B0604020202020204" pitchFamily="34" charset="0"/>
              </a:rPr>
              <a:t>Không cho                     các con vật ăn.</a:t>
            </a:r>
          </a:p>
          <a:p>
            <a:pPr marL="1257300" lvl="2" indent="-342900">
              <a:lnSpc>
                <a:spcPct val="200000"/>
              </a:lnSpc>
              <a:buAutoNum type="arabicPeriod"/>
            </a:pPr>
            <a:r>
              <a:rPr lang="en-US" sz="2800">
                <a:cs typeface="Arial" panose="020B0604020202020204" pitchFamily="34" charset="0"/>
              </a:rPr>
              <a:t>Giữ </a:t>
            </a:r>
            <a:r>
              <a:rPr lang="en-US" sz="2800" err="1">
                <a:cs typeface="Arial" panose="020B0604020202020204" pitchFamily="34" charset="0"/>
              </a:rPr>
              <a:t>gìn</a:t>
            </a:r>
            <a:r>
              <a:rPr lang="en-US" sz="2800">
                <a:cs typeface="Arial" panose="020B0604020202020204" pitchFamily="34" charset="0"/>
              </a:rPr>
              <a:t>                                                </a:t>
            </a:r>
            <a:endParaRPr lang="en-US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395C58-F4FF-4A2C-BC06-DB102541963A}"/>
              </a:ext>
            </a:extLst>
          </p:cNvPr>
          <p:cNvSpPr txBox="1"/>
          <p:nvPr/>
        </p:nvSpPr>
        <p:spPr>
          <a:xfrm>
            <a:off x="4276759" y="5773890"/>
            <a:ext cx="651006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r">
              <a:lnSpc>
                <a:spcPct val="150000"/>
              </a:lnSpc>
            </a:pPr>
            <a:r>
              <a:rPr lang="en-US" sz="2000">
                <a:cs typeface="Arial" panose="020B0604020202020204" pitchFamily="34" charset="0"/>
              </a:rPr>
              <a:t>Ngày 15 tháng 11 năm 2020</a:t>
            </a:r>
          </a:p>
          <a:p>
            <a:pPr lvl="2" algn="r">
              <a:lnSpc>
                <a:spcPct val="150000"/>
              </a:lnSpc>
            </a:pPr>
            <a:r>
              <a:rPr lang="en-US" sz="2000">
                <a:cs typeface="Arial" panose="020B0604020202020204" pitchFamily="34" charset="0"/>
              </a:rPr>
              <a:t>BAN QUẢN LÍ VƯỜN THÚ</a:t>
            </a:r>
          </a:p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A93D16-2EF7-488F-80F4-145A69C67795}"/>
              </a:ext>
            </a:extLst>
          </p:cNvPr>
          <p:cNvSpPr/>
          <p:nvPr/>
        </p:nvSpPr>
        <p:spPr>
          <a:xfrm>
            <a:off x="2355742" y="2526223"/>
            <a:ext cx="934405" cy="48044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66D93F-016F-4E06-9919-80BDDFE0856A}"/>
              </a:ext>
            </a:extLst>
          </p:cNvPr>
          <p:cNvSpPr txBox="1"/>
          <p:nvPr/>
        </p:nvSpPr>
        <p:spPr>
          <a:xfrm>
            <a:off x="2665708" y="2504836"/>
            <a:ext cx="433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9281D1-4DDE-48F4-A9B4-FF2EA3F504A8}"/>
              </a:ext>
            </a:extLst>
          </p:cNvPr>
          <p:cNvSpPr/>
          <p:nvPr/>
        </p:nvSpPr>
        <p:spPr>
          <a:xfrm>
            <a:off x="3456122" y="3391578"/>
            <a:ext cx="1817591" cy="48044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059AE2-B8FF-462B-878C-66A052B8218A}"/>
              </a:ext>
            </a:extLst>
          </p:cNvPr>
          <p:cNvSpPr txBox="1"/>
          <p:nvPr/>
        </p:nvSpPr>
        <p:spPr>
          <a:xfrm>
            <a:off x="4318315" y="3384784"/>
            <a:ext cx="1193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240BFA-A1D0-457E-BB52-98FD9D22C084}"/>
              </a:ext>
            </a:extLst>
          </p:cNvPr>
          <p:cNvSpPr/>
          <p:nvPr/>
        </p:nvSpPr>
        <p:spPr>
          <a:xfrm>
            <a:off x="4175968" y="4263004"/>
            <a:ext cx="1893166" cy="48044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2BAB73-5A79-4682-A5B7-A1EEB7FC20FE}"/>
              </a:ext>
            </a:extLst>
          </p:cNvPr>
          <p:cNvSpPr txBox="1"/>
          <p:nvPr/>
        </p:nvSpPr>
        <p:spPr>
          <a:xfrm>
            <a:off x="4875764" y="4259371"/>
            <a:ext cx="1193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2A211D7-DE8F-4F64-BB49-D4A49400D2BA}"/>
              </a:ext>
            </a:extLst>
          </p:cNvPr>
          <p:cNvSpPr/>
          <p:nvPr/>
        </p:nvSpPr>
        <p:spPr>
          <a:xfrm>
            <a:off x="3549112" y="5116851"/>
            <a:ext cx="2520022" cy="48044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D4EB016-D500-4CCA-A649-6143D95C41F6}"/>
              </a:ext>
            </a:extLst>
          </p:cNvPr>
          <p:cNvSpPr txBox="1"/>
          <p:nvPr/>
        </p:nvSpPr>
        <p:spPr>
          <a:xfrm>
            <a:off x="4324801" y="5095464"/>
            <a:ext cx="1193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76E0B1-092F-4BB8-AFF7-4EF7E0BC48B4}"/>
              </a:ext>
            </a:extLst>
          </p:cNvPr>
          <p:cNvSpPr txBox="1"/>
          <p:nvPr/>
        </p:nvSpPr>
        <p:spPr>
          <a:xfrm>
            <a:off x="2324746" y="2494529"/>
            <a:ext cx="1193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Mua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AA2412-EE45-4BB1-A57A-E680A4F26D12}"/>
              </a:ext>
            </a:extLst>
          </p:cNvPr>
          <p:cNvSpPr txBox="1"/>
          <p:nvPr/>
        </p:nvSpPr>
        <p:spPr>
          <a:xfrm>
            <a:off x="3455349" y="3348805"/>
            <a:ext cx="2039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trêu chọc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89FFD1E-DF0F-4A11-ABA4-F3ADEB027418}"/>
              </a:ext>
            </a:extLst>
          </p:cNvPr>
          <p:cNvSpPr txBox="1"/>
          <p:nvPr/>
        </p:nvSpPr>
        <p:spPr>
          <a:xfrm>
            <a:off x="4102905" y="4227685"/>
            <a:ext cx="2039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thức ăn lạ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0E99C4-4B07-45B0-9A58-EC43EFC9CD33}"/>
              </a:ext>
            </a:extLst>
          </p:cNvPr>
          <p:cNvSpPr txBox="1"/>
          <p:nvPr/>
        </p:nvSpPr>
        <p:spPr>
          <a:xfrm>
            <a:off x="3518115" y="5084771"/>
            <a:ext cx="303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vệ sinh chung</a:t>
            </a:r>
            <a:r>
              <a:rPr lang="en-US" sz="2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81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  <p:bldP spid="29" grpId="0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">
            <a:extLst>
              <a:ext uri="{FF2B5EF4-FFF2-40B4-BE49-F238E27FC236}">
                <a16:creationId xmlns:a16="http://schemas.microsoft.com/office/drawing/2014/main" id="{10969669-1C33-49C0-9560-D439E8FC122A}"/>
              </a:ext>
            </a:extLst>
          </p:cNvPr>
          <p:cNvSpPr txBox="1"/>
          <p:nvPr/>
        </p:nvSpPr>
        <p:spPr>
          <a:xfrm>
            <a:off x="2810392" y="171219"/>
            <a:ext cx="8985161" cy="102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2800" b="1" dirty="0">
                <a:solidFill>
                  <a:srgbClr val="004AAD"/>
                </a:solidFill>
                <a:cs typeface="Arial" panose="020B0604020202020204" pitchFamily="34" charset="0"/>
              </a:rPr>
              <a:t>NỘI QUY VƯỜN THÚ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5B71A-1E5D-40F5-98A8-C52C3893E34F}"/>
              </a:ext>
            </a:extLst>
          </p:cNvPr>
          <p:cNvSpPr txBox="1"/>
          <p:nvPr/>
        </p:nvSpPr>
        <p:spPr>
          <a:xfrm>
            <a:off x="3388334" y="1299473"/>
            <a:ext cx="9561637" cy="3709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>
                <a:cs typeface="Arial" panose="020B0604020202020204" pitchFamily="34" charset="0"/>
              </a:rPr>
              <a:t>Vườn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thú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là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nới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trưng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bày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và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bảo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tồn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các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loài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động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err="1">
                <a:cs typeface="Arial" panose="020B0604020202020204" pitchFamily="34" charset="0"/>
              </a:rPr>
              <a:t>vật</a:t>
            </a:r>
            <a:r>
              <a:rPr lang="en-US" sz="2400"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>
                <a:cs typeface="Arial" panose="020B0604020202020204" pitchFamily="34" charset="0"/>
              </a:rPr>
              <a:t>Khách đến tham quan cần thực hiện quy định dưới đây:</a:t>
            </a:r>
          </a:p>
          <a:p>
            <a:pPr marL="1257300" lvl="2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2400">
                <a:cs typeface="Arial" panose="020B0604020202020204" pitchFamily="34" charset="0"/>
              </a:rPr>
              <a:t> Mua vé tham quan.</a:t>
            </a:r>
          </a:p>
          <a:p>
            <a:pPr marL="1257300" lvl="2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2400">
                <a:cs typeface="Arial" panose="020B0604020202020204" pitchFamily="34" charset="0"/>
              </a:rPr>
              <a:t>Không trêu chọc các con vật. </a:t>
            </a:r>
          </a:p>
          <a:p>
            <a:pPr marL="1257300" lvl="2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2400">
                <a:cs typeface="Arial" panose="020B0604020202020204" pitchFamily="34" charset="0"/>
              </a:rPr>
              <a:t>Không cho thức ăn lạ các con vật ăn.</a:t>
            </a:r>
          </a:p>
          <a:p>
            <a:pPr marL="1257300" lvl="2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2400">
                <a:cs typeface="Arial" panose="020B0604020202020204" pitchFamily="34" charset="0"/>
              </a:rPr>
              <a:t>Giữ gìn vệ sinh chung.                                              </a:t>
            </a:r>
            <a:endParaRPr lang="en-US" sz="2400"/>
          </a:p>
          <a:p>
            <a:pPr>
              <a:lnSpc>
                <a:spcPct val="150000"/>
              </a:lnSpc>
            </a:pPr>
            <a:endParaRPr lang="en-US" sz="2800" dirty="0"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037A41-EC50-4295-9567-1FAE9A414A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4"/>
          <a:stretch/>
        </p:blipFill>
        <p:spPr>
          <a:xfrm>
            <a:off x="0" y="1299473"/>
            <a:ext cx="4048929" cy="338184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7B28B8A-7AA0-4366-9021-B773E5E95F43}"/>
              </a:ext>
            </a:extLst>
          </p:cNvPr>
          <p:cNvSpPr/>
          <p:nvPr/>
        </p:nvSpPr>
        <p:spPr>
          <a:xfrm>
            <a:off x="158702" y="4681320"/>
            <a:ext cx="307093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4400" b="1" spc="5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Chú</a:t>
            </a:r>
            <a:r>
              <a:rPr lang="en-US" sz="4400" b="1" spc="5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vi-VN" sz="4400" b="1" spc="5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thích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F17FF1-3F6F-4580-83EE-E7F6D64D9F34}"/>
              </a:ext>
            </a:extLst>
          </p:cNvPr>
          <p:cNvSpPr/>
          <p:nvPr/>
        </p:nvSpPr>
        <p:spPr>
          <a:xfrm>
            <a:off x="916375" y="5558527"/>
            <a:ext cx="8320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Bảo tồn</a:t>
            </a:r>
            <a:r>
              <a:rPr lang="vi-VN" sz="2800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>
                <a:cs typeface="Times New Roman" pitchFamily="18" charset="0"/>
              </a:rPr>
              <a:t>giữ lại, không để mất đi.</a:t>
            </a:r>
            <a:endParaRPr lang="vi-VN" sz="2800" dirty="0"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148DE4-AC5C-457C-BC31-CC8A9DAB5262}"/>
              </a:ext>
            </a:extLst>
          </p:cNvPr>
          <p:cNvSpPr/>
          <p:nvPr/>
        </p:nvSpPr>
        <p:spPr>
          <a:xfrm>
            <a:off x="916375" y="6081747"/>
            <a:ext cx="8320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Quản lí</a:t>
            </a:r>
            <a:r>
              <a:rPr lang="vi-VN" sz="2800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>
                <a:cs typeface="Times New Roman" pitchFamily="18" charset="0"/>
              </a:rPr>
              <a:t>trông coi và giữ gìn.</a:t>
            </a:r>
            <a:endParaRPr lang="vi-VN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78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CE0B6F-4708-430C-9BE9-EE246E2D04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237"/>
            <a:ext cx="11240350" cy="657876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E2211DB-35D5-4374-962B-648E0F4487BB}"/>
              </a:ext>
            </a:extLst>
          </p:cNvPr>
          <p:cNvSpPr/>
          <p:nvPr/>
        </p:nvSpPr>
        <p:spPr>
          <a:xfrm>
            <a:off x="876623" y="2334527"/>
            <a:ext cx="511444" cy="4494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3E2A0A2-3623-44AC-B1EB-7BAA711A4BF9}"/>
              </a:ext>
            </a:extLst>
          </p:cNvPr>
          <p:cNvSpPr/>
          <p:nvPr/>
        </p:nvSpPr>
        <p:spPr>
          <a:xfrm>
            <a:off x="876623" y="2783978"/>
            <a:ext cx="511444" cy="4494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7FF5A5C0-E462-4817-BA52-22DE36857F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800786" y="2315477"/>
            <a:ext cx="609521" cy="609521"/>
          </a:xfrm>
          <a:prstGeom prst="rect">
            <a:avLst/>
          </a:prstGeom>
        </p:spPr>
      </p:pic>
      <p:pic>
        <p:nvPicPr>
          <p:cNvPr id="7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155102E9-5DF0-4485-971E-6C5AC74FEF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53186" y="2467877"/>
            <a:ext cx="609521" cy="60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8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4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14F616-5373-4BA1-9291-6256A2767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4" t="46000" r="14332"/>
          <a:stretch/>
        </p:blipFill>
        <p:spPr>
          <a:xfrm>
            <a:off x="222142" y="763290"/>
            <a:ext cx="11747716" cy="5734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2D6279-66ED-4B5E-81B2-E189580E5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151" y="2220133"/>
            <a:ext cx="6692144" cy="2665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007B5A-17C4-4D85-86C8-B8C69F35606F}"/>
              </a:ext>
            </a:extLst>
          </p:cNvPr>
          <p:cNvSpPr txBox="1"/>
          <p:nvPr/>
        </p:nvSpPr>
        <p:spPr>
          <a:xfrm>
            <a:off x="4466636" y="2495228"/>
            <a:ext cx="5653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1. Không đứng sát chuồng thú.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46FEB4-1C3C-4A2A-AB04-CA9A3F8F5086}"/>
              </a:ext>
            </a:extLst>
          </p:cNvPr>
          <p:cNvSpPr txBox="1"/>
          <p:nvPr/>
        </p:nvSpPr>
        <p:spPr>
          <a:xfrm>
            <a:off x="4466636" y="3130660"/>
            <a:ext cx="6552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2. Không làm ồn khi thú đang ngủ.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418FC6-4A78-482E-A404-89FB9A407315}"/>
              </a:ext>
            </a:extLst>
          </p:cNvPr>
          <p:cNvSpPr txBox="1"/>
          <p:nvPr/>
        </p:nvSpPr>
        <p:spPr>
          <a:xfrm>
            <a:off x="4466636" y="3792807"/>
            <a:ext cx="642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3. </a:t>
            </a:r>
            <a:r>
              <a:rPr lang="en-US" sz="2800" dirty="0" err="1"/>
              <a:t>Không</a:t>
            </a:r>
            <a:r>
              <a:rPr lang="en-US" sz="2800" dirty="0"/>
              <a:t> </a:t>
            </a:r>
            <a:r>
              <a:rPr lang="en-US" sz="2800" dirty="0" err="1"/>
              <a:t>ném</a:t>
            </a:r>
            <a:r>
              <a:rPr lang="en-US" sz="2800" dirty="0"/>
              <a:t> </a:t>
            </a:r>
            <a:r>
              <a:rPr lang="en-US" sz="2800" dirty="0" err="1"/>
              <a:t>đá</a:t>
            </a:r>
            <a:r>
              <a:rPr lang="en-US" sz="2800" dirty="0"/>
              <a:t>, </a:t>
            </a:r>
            <a:r>
              <a:rPr lang="en-US" sz="2800" dirty="0" err="1"/>
              <a:t>thể</a:t>
            </a:r>
            <a:r>
              <a:rPr lang="en-US" sz="2800" dirty="0"/>
              <a:t> </a:t>
            </a:r>
            <a:r>
              <a:rPr lang="en-US" sz="2800" dirty="0" err="1"/>
              <a:t>hiện</a:t>
            </a:r>
            <a:r>
              <a:rPr lang="en-US" sz="2800" dirty="0"/>
              <a:t> </a:t>
            </a:r>
            <a:r>
              <a:rPr lang="en-US" sz="2800" dirty="0" err="1"/>
              <a:t>thái</a:t>
            </a:r>
            <a:r>
              <a:rPr lang="en-US" sz="2800" dirty="0"/>
              <a:t> </a:t>
            </a:r>
            <a:r>
              <a:rPr lang="en-US" sz="2800" dirty="0" err="1"/>
              <a:t>độ</a:t>
            </a:r>
            <a:r>
              <a:rPr lang="en-US" sz="2800" dirty="0"/>
              <a:t> </a:t>
            </a:r>
            <a:r>
              <a:rPr lang="en-US" sz="2800" dirty="0" err="1"/>
              <a:t>thiếu</a:t>
            </a:r>
            <a:r>
              <a:rPr lang="en-US" sz="2800" dirty="0"/>
              <a:t> </a:t>
            </a:r>
            <a:r>
              <a:rPr lang="en-US" sz="2800" dirty="0" err="1"/>
              <a:t>thân</a:t>
            </a:r>
            <a:r>
              <a:rPr lang="en-US" sz="2800" dirty="0"/>
              <a:t> </a:t>
            </a:r>
            <a:r>
              <a:rPr lang="en-US" sz="2800" dirty="0" err="1"/>
              <a:t>thiện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thú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173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6300388"/>
      </p:ext>
    </p:extLst>
  </p:cSld>
  <p:clrMapOvr>
    <a:masterClrMapping/>
  </p:clrMapOvr>
</p:sld>
</file>

<file path=ppt/theme/theme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1868</TotalTime>
  <Words>207</Words>
  <Application>Microsoft Office PowerPoint</Application>
  <PresentationFormat>Widescreen</PresentationFormat>
  <Paragraphs>36</Paragraphs>
  <Slides>9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等线</vt:lpstr>
      <vt:lpstr>Arial</vt:lpstr>
      <vt:lpstr>Calibri</vt:lpstr>
      <vt:lpstr>Times New Roman</vt:lpstr>
      <vt:lpstr>UTM Avo</vt:lpstr>
      <vt:lpstr>12_Office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119</cp:revision>
  <dcterms:created xsi:type="dcterms:W3CDTF">2021-06-07T06:59:14Z</dcterms:created>
  <dcterms:modified xsi:type="dcterms:W3CDTF">2022-02-22T07:38:32Z</dcterms:modified>
</cp:coreProperties>
</file>