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mp4" ContentType="video/mp4"/>
  <Default Extension="jp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86" r:id="rId1"/>
  </p:sldMasterIdLst>
  <p:notesMasterIdLst>
    <p:notesMasterId r:id="rId17"/>
  </p:notesMasterIdLst>
  <p:sldIdLst>
    <p:sldId id="449" r:id="rId2"/>
    <p:sldId id="277" r:id="rId3"/>
    <p:sldId id="326" r:id="rId4"/>
    <p:sldId id="315" r:id="rId5"/>
    <p:sldId id="321" r:id="rId6"/>
    <p:sldId id="450" r:id="rId7"/>
    <p:sldId id="318" r:id="rId8"/>
    <p:sldId id="323" r:id="rId9"/>
    <p:sldId id="324" r:id="rId10"/>
    <p:sldId id="317" r:id="rId11"/>
    <p:sldId id="325" r:id="rId12"/>
    <p:sldId id="304" r:id="rId13"/>
    <p:sldId id="308" r:id="rId14"/>
    <p:sldId id="316" r:id="rId15"/>
    <p:sldId id="313" r:id="rId16"/>
  </p:sldIdLst>
  <p:sldSz cx="12192000" cy="6858000"/>
  <p:notesSz cx="6858000" cy="9144000"/>
  <p:embeddedFontLst>
    <p:embeddedFont>
      <p:font typeface="Calibri" panose="020F0502020204030204" pitchFamily="34" charset="0"/>
      <p:regular r:id="rId18"/>
      <p:bold r:id="rId19"/>
      <p:italic r:id="rId20"/>
      <p:boldItalic r:id="rId21"/>
    </p:embeddedFont>
    <p:embeddedFont>
      <p:font typeface="UTM Avo" panose="02040603050506020204" pitchFamily="18"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06C0"/>
    <a:srgbClr val="FFFF99"/>
    <a:srgbClr val="FF8119"/>
    <a:srgbClr val="FF7707"/>
    <a:srgbClr val="FFAF6C"/>
    <a:srgbClr val="FFFFFF"/>
    <a:srgbClr val="404040"/>
    <a:srgbClr val="FFFB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257" autoAdjust="0"/>
    <p:restoredTop sz="94291" autoAdjust="0"/>
  </p:normalViewPr>
  <p:slideViewPr>
    <p:cSldViewPr snapToGrid="0">
      <p:cViewPr varScale="1">
        <p:scale>
          <a:sx n="68" d="100"/>
          <a:sy n="68" d="100"/>
        </p:scale>
        <p:origin x="52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A36040-F5EB-479A-BC32-DFD0C11414B0}" type="datetimeFigureOut">
              <a:rPr lang="en-US" smtClean="0"/>
              <a:t>2/22/2022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885943-A6DA-4534-86EF-625CC6CFB6C0}" type="slidenum">
              <a:rPr lang="en-US" smtClean="0"/>
              <a:t>‹#›</a:t>
            </a:fld>
            <a:endParaRPr lang="en-US"/>
          </a:p>
        </p:txBody>
      </p:sp>
    </p:spTree>
    <p:extLst>
      <p:ext uri="{BB962C8B-B14F-4D97-AF65-F5344CB8AC3E}">
        <p14:creationId xmlns:p14="http://schemas.microsoft.com/office/powerpoint/2010/main" val="31342055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AE39EF-C0E5-4896-B9D3-7E7938E4611D}" type="slidenum">
              <a:rPr lang="zh-CN" altLang="en-US" smtClean="0"/>
              <a:t>1</a:t>
            </a:fld>
            <a:endParaRPr lang="zh-CN" altLang="en-US"/>
          </a:p>
        </p:txBody>
      </p:sp>
    </p:spTree>
    <p:extLst>
      <p:ext uri="{BB962C8B-B14F-4D97-AF65-F5344CB8AC3E}">
        <p14:creationId xmlns:p14="http://schemas.microsoft.com/office/powerpoint/2010/main" val="40168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preserve="1" userDrawn="1">
  <p:cSld name="2_Title and Content">
    <p:spTree>
      <p:nvGrpSpPr>
        <p:cNvPr id="1" name="Shape 19"/>
        <p:cNvGrpSpPr/>
        <p:nvPr/>
      </p:nvGrpSpPr>
      <p:grpSpPr>
        <a:xfrm>
          <a:off x="0" y="0"/>
          <a:ext cx="0" cy="0"/>
          <a:chOff x="0" y="0"/>
          <a:chExt cx="0" cy="0"/>
        </a:xfrm>
      </p:grpSpPr>
      <p:pic>
        <p:nvPicPr>
          <p:cNvPr id="20" name="Google Shape;20;p8"/>
          <p:cNvPicPr preferRelativeResize="0"/>
          <p:nvPr userDrawn="1"/>
        </p:nvPicPr>
        <p:blipFill rotWithShape="1">
          <a:blip r:embed="rId2">
            <a:alphaModFix/>
          </a:blip>
          <a:srcRect/>
          <a:stretch/>
        </p:blipFill>
        <p:spPr>
          <a:xfrm>
            <a:off x="4" y="20646"/>
            <a:ext cx="12184879" cy="6816715"/>
          </a:xfrm>
          <a:prstGeom prst="rect">
            <a:avLst/>
          </a:prstGeom>
          <a:noFill/>
          <a:ln>
            <a:noFill/>
          </a:ln>
        </p:spPr>
      </p:pic>
      <p:sp>
        <p:nvSpPr>
          <p:cNvPr id="23" name="Google Shape;23;p8"/>
          <p:cNvSpPr txBox="1">
            <a:spLocks noGrp="1"/>
          </p:cNvSpPr>
          <p:nvPr>
            <p:ph type="dt" idx="10"/>
          </p:nvPr>
        </p:nvSpPr>
        <p:spPr>
          <a:xfrm>
            <a:off x="838201"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2/22/2022</a:t>
            </a:fld>
            <a:endParaRPr lang="en-US"/>
          </a:p>
        </p:txBody>
      </p:sp>
      <p:sp>
        <p:nvSpPr>
          <p:cNvPr id="24" name="Google Shape;24;p8"/>
          <p:cNvSpPr txBox="1">
            <a:spLocks noGrp="1"/>
          </p:cNvSpPr>
          <p:nvPr>
            <p:ph type="ftr" idx="11"/>
          </p:nvPr>
        </p:nvSpPr>
        <p:spPr>
          <a:xfrm>
            <a:off x="4038601"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1999257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Title and Content" preserve="1" userDrawn="1">
  <p:cSld name="2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4" y="2006"/>
            <a:ext cx="12165839" cy="6853995"/>
          </a:xfrm>
          <a:prstGeom prst="rect">
            <a:avLst/>
          </a:prstGeom>
          <a:noFill/>
          <a:ln>
            <a:noFill/>
          </a:ln>
        </p:spPr>
      </p:pic>
    </p:spTree>
    <p:extLst>
      <p:ext uri="{BB962C8B-B14F-4D97-AF65-F5344CB8AC3E}">
        <p14:creationId xmlns:p14="http://schemas.microsoft.com/office/powerpoint/2010/main" val="1335335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Title and Content" preserve="1" userDrawn="1">
  <p:cSld name="2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24" y="2007"/>
            <a:ext cx="12165839" cy="6853993"/>
          </a:xfrm>
          <a:prstGeom prst="rect">
            <a:avLst/>
          </a:prstGeom>
          <a:noFill/>
          <a:ln>
            <a:noFill/>
          </a:ln>
        </p:spPr>
      </p:pic>
      <p:sp>
        <p:nvSpPr>
          <p:cNvPr id="37" name="Google Shape;37;p10"/>
          <p:cNvSpPr txBox="1">
            <a:spLocks noGrp="1"/>
          </p:cNvSpPr>
          <p:nvPr>
            <p:ph type="dt" idx="10"/>
          </p:nvPr>
        </p:nvSpPr>
        <p:spPr>
          <a:xfrm>
            <a:off x="838201"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2/22/2022</a:t>
            </a:fld>
            <a:endParaRPr lang="en-US"/>
          </a:p>
        </p:txBody>
      </p:sp>
      <p:sp>
        <p:nvSpPr>
          <p:cNvPr id="38" name="Google Shape;38;p10"/>
          <p:cNvSpPr txBox="1">
            <a:spLocks noGrp="1"/>
          </p:cNvSpPr>
          <p:nvPr>
            <p:ph type="ftr" idx="11"/>
          </p:nvPr>
        </p:nvSpPr>
        <p:spPr>
          <a:xfrm>
            <a:off x="4038601"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25254211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preserve="1" userDrawn="1">
  <p:cSld name="Comparison">
    <p:spTree>
      <p:nvGrpSpPr>
        <p:cNvPr id="1" name="Shape 40"/>
        <p:cNvGrpSpPr/>
        <p:nvPr/>
      </p:nvGrpSpPr>
      <p:grpSpPr>
        <a:xfrm>
          <a:off x="0" y="0"/>
          <a:ext cx="0" cy="0"/>
          <a:chOff x="0" y="0"/>
          <a:chExt cx="0" cy="0"/>
        </a:xfrm>
      </p:grpSpPr>
      <p:pic>
        <p:nvPicPr>
          <p:cNvPr id="49" name="Google Shape;49;p11"/>
          <p:cNvPicPr preferRelativeResize="0"/>
          <p:nvPr userDrawn="1"/>
        </p:nvPicPr>
        <p:blipFill rotWithShape="1">
          <a:blip r:embed="rId2">
            <a:alphaModFix/>
          </a:blip>
          <a:srcRect/>
          <a:stretch/>
        </p:blipFill>
        <p:spPr>
          <a:xfrm>
            <a:off x="-165099" y="-68826"/>
            <a:ext cx="12513464" cy="7000539"/>
          </a:xfrm>
          <a:prstGeom prst="rect">
            <a:avLst/>
          </a:prstGeom>
          <a:noFill/>
          <a:ln>
            <a:noFill/>
          </a:ln>
        </p:spPr>
      </p:pic>
      <p:sp>
        <p:nvSpPr>
          <p:cNvPr id="46" name="Google Shape;46;p11"/>
          <p:cNvSpPr txBox="1">
            <a:spLocks noGrp="1"/>
          </p:cNvSpPr>
          <p:nvPr>
            <p:ph type="dt" idx="10"/>
          </p:nvPr>
        </p:nvSpPr>
        <p:spPr>
          <a:xfrm>
            <a:off x="838201"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t>2/22/2022</a:t>
            </a:fld>
            <a:endParaRPr lang="en-US"/>
          </a:p>
        </p:txBody>
      </p:sp>
      <p:sp>
        <p:nvSpPr>
          <p:cNvPr id="47" name="Google Shape;47;p11"/>
          <p:cNvSpPr txBox="1">
            <a:spLocks noGrp="1"/>
          </p:cNvSpPr>
          <p:nvPr>
            <p:ph type="ftr" idx="11"/>
          </p:nvPr>
        </p:nvSpPr>
        <p:spPr>
          <a:xfrm>
            <a:off x="4038601"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11"/>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t>‹#›</a:t>
            </a:fld>
            <a:endParaRPr lang="en-US"/>
          </a:p>
        </p:txBody>
      </p:sp>
      <p:sp>
        <p:nvSpPr>
          <p:cNvPr id="11" name="Oval 10">
            <a:extLst>
              <a:ext uri="{FF2B5EF4-FFF2-40B4-BE49-F238E27FC236}">
                <a16:creationId xmlns:a16="http://schemas.microsoft.com/office/drawing/2014/main" id="{20C92834-F07F-4579-8623-1CF3469E4D08}"/>
              </a:ext>
            </a:extLst>
          </p:cNvPr>
          <p:cNvSpPr/>
          <p:nvPr userDrawn="1"/>
        </p:nvSpPr>
        <p:spPr>
          <a:xfrm>
            <a:off x="10917877" y="186278"/>
            <a:ext cx="1284651" cy="1284651"/>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Tree>
    <p:extLst>
      <p:ext uri="{BB962C8B-B14F-4D97-AF65-F5344CB8AC3E}">
        <p14:creationId xmlns:p14="http://schemas.microsoft.com/office/powerpoint/2010/main" val="1988906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3" name="Google Shape;13;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4" name="Google Shape;14;p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5" name="Google Shape;15;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2/22/2022</a:t>
            </a:fld>
            <a:endParaRPr lang="en-US"/>
          </a:p>
        </p:txBody>
      </p:sp>
      <p:sp>
        <p:nvSpPr>
          <p:cNvPr id="16" name="Google Shape;16;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
        <p:nvSpPr>
          <p:cNvPr id="18" name="Google Shape;18;p7"/>
          <p:cNvSpPr/>
          <p:nvPr/>
        </p:nvSpPr>
        <p:spPr>
          <a:xfrm>
            <a:off x="2629361" y="1930595"/>
            <a:ext cx="852022" cy="852022"/>
          </a:xfrm>
          <a:prstGeom prst="ellipse">
            <a:avLst/>
          </a:prstGeom>
          <a:solidFill>
            <a:srgbClr val="FEE5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 name="Oval 8">
            <a:extLst>
              <a:ext uri="{FF2B5EF4-FFF2-40B4-BE49-F238E27FC236}">
                <a16:creationId xmlns:a16="http://schemas.microsoft.com/office/drawing/2014/main" id="{48925D20-117F-4A26-ACC3-AAF676F0E051}"/>
              </a:ext>
            </a:extLst>
          </p:cNvPr>
          <p:cNvSpPr/>
          <p:nvPr userDrawn="1"/>
        </p:nvSpPr>
        <p:spPr>
          <a:xfrm>
            <a:off x="2629361"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4331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9"/>
        <p:cNvGrpSpPr/>
        <p:nvPr/>
      </p:nvGrpSpPr>
      <p:grpSpPr>
        <a:xfrm>
          <a:off x="0" y="0"/>
          <a:ext cx="0" cy="0"/>
          <a:chOff x="0" y="0"/>
          <a:chExt cx="0" cy="0"/>
        </a:xfrm>
      </p:grpSpPr>
      <p:pic>
        <p:nvPicPr>
          <p:cNvPr id="20" name="Google Shape;20;p8"/>
          <p:cNvPicPr preferRelativeResize="0"/>
          <p:nvPr/>
        </p:nvPicPr>
        <p:blipFill rotWithShape="1">
          <a:blip r:embed="rId2">
            <a:alphaModFix/>
          </a:blip>
          <a:srcRect/>
          <a:stretch/>
        </p:blipFill>
        <p:spPr>
          <a:xfrm>
            <a:off x="0" y="20643"/>
            <a:ext cx="12184879" cy="6816715"/>
          </a:xfrm>
          <a:prstGeom prst="rect">
            <a:avLst/>
          </a:prstGeom>
          <a:noFill/>
          <a:ln>
            <a:noFill/>
          </a:ln>
        </p:spPr>
      </p:pic>
      <p:sp>
        <p:nvSpPr>
          <p:cNvPr id="21" name="Google Shape;21;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2" name="Google Shape;22;p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3" name="Google Shape;23;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2/22/2022</a:t>
            </a:fld>
            <a:endParaRPr lang="en-US"/>
          </a:p>
        </p:txBody>
      </p:sp>
      <p:sp>
        <p:nvSpPr>
          <p:cNvPr id="24" name="Google Shape;24;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3205635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_Title and Content" preserve="1" userDrawn="1">
  <p:cSld name="3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Tree>
    <p:extLst>
      <p:ext uri="{BB962C8B-B14F-4D97-AF65-F5344CB8AC3E}">
        <p14:creationId xmlns:p14="http://schemas.microsoft.com/office/powerpoint/2010/main" val="568027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5" name="Google Shape;15;p7"/>
          <p:cNvSpPr txBox="1">
            <a:spLocks noGrp="1"/>
          </p:cNvSpPr>
          <p:nvPr>
            <p:ph type="dt" idx="10"/>
          </p:nvPr>
        </p:nvSpPr>
        <p:spPr>
          <a:xfrm>
            <a:off x="838202"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354FBDB-570B-47DF-96E0-31EC931D5420}" type="datetimeFigureOut">
              <a:rPr lang="en-US" smtClean="0"/>
              <a:t>2/22/2022</a:t>
            </a:fld>
            <a:endParaRPr lang="en-US"/>
          </a:p>
        </p:txBody>
      </p:sp>
      <p:sp>
        <p:nvSpPr>
          <p:cNvPr id="16" name="Google Shape;16;p7"/>
          <p:cNvSpPr txBox="1">
            <a:spLocks noGrp="1"/>
          </p:cNvSpPr>
          <p:nvPr>
            <p:ph type="ftr" idx="11"/>
          </p:nvPr>
        </p:nvSpPr>
        <p:spPr>
          <a:xfrm>
            <a:off x="4038601"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7FA4BBA6-1016-4661-98DC-FB176A95F2CF}" type="slidenum">
              <a:rPr lang="en-US" smtClean="0"/>
              <a:t>‹#›</a:t>
            </a:fld>
            <a:endParaRPr lang="en-US"/>
          </a:p>
        </p:txBody>
      </p:sp>
      <p:sp>
        <p:nvSpPr>
          <p:cNvPr id="18" name="Google Shape;18;p7"/>
          <p:cNvSpPr/>
          <p:nvPr/>
        </p:nvSpPr>
        <p:spPr>
          <a:xfrm>
            <a:off x="2629363" y="1930599"/>
            <a:ext cx="852023" cy="852023"/>
          </a:xfrm>
          <a:prstGeom prst="ellipse">
            <a:avLst/>
          </a:prstGeom>
          <a:solidFill>
            <a:srgbClr val="FEE599"/>
          </a:solidFill>
          <a:ln>
            <a:noFill/>
          </a:ln>
        </p:spPr>
        <p:txBody>
          <a:bodyPr spcFirstLastPara="1" wrap="square" lIns="91401" tIns="45689" rIns="91401" bIns="45689"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 name="Oval 6">
            <a:extLst>
              <a:ext uri="{FF2B5EF4-FFF2-40B4-BE49-F238E27FC236}">
                <a16:creationId xmlns:a16="http://schemas.microsoft.com/office/drawing/2014/main" id="{C94BE59B-8762-4673-A68F-7BB4BC8F730A}"/>
              </a:ext>
            </a:extLst>
          </p:cNvPr>
          <p:cNvSpPr/>
          <p:nvPr userDrawn="1"/>
        </p:nvSpPr>
        <p:spPr>
          <a:xfrm>
            <a:off x="11134895" y="136528"/>
            <a:ext cx="115359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888863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 name="Google Shape;8;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fld id="{FE1C8935-5503-46B3-AA64-FDD06962785D}" type="datetimeFigureOut">
              <a:rPr lang="en-US" smtClean="0"/>
              <a:t>2/22/2022</a:t>
            </a:fld>
            <a:endParaRPr lang="en-US"/>
          </a:p>
        </p:txBody>
      </p:sp>
      <p:sp>
        <p:nvSpPr>
          <p:cNvPr id="9" name="Google Shape;9;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a:p>
        </p:txBody>
      </p:sp>
      <p:sp>
        <p:nvSpPr>
          <p:cNvPr id="10" name="Google Shape;10;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Arial"/>
                <a:ea typeface="Arial"/>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3554233939"/>
      </p:ext>
    </p:extLst>
  </p:cSld>
  <p:clrMap bg1="lt1" tx1="dk1" bg2="dk2" tx2="lt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87" r:id="rId5"/>
    <p:sldLayoutId id="2147483688" r:id="rId6"/>
    <p:sldLayoutId id="2147483693" r:id="rId7"/>
    <p:sldLayoutId id="2147483698" r:id="rId8"/>
  </p:sldLayoutIdLs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A144B1-BC48-4FB5-81A0-5EEE0F41D92F}"/>
              </a:ext>
            </a:extLst>
          </p:cNvPr>
          <p:cNvSpPr/>
          <p:nvPr/>
        </p:nvSpPr>
        <p:spPr>
          <a:xfrm>
            <a:off x="908799" y="1658591"/>
            <a:ext cx="10604185" cy="2336858"/>
          </a:xfrm>
          <a:prstGeom prst="rect">
            <a:avLst/>
          </a:prstGeom>
        </p:spPr>
        <p:txBody>
          <a:bodyPr wrap="none">
            <a:spAutoFit/>
          </a:bodyPr>
          <a:lstStyle/>
          <a:p>
            <a:pPr algn="ctr" defTabSz="914150">
              <a:lnSpc>
                <a:spcPct val="150000"/>
              </a:lnSpc>
              <a:defRPr/>
            </a:pPr>
            <a:r>
              <a:rPr lang="en-US" sz="5199" b="1" err="1">
                <a:solidFill>
                  <a:srgbClr val="002060"/>
                </a:solidFill>
                <a:latin typeface="UTM Avo" panose="02040603050506020204" pitchFamily="18" charset="0"/>
                <a:cs typeface="Arial" panose="020B0604020202020204" pitchFamily="34" charset="0"/>
              </a:rPr>
              <a:t>Tuần</a:t>
            </a:r>
            <a:r>
              <a:rPr lang="en-US" sz="5199" b="1">
                <a:solidFill>
                  <a:srgbClr val="002060"/>
                </a:solidFill>
                <a:latin typeface="UTM Avo" panose="02040603050506020204" pitchFamily="18" charset="0"/>
                <a:cs typeface="Arial" panose="020B0604020202020204" pitchFamily="34" charset="0"/>
              </a:rPr>
              <a:t> 26</a:t>
            </a:r>
            <a:endParaRPr lang="en-US" sz="5199" b="1" dirty="0">
              <a:solidFill>
                <a:srgbClr val="002060"/>
              </a:solidFill>
              <a:latin typeface="UTM Avo" panose="02040603050506020204" pitchFamily="18" charset="0"/>
              <a:cs typeface="Arial" panose="020B0604020202020204" pitchFamily="34" charset="0"/>
            </a:endParaRPr>
          </a:p>
          <a:p>
            <a:pPr algn="ctr" defTabSz="914150">
              <a:lnSpc>
                <a:spcPct val="150000"/>
              </a:lnSpc>
              <a:defRPr/>
            </a:pPr>
            <a:r>
              <a:rPr lang="en-US" sz="5199" b="1">
                <a:solidFill>
                  <a:srgbClr val="FF0000"/>
                </a:solidFill>
                <a:latin typeface="UTM Avo" panose="02040603050506020204" pitchFamily="18" charset="0"/>
                <a:cs typeface="Arial" panose="020B0604020202020204" pitchFamily="34" charset="0"/>
              </a:rPr>
              <a:t>Góc sáng tạo: Khu rừng vui vẻ</a:t>
            </a:r>
            <a:endParaRPr lang="en-US" sz="5199" b="1" dirty="0">
              <a:solidFill>
                <a:srgbClr val="FF0000"/>
              </a:solidFill>
              <a:latin typeface="UTM Avo" panose="02040603050506020204" pitchFamily="18" charset="0"/>
              <a:cs typeface="Arial" panose="020B0604020202020204" pitchFamily="34" charset="0"/>
            </a:endParaRPr>
          </a:p>
        </p:txBody>
      </p:sp>
      <p:sp>
        <p:nvSpPr>
          <p:cNvPr id="4" name="Rectangle 3">
            <a:extLst>
              <a:ext uri="{FF2B5EF4-FFF2-40B4-BE49-F238E27FC236}">
                <a16:creationId xmlns:a16="http://schemas.microsoft.com/office/drawing/2014/main" id="{508EF6DA-C8F1-435A-8108-A2019195E96B}"/>
              </a:ext>
            </a:extLst>
          </p:cNvPr>
          <p:cNvSpPr/>
          <p:nvPr/>
        </p:nvSpPr>
        <p:spPr>
          <a:xfrm>
            <a:off x="9481191" y="450"/>
            <a:ext cx="2563188" cy="584699"/>
          </a:xfrm>
          <a:prstGeom prst="rect">
            <a:avLst/>
          </a:prstGeom>
        </p:spPr>
        <p:txBody>
          <a:bodyPr wrap="none">
            <a:spAutoFit/>
          </a:bodyPr>
          <a:lstStyle/>
          <a:p>
            <a:r>
              <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TIẾNG VIỆT 2</a:t>
            </a:r>
          </a:p>
        </p:txBody>
      </p:sp>
      <p:sp>
        <p:nvSpPr>
          <p:cNvPr id="5" name="Rectangle 4">
            <a:extLst>
              <a:ext uri="{FF2B5EF4-FFF2-40B4-BE49-F238E27FC236}">
                <a16:creationId xmlns:a16="http://schemas.microsoft.com/office/drawing/2014/main" id="{3FE75980-B8E4-42A9-95B4-7B4E5FA54707}"/>
              </a:ext>
            </a:extLst>
          </p:cNvPr>
          <p:cNvSpPr/>
          <p:nvPr/>
        </p:nvSpPr>
        <p:spPr>
          <a:xfrm>
            <a:off x="11053264" y="579570"/>
            <a:ext cx="990847" cy="461605"/>
          </a:xfrm>
          <a:prstGeom prst="rect">
            <a:avLst/>
          </a:prstGeom>
        </p:spPr>
        <p:txBody>
          <a:bodyPr wrap="none">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2</a:t>
            </a:r>
          </a:p>
        </p:txBody>
      </p:sp>
    </p:spTree>
    <p:extLst>
      <p:ext uri="{BB962C8B-B14F-4D97-AF65-F5344CB8AC3E}">
        <p14:creationId xmlns:p14="http://schemas.microsoft.com/office/powerpoint/2010/main" val="1911169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3880" y="2461507"/>
            <a:ext cx="7756554" cy="1569532"/>
          </a:xfrm>
          <a:prstGeom prst="rect">
            <a:avLst/>
          </a:prstGeom>
          <a:noFill/>
        </p:spPr>
        <p:txBody>
          <a:bodyPr wrap="square" rtlCol="0">
            <a:spAutoFit/>
          </a:bodyPr>
          <a:lstStyle/>
          <a:p>
            <a:pPr algn="ctr"/>
            <a:r>
              <a:rPr lang="en-US" sz="9599" b="1" dirty="0">
                <a:solidFill>
                  <a:srgbClr val="FF0000"/>
                </a:solidFill>
                <a:effectLst>
                  <a:outerShdw blurRad="38100" dist="38100" dir="2700000" algn="tl">
                    <a:srgbClr val="000000">
                      <a:alpha val="43137"/>
                    </a:srgbClr>
                  </a:outerShdw>
                </a:effectLst>
                <a:latin typeface="UTM Avo" panose="02040603050506020204" pitchFamily="18" charset="0"/>
                <a:cs typeface="Times New Roman" panose="02020603050405020304" pitchFamily="18" charset="0"/>
              </a:rPr>
              <a:t>KHỞI ĐỘNG</a:t>
            </a: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18115" b="13594"/>
          <a:stretch/>
        </p:blipFill>
        <p:spPr>
          <a:xfrm>
            <a:off x="287833" y="3872358"/>
            <a:ext cx="5928709" cy="2546019"/>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546" y="439622"/>
            <a:ext cx="2332439" cy="2721179"/>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24502" y="4902214"/>
            <a:ext cx="2174517" cy="2174517"/>
          </a:xfrm>
          <a:prstGeom prst="rect">
            <a:avLst/>
          </a:prstGeom>
        </p:spPr>
      </p:pic>
    </p:spTree>
    <p:extLst>
      <p:ext uri="{BB962C8B-B14F-4D97-AF65-F5344CB8AC3E}">
        <p14:creationId xmlns:p14="http://schemas.microsoft.com/office/powerpoint/2010/main" val="5551511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2">
                                            <p:txEl>
                                              <p:pRg st="0" end="0"/>
                                            </p:txEl>
                                          </p:spTgt>
                                        </p:tgtEl>
                                        <p:attrNameLst>
                                          <p:attrName>style.visibility</p:attrName>
                                        </p:attrNameLst>
                                      </p:cBhvr>
                                      <p:to>
                                        <p:strVal val="visible"/>
                                      </p:to>
                                    </p:set>
                                    <p:animEffect transition="in" filter="fade">
                                      <p:cBhvr>
                                        <p:cTn id="25" dur="1000"/>
                                        <p:tgtEl>
                                          <p:spTgt spid="2">
                                            <p:txEl>
                                              <p:pRg st="0" end="0"/>
                                            </p:txEl>
                                          </p:spTgt>
                                        </p:tgtEl>
                                      </p:cBhvr>
                                    </p:animEffect>
                                    <p:anim calcmode="lin" valueType="num">
                                      <p:cBhvr>
                                        <p:cTn id="26"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ươu Cao Cổ _ Bài hát về Động Vật _ Pinkfong! Những bài hát cho trẻ em">
            <a:hlinkClick r:id="" action="ppaction://media"/>
            <a:extLst>
              <a:ext uri="{FF2B5EF4-FFF2-40B4-BE49-F238E27FC236}">
                <a16:creationId xmlns:a16="http://schemas.microsoft.com/office/drawing/2014/main" id="{51E7B396-29E6-45EC-81B0-61113591AB35}"/>
              </a:ext>
            </a:extLst>
          </p:cNvPr>
          <p:cNvPicPr>
            <a:picLocks noChangeAspect="1"/>
          </p:cNvPicPr>
          <p:nvPr>
            <a:videoFile r:link="rId1"/>
            <p:extLst>
              <p:ext uri="{DAA4B4D4-6D71-4841-9C94-3DE7FCFB9230}">
                <p14:media xmlns:p14="http://schemas.microsoft.com/office/powerpoint/2010/main" r:embed="rId2">
                  <p14:trim st="11292" end="59897.2864"/>
                </p14:media>
              </p:ext>
            </p:extLst>
          </p:nvPr>
        </p:nvPicPr>
        <p:blipFill>
          <a:blip r:embed="rId4"/>
          <a:stretch>
            <a:fillRect/>
          </a:stretch>
        </p:blipFill>
        <p:spPr>
          <a:xfrm>
            <a:off x="0" y="1134350"/>
            <a:ext cx="12192000" cy="5723650"/>
          </a:xfrm>
          <a:prstGeom prst="rect">
            <a:avLst/>
          </a:prstGeom>
        </p:spPr>
      </p:pic>
      <p:sp>
        <p:nvSpPr>
          <p:cNvPr id="4" name="TextBox 3">
            <a:extLst>
              <a:ext uri="{FF2B5EF4-FFF2-40B4-BE49-F238E27FC236}">
                <a16:creationId xmlns:a16="http://schemas.microsoft.com/office/drawing/2014/main" id="{36AB655A-1DD4-452A-A4B1-823A16282B34}"/>
              </a:ext>
            </a:extLst>
          </p:cNvPr>
          <p:cNvSpPr txBox="1"/>
          <p:nvPr/>
        </p:nvSpPr>
        <p:spPr>
          <a:xfrm>
            <a:off x="1635322" y="549575"/>
            <a:ext cx="10664836" cy="584775"/>
          </a:xfrm>
          <a:prstGeom prst="rect">
            <a:avLst/>
          </a:prstGeom>
          <a:noFill/>
        </p:spPr>
        <p:txBody>
          <a:bodyPr wrap="square" rtlCol="0">
            <a:spAutoFit/>
          </a:bodyPr>
          <a:lstStyle/>
          <a:p>
            <a:r>
              <a:rPr lang="en-US" sz="3200">
                <a:latin typeface="UTM Avo" panose="02040603050506020204" pitchFamily="18" charset="0"/>
              </a:rPr>
              <a:t>Em hãy kể tên các con vật trong bài hát này?</a:t>
            </a:r>
          </a:p>
        </p:txBody>
      </p:sp>
    </p:spTree>
    <p:extLst>
      <p:ext uri="{BB962C8B-B14F-4D97-AF65-F5344CB8AC3E}">
        <p14:creationId xmlns:p14="http://schemas.microsoft.com/office/powerpoint/2010/main" val="3409530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09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15B7967-43D5-4AF9-B9EA-45E42C4C110B}"/>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0184" t="37739" r="17343"/>
          <a:stretch/>
        </p:blipFill>
        <p:spPr>
          <a:xfrm>
            <a:off x="242460" y="1441420"/>
            <a:ext cx="8835993" cy="4887892"/>
          </a:xfrm>
          <a:prstGeom prst="rect">
            <a:avLst/>
          </a:prstGeom>
        </p:spPr>
      </p:pic>
      <p:pic>
        <p:nvPicPr>
          <p:cNvPr id="10" name="Picture 9">
            <a:extLst>
              <a:ext uri="{FF2B5EF4-FFF2-40B4-BE49-F238E27FC236}">
                <a16:creationId xmlns:a16="http://schemas.microsoft.com/office/drawing/2014/main" id="{9BCBEB76-9FE8-422D-B20F-8ACF35D04935}"/>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63105" t="4393" r="16815" b="59969"/>
          <a:stretch/>
        </p:blipFill>
        <p:spPr>
          <a:xfrm>
            <a:off x="9619226" y="1089302"/>
            <a:ext cx="2448234" cy="2293374"/>
          </a:xfrm>
          <a:prstGeom prst="rect">
            <a:avLst/>
          </a:prstGeom>
        </p:spPr>
      </p:pic>
      <p:sp>
        <p:nvSpPr>
          <p:cNvPr id="11" name="TextBox 10">
            <a:extLst>
              <a:ext uri="{FF2B5EF4-FFF2-40B4-BE49-F238E27FC236}">
                <a16:creationId xmlns:a16="http://schemas.microsoft.com/office/drawing/2014/main" id="{88661288-D1FF-4575-A0EE-D32F8204EC24}"/>
              </a:ext>
            </a:extLst>
          </p:cNvPr>
          <p:cNvSpPr txBox="1"/>
          <p:nvPr/>
        </p:nvSpPr>
        <p:spPr>
          <a:xfrm>
            <a:off x="3662517" y="644634"/>
            <a:ext cx="5161936" cy="707886"/>
          </a:xfrm>
          <a:prstGeom prst="rect">
            <a:avLst/>
          </a:prstGeom>
          <a:noFill/>
        </p:spPr>
        <p:txBody>
          <a:bodyPr wrap="square" rtlCol="0">
            <a:spAutoFit/>
          </a:bodyPr>
          <a:lstStyle/>
          <a:p>
            <a:r>
              <a:rPr lang="en-US" sz="4000" b="1">
                <a:solidFill>
                  <a:srgbClr val="FF0000"/>
                </a:solidFill>
                <a:latin typeface="UTM Avo" panose="02040603050506020204" pitchFamily="18" charset="0"/>
              </a:rPr>
              <a:t>Khu vườn vui vẻ</a:t>
            </a:r>
          </a:p>
        </p:txBody>
      </p:sp>
    </p:spTree>
    <p:extLst>
      <p:ext uri="{BB962C8B-B14F-4D97-AF65-F5344CB8AC3E}">
        <p14:creationId xmlns:p14="http://schemas.microsoft.com/office/powerpoint/2010/main" val="31566636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6D82920-2C21-498B-8747-F5F73E0D350F}"/>
              </a:ext>
            </a:extLst>
          </p:cNvPr>
          <p:cNvSpPr txBox="1"/>
          <p:nvPr/>
        </p:nvSpPr>
        <p:spPr>
          <a:xfrm>
            <a:off x="6435719" y="775789"/>
            <a:ext cx="5394496" cy="461665"/>
          </a:xfrm>
          <a:prstGeom prst="rect">
            <a:avLst/>
          </a:prstGeom>
          <a:noFill/>
        </p:spPr>
        <p:txBody>
          <a:bodyPr wrap="square" rtlCol="0">
            <a:spAutoFit/>
          </a:bodyPr>
          <a:lstStyle/>
          <a:p>
            <a:r>
              <a:rPr lang="en-US" sz="2400">
                <a:latin typeface="UTM Avo" panose="02040603050506020204" pitchFamily="18" charset="0"/>
                <a:cs typeface="Times New Roman" pitchFamily="18" charset="0"/>
              </a:rPr>
              <a:t>- Cây cối trong rừng thế nào? </a:t>
            </a:r>
            <a:endParaRPr lang="en-US" sz="2400">
              <a:latin typeface="UTM Avo" panose="02040603050506020204" pitchFamily="18" charset="0"/>
            </a:endParaRPr>
          </a:p>
        </p:txBody>
      </p:sp>
      <p:sp>
        <p:nvSpPr>
          <p:cNvPr id="5" name="TextBox 4">
            <a:extLst>
              <a:ext uri="{FF2B5EF4-FFF2-40B4-BE49-F238E27FC236}">
                <a16:creationId xmlns:a16="http://schemas.microsoft.com/office/drawing/2014/main" id="{375D90E1-CD24-431C-9CA1-D17BA0431F63}"/>
              </a:ext>
            </a:extLst>
          </p:cNvPr>
          <p:cNvSpPr txBox="1"/>
          <p:nvPr/>
        </p:nvSpPr>
        <p:spPr>
          <a:xfrm>
            <a:off x="6435719" y="1237454"/>
            <a:ext cx="5527232" cy="830997"/>
          </a:xfrm>
          <a:prstGeom prst="rect">
            <a:avLst/>
          </a:prstGeom>
          <a:noFill/>
        </p:spPr>
        <p:txBody>
          <a:bodyPr wrap="square" rtlCol="0">
            <a:spAutoFit/>
          </a:bodyPr>
          <a:lstStyle/>
          <a:p>
            <a:r>
              <a:rPr lang="en-US" sz="2400">
                <a:solidFill>
                  <a:srgbClr val="0F06C0"/>
                </a:solidFill>
                <a:latin typeface="UTM Avo" panose="02040603050506020204" pitchFamily="18" charset="0"/>
                <a:cs typeface="Times New Roman" pitchFamily="18" charset="0"/>
              </a:rPr>
              <a:t>-</a:t>
            </a:r>
            <a:r>
              <a:rPr lang="en-US" sz="2400">
                <a:solidFill>
                  <a:srgbClr val="0070C0"/>
                </a:solidFill>
                <a:latin typeface="UTM Avo" panose="02040603050506020204" pitchFamily="18" charset="0"/>
                <a:cs typeface="Times New Roman" pitchFamily="18" charset="0"/>
              </a:rPr>
              <a:t> </a:t>
            </a:r>
            <a:r>
              <a:rPr lang="en-US" sz="2400">
                <a:solidFill>
                  <a:srgbClr val="0F06C0"/>
                </a:solidFill>
                <a:latin typeface="UTM Avo" panose="02040603050506020204" pitchFamily="18" charset="0"/>
              </a:rPr>
              <a:t>Cây cối xanh tốt, những bông hoa đua nhau khoe sắc rực rỡ.</a:t>
            </a:r>
          </a:p>
        </p:txBody>
      </p:sp>
      <p:sp>
        <p:nvSpPr>
          <p:cNvPr id="6" name="Text Placeholder 12">
            <a:extLst>
              <a:ext uri="{FF2B5EF4-FFF2-40B4-BE49-F238E27FC236}">
                <a16:creationId xmlns:a16="http://schemas.microsoft.com/office/drawing/2014/main" id="{32156F85-EFFE-44B8-B8D5-532DD24174A3}"/>
              </a:ext>
            </a:extLst>
          </p:cNvPr>
          <p:cNvSpPr txBox="1">
            <a:spLocks/>
          </p:cNvSpPr>
          <p:nvPr/>
        </p:nvSpPr>
        <p:spPr>
          <a:xfrm>
            <a:off x="6496723" y="3057968"/>
            <a:ext cx="5405223" cy="175133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a:solidFill>
                  <a:srgbClr val="0F06C0"/>
                </a:solidFill>
                <a:latin typeface="UTM Avo" panose="02040603050506020204" pitchFamily="18" charset="0"/>
              </a:rPr>
              <a:t>- Trong rừng có hươu cao cổ, voi, khỉ, thỏ, ,,, Một con khỉ nâu đang leo trèo trên cây. Một chú thỏ đang ăn củ cà rốt.</a:t>
            </a:r>
            <a:endParaRPr lang="en-US" sz="2400" dirty="0">
              <a:solidFill>
                <a:srgbClr val="0F06C0"/>
              </a:solidFill>
              <a:latin typeface="UTM Avo" panose="02040603050506020204" pitchFamily="18" charset="0"/>
            </a:endParaRPr>
          </a:p>
        </p:txBody>
      </p:sp>
      <p:sp>
        <p:nvSpPr>
          <p:cNvPr id="7" name="TextBox 6">
            <a:extLst>
              <a:ext uri="{FF2B5EF4-FFF2-40B4-BE49-F238E27FC236}">
                <a16:creationId xmlns:a16="http://schemas.microsoft.com/office/drawing/2014/main" id="{A084E73D-8B89-4AD1-823C-5C75B1AABB79}"/>
              </a:ext>
            </a:extLst>
          </p:cNvPr>
          <p:cNvSpPr txBox="1"/>
          <p:nvPr/>
        </p:nvSpPr>
        <p:spPr>
          <a:xfrm>
            <a:off x="6496724" y="2147711"/>
            <a:ext cx="5527232" cy="830997"/>
          </a:xfrm>
          <a:prstGeom prst="rect">
            <a:avLst/>
          </a:prstGeom>
          <a:noFill/>
        </p:spPr>
        <p:txBody>
          <a:bodyPr wrap="square" rtlCol="0">
            <a:spAutoFit/>
          </a:bodyPr>
          <a:lstStyle/>
          <a:p>
            <a:r>
              <a:rPr lang="en-US" sz="2400">
                <a:latin typeface="UTM Avo" panose="02040603050506020204" pitchFamily="18" charset="0"/>
                <a:cs typeface="Times New Roman" pitchFamily="18" charset="0"/>
              </a:rPr>
              <a:t>- Khu rừng có những con vật nào? Chúng đang làm gì? </a:t>
            </a:r>
            <a:endParaRPr lang="en-US" sz="2400">
              <a:latin typeface="UTM Avo" panose="02040603050506020204" pitchFamily="18" charset="0"/>
            </a:endParaRPr>
          </a:p>
        </p:txBody>
      </p:sp>
      <p:sp>
        <p:nvSpPr>
          <p:cNvPr id="8" name="TextBox 7">
            <a:extLst>
              <a:ext uri="{FF2B5EF4-FFF2-40B4-BE49-F238E27FC236}">
                <a16:creationId xmlns:a16="http://schemas.microsoft.com/office/drawing/2014/main" id="{F9560E07-448F-4F04-9D21-F36480416C12}"/>
              </a:ext>
            </a:extLst>
          </p:cNvPr>
          <p:cNvSpPr txBox="1"/>
          <p:nvPr/>
        </p:nvSpPr>
        <p:spPr>
          <a:xfrm>
            <a:off x="6490111" y="4547555"/>
            <a:ext cx="5527232" cy="830997"/>
          </a:xfrm>
          <a:prstGeom prst="rect">
            <a:avLst/>
          </a:prstGeom>
          <a:noFill/>
        </p:spPr>
        <p:txBody>
          <a:bodyPr wrap="square" rtlCol="0">
            <a:spAutoFit/>
          </a:bodyPr>
          <a:lstStyle/>
          <a:p>
            <a:r>
              <a:rPr lang="en-US" sz="2400">
                <a:latin typeface="UTM Avo" panose="02040603050506020204" pitchFamily="18" charset="0"/>
                <a:cs typeface="Times New Roman" pitchFamily="18" charset="0"/>
              </a:rPr>
              <a:t>- Em thích con vật nào nhất? Vì sao em thích con vật đó?</a:t>
            </a:r>
            <a:endParaRPr lang="en-US" sz="2400">
              <a:latin typeface="UTM Avo" panose="02040603050506020204" pitchFamily="18" charset="0"/>
            </a:endParaRPr>
          </a:p>
        </p:txBody>
      </p:sp>
      <p:sp>
        <p:nvSpPr>
          <p:cNvPr id="9" name="Text Placeholder 12">
            <a:extLst>
              <a:ext uri="{FF2B5EF4-FFF2-40B4-BE49-F238E27FC236}">
                <a16:creationId xmlns:a16="http://schemas.microsoft.com/office/drawing/2014/main" id="{C923F4BE-1FF4-40AC-A80B-9FC6929979FA}"/>
              </a:ext>
            </a:extLst>
          </p:cNvPr>
          <p:cNvSpPr txBox="1">
            <a:spLocks/>
          </p:cNvSpPr>
          <p:nvPr/>
        </p:nvSpPr>
        <p:spPr>
          <a:xfrm>
            <a:off x="6435719" y="5457812"/>
            <a:ext cx="5405223" cy="207264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a:solidFill>
                  <a:srgbClr val="0F06C0"/>
                </a:solidFill>
                <a:latin typeface="UTM Avo" panose="02040603050506020204" pitchFamily="18" charset="0"/>
              </a:rPr>
              <a:t>- Em thích nhất là thỏ vì bạn ấy vừa nhanh nhẹn lại hiền lành.</a:t>
            </a:r>
            <a:endParaRPr lang="en-US" sz="2400" dirty="0">
              <a:solidFill>
                <a:srgbClr val="0070C0"/>
              </a:solidFill>
              <a:latin typeface="UTM Avo" panose="02040603050506020204" pitchFamily="18" charset="0"/>
            </a:endParaRPr>
          </a:p>
        </p:txBody>
      </p:sp>
      <p:pic>
        <p:nvPicPr>
          <p:cNvPr id="14" name="Picture 13">
            <a:extLst>
              <a:ext uri="{FF2B5EF4-FFF2-40B4-BE49-F238E27FC236}">
                <a16:creationId xmlns:a16="http://schemas.microsoft.com/office/drawing/2014/main" id="{B129D764-8035-44E3-BDEA-7508C9F0C5E5}"/>
              </a:ext>
            </a:extLst>
          </p:cNvPr>
          <p:cNvPicPr>
            <a:picLocks noChangeAspect="1"/>
          </p:cNvPicPr>
          <p:nvPr/>
        </p:nvPicPr>
        <p:blipFill>
          <a:blip r:embed="rId2"/>
          <a:stretch>
            <a:fillRect/>
          </a:stretch>
        </p:blipFill>
        <p:spPr>
          <a:xfrm>
            <a:off x="0" y="420505"/>
            <a:ext cx="6356555" cy="6437255"/>
          </a:xfrm>
          <a:prstGeom prst="rect">
            <a:avLst/>
          </a:prstGeom>
        </p:spPr>
      </p:pic>
      <p:pic>
        <p:nvPicPr>
          <p:cNvPr id="18" name="Picture 17">
            <a:extLst>
              <a:ext uri="{FF2B5EF4-FFF2-40B4-BE49-F238E27FC236}">
                <a16:creationId xmlns:a16="http://schemas.microsoft.com/office/drawing/2014/main" id="{339477F7-FF35-42FD-843B-F70CE14E3C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1327" y="2763467"/>
            <a:ext cx="2066275" cy="3938001"/>
          </a:xfrm>
          <a:prstGeom prst="rect">
            <a:avLst/>
          </a:prstGeom>
        </p:spPr>
      </p:pic>
      <p:pic>
        <p:nvPicPr>
          <p:cNvPr id="11" name="Picture 10">
            <a:extLst>
              <a:ext uri="{FF2B5EF4-FFF2-40B4-BE49-F238E27FC236}">
                <a16:creationId xmlns:a16="http://schemas.microsoft.com/office/drawing/2014/main" id="{EA2FA666-4091-493B-B942-6893BB7135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9643" y="3429000"/>
            <a:ext cx="1891458" cy="1686550"/>
          </a:xfrm>
          <a:prstGeom prst="rect">
            <a:avLst/>
          </a:prstGeom>
        </p:spPr>
      </p:pic>
      <p:pic>
        <p:nvPicPr>
          <p:cNvPr id="13" name="Picture 12">
            <a:extLst>
              <a:ext uri="{FF2B5EF4-FFF2-40B4-BE49-F238E27FC236}">
                <a16:creationId xmlns:a16="http://schemas.microsoft.com/office/drawing/2014/main" id="{7A6020B7-06CF-4767-B3B9-BD46588F88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78277" y="942953"/>
            <a:ext cx="1121083" cy="1349971"/>
          </a:xfrm>
          <a:prstGeom prst="rect">
            <a:avLst/>
          </a:prstGeom>
        </p:spPr>
      </p:pic>
      <p:pic>
        <p:nvPicPr>
          <p:cNvPr id="16" name="Picture 15">
            <a:extLst>
              <a:ext uri="{FF2B5EF4-FFF2-40B4-BE49-F238E27FC236}">
                <a16:creationId xmlns:a16="http://schemas.microsoft.com/office/drawing/2014/main" id="{CB62C380-1843-4ED3-9463-F015DD58CD4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23818" y="4963054"/>
            <a:ext cx="1315000" cy="1790319"/>
          </a:xfrm>
          <a:prstGeom prst="rect">
            <a:avLst/>
          </a:prstGeom>
        </p:spPr>
      </p:pic>
    </p:spTree>
    <p:extLst>
      <p:ext uri="{BB962C8B-B14F-4D97-AF65-F5344CB8AC3E}">
        <p14:creationId xmlns:p14="http://schemas.microsoft.com/office/powerpoint/2010/main" val="163610091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fade">
                                      <p:cBhvr>
                                        <p:cTn id="22" dur="1000"/>
                                        <p:tgtEl>
                                          <p:spTgt spid="6">
                                            <p:txEl>
                                              <p:pRg st="0" end="0"/>
                                            </p:txEl>
                                          </p:spTgt>
                                        </p:tgtEl>
                                      </p:cBhvr>
                                    </p:animEffect>
                                    <p:anim calcmode="lin" valueType="num">
                                      <p:cBhvr>
                                        <p:cTn id="23"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4"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down)">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9">
                                            <p:txEl>
                                              <p:pRg st="0" end="0"/>
                                            </p:txEl>
                                          </p:spTgt>
                                        </p:tgtEl>
                                        <p:attrNameLst>
                                          <p:attrName>style.visibility</p:attrName>
                                        </p:attrNameLst>
                                      </p:cBhvr>
                                      <p:to>
                                        <p:strVal val="visible"/>
                                      </p:to>
                                    </p:set>
                                    <p:animEffect transition="in" filter="fade">
                                      <p:cBhvr>
                                        <p:cTn id="34" dur="1000"/>
                                        <p:tgtEl>
                                          <p:spTgt spid="9">
                                            <p:txEl>
                                              <p:pRg st="0" end="0"/>
                                            </p:txEl>
                                          </p:spTgt>
                                        </p:tgtEl>
                                      </p:cBhvr>
                                    </p:animEffect>
                                    <p:anim calcmode="lin" valueType="num">
                                      <p:cBhvr>
                                        <p:cTn id="35"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36"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build="p"/>
      <p:bldP spid="7" grpId="0"/>
      <p:bldP spid="8" grpId="0"/>
      <p:bldP spid="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E0422F1-F90E-4B3B-8EC7-1663A67D2C5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04556" y="-368922"/>
            <a:ext cx="7487444" cy="8605066"/>
          </a:xfrm>
          <a:prstGeom prst="rect">
            <a:avLst/>
          </a:prstGeom>
        </p:spPr>
      </p:pic>
      <p:sp>
        <p:nvSpPr>
          <p:cNvPr id="6" name="TextBox 5">
            <a:extLst>
              <a:ext uri="{FF2B5EF4-FFF2-40B4-BE49-F238E27FC236}">
                <a16:creationId xmlns:a16="http://schemas.microsoft.com/office/drawing/2014/main" id="{AA483164-52C7-4691-95F4-4638E2BDF902}"/>
              </a:ext>
            </a:extLst>
          </p:cNvPr>
          <p:cNvSpPr txBox="1"/>
          <p:nvPr/>
        </p:nvSpPr>
        <p:spPr>
          <a:xfrm>
            <a:off x="5160947" y="2468641"/>
            <a:ext cx="4249241" cy="1569660"/>
          </a:xfrm>
          <a:prstGeom prst="rect">
            <a:avLst/>
          </a:prstGeom>
          <a:noFill/>
        </p:spPr>
        <p:txBody>
          <a:bodyPr wrap="square" rtlCol="0">
            <a:spAutoFit/>
          </a:bodyPr>
          <a:lstStyle/>
          <a:p>
            <a:pPr algn="ctr"/>
            <a:r>
              <a:rPr lang="en-US" sz="4800" b="1">
                <a:solidFill>
                  <a:schemeClr val="bg1"/>
                </a:solidFill>
                <a:latin typeface="UTM Avo" panose="02040603050506020204" pitchFamily="18" charset="0"/>
              </a:rPr>
              <a:t>HỌC SINH </a:t>
            </a:r>
          </a:p>
          <a:p>
            <a:pPr algn="ctr"/>
            <a:r>
              <a:rPr lang="en-US" sz="4800" b="1">
                <a:solidFill>
                  <a:schemeClr val="bg1"/>
                </a:solidFill>
                <a:latin typeface="UTM Avo" panose="02040603050506020204" pitchFamily="18" charset="0"/>
              </a:rPr>
              <a:t>THỰC HÀNH</a:t>
            </a:r>
            <a:endParaRPr lang="en-US" sz="4800" b="1" dirty="0">
              <a:solidFill>
                <a:schemeClr val="bg1"/>
              </a:solidFill>
              <a:latin typeface="UTM Avo" panose="02040603050506020204" pitchFamily="18" charset="0"/>
            </a:endParaRPr>
          </a:p>
        </p:txBody>
      </p:sp>
      <p:pic>
        <p:nvPicPr>
          <p:cNvPr id="7" name="55">
            <a:extLst>
              <a:ext uri="{FF2B5EF4-FFF2-40B4-BE49-F238E27FC236}">
                <a16:creationId xmlns:a16="http://schemas.microsoft.com/office/drawing/2014/main" id="{0BC6E11F-564B-4085-ADEF-B1F0E1E433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315" y="1711743"/>
            <a:ext cx="4249241" cy="4653116"/>
          </a:xfrm>
          <a:prstGeom prst="rect">
            <a:avLst/>
          </a:prstGeom>
        </p:spPr>
      </p:pic>
    </p:spTree>
    <p:extLst>
      <p:ext uri="{BB962C8B-B14F-4D97-AF65-F5344CB8AC3E}">
        <p14:creationId xmlns:p14="http://schemas.microsoft.com/office/powerpoint/2010/main" val="11631012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0-#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par>
                                <p:cTn id="14" presetID="3" presetClass="entr" presetSubtype="1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linds(horizontal)">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727E3B0-6097-4436-9743-8B8EDBB6659A}"/>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4629" b="6667"/>
          <a:stretch/>
        </p:blipFill>
        <p:spPr>
          <a:xfrm>
            <a:off x="193040" y="495300"/>
            <a:ext cx="11275060" cy="6356820"/>
          </a:xfrm>
          <a:prstGeom prst="rect">
            <a:avLst/>
          </a:prstGeom>
        </p:spPr>
      </p:pic>
    </p:spTree>
    <p:extLst>
      <p:ext uri="{BB962C8B-B14F-4D97-AF65-F5344CB8AC3E}">
        <p14:creationId xmlns:p14="http://schemas.microsoft.com/office/powerpoint/2010/main" val="2747018343"/>
      </p:ext>
    </p:extLst>
  </p:cSld>
  <p:clrMapOvr>
    <a:masterClrMapping/>
  </p:clrMapOvr>
  <p:transition spd="slow">
    <p:wheel spokes="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8F3D886-DFF7-4B5C-B5DA-51B5F2B8B049}"/>
              </a:ext>
            </a:extLst>
          </p:cNvPr>
          <p:cNvPicPr>
            <a:picLocks noChangeAspect="1"/>
          </p:cNvPicPr>
          <p:nvPr/>
        </p:nvPicPr>
        <p:blipFill>
          <a:blip r:embed="rId2"/>
          <a:stretch>
            <a:fillRect/>
          </a:stretch>
        </p:blipFill>
        <p:spPr>
          <a:xfrm>
            <a:off x="6155025" y="590134"/>
            <a:ext cx="5899386" cy="5972898"/>
          </a:xfrm>
          <a:prstGeom prst="rect">
            <a:avLst/>
          </a:prstGeom>
        </p:spPr>
      </p:pic>
      <p:pic>
        <p:nvPicPr>
          <p:cNvPr id="7" name="Picture 6">
            <a:extLst>
              <a:ext uri="{FF2B5EF4-FFF2-40B4-BE49-F238E27FC236}">
                <a16:creationId xmlns:a16="http://schemas.microsoft.com/office/drawing/2014/main" id="{99749870-F871-4F04-8717-6F8FC2242240}"/>
              </a:ext>
            </a:extLst>
          </p:cNvPr>
          <p:cNvPicPr>
            <a:picLocks noChangeAspect="1"/>
          </p:cNvPicPr>
          <p:nvPr/>
        </p:nvPicPr>
        <p:blipFill>
          <a:blip r:embed="rId3"/>
          <a:stretch>
            <a:fillRect/>
          </a:stretch>
        </p:blipFill>
        <p:spPr>
          <a:xfrm>
            <a:off x="0" y="493401"/>
            <a:ext cx="5840361" cy="6166363"/>
          </a:xfrm>
          <a:prstGeom prst="rect">
            <a:avLst/>
          </a:prstGeom>
        </p:spPr>
      </p:pic>
    </p:spTree>
    <p:extLst>
      <p:ext uri="{BB962C8B-B14F-4D97-AF65-F5344CB8AC3E}">
        <p14:creationId xmlns:p14="http://schemas.microsoft.com/office/powerpoint/2010/main" val="1272558431"/>
      </p:ext>
    </p:extLst>
  </p:cSld>
  <p:clrMapOvr>
    <a:masterClrMapping/>
  </p:clrMapOvr>
  <p:transition spd="slow">
    <p:randomBar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CC3F7F-5163-487F-B7DE-AD897B48F2A0}"/>
              </a:ext>
            </a:extLst>
          </p:cNvPr>
          <p:cNvPicPr>
            <a:picLocks noChangeAspect="1"/>
          </p:cNvPicPr>
          <p:nvPr/>
        </p:nvPicPr>
        <p:blipFill>
          <a:blip r:embed="rId2"/>
          <a:stretch>
            <a:fillRect/>
          </a:stretch>
        </p:blipFill>
        <p:spPr>
          <a:xfrm>
            <a:off x="0" y="435076"/>
            <a:ext cx="12192000" cy="6422923"/>
          </a:xfrm>
          <a:prstGeom prst="rect">
            <a:avLst/>
          </a:prstGeom>
        </p:spPr>
      </p:pic>
    </p:spTree>
    <p:extLst>
      <p:ext uri="{BB962C8B-B14F-4D97-AF65-F5344CB8AC3E}">
        <p14:creationId xmlns:p14="http://schemas.microsoft.com/office/powerpoint/2010/main" val="21050847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4E52A46-4ADC-48AF-BBA1-3EACFBE16064}"/>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40424" b="42095"/>
          <a:stretch/>
        </p:blipFill>
        <p:spPr>
          <a:xfrm>
            <a:off x="0" y="471949"/>
            <a:ext cx="12192000" cy="722670"/>
          </a:xfrm>
          <a:prstGeom prst="rect">
            <a:avLst/>
          </a:prstGeom>
        </p:spPr>
      </p:pic>
      <p:pic>
        <p:nvPicPr>
          <p:cNvPr id="3" name="Picture 2">
            <a:extLst>
              <a:ext uri="{FF2B5EF4-FFF2-40B4-BE49-F238E27FC236}">
                <a16:creationId xmlns:a16="http://schemas.microsoft.com/office/drawing/2014/main" id="{761562C8-9156-4D7A-BD92-BEAD197B6B3E}"/>
              </a:ext>
            </a:extLst>
          </p:cNvPr>
          <p:cNvPicPr>
            <a:picLocks noChangeAspect="1"/>
          </p:cNvPicPr>
          <p:nvPr/>
        </p:nvPicPr>
        <p:blipFill rotWithShape="1">
          <a:blip r:embed="rId3"/>
          <a:srcRect l="18508" t="8603" r="11329" b="3656"/>
          <a:stretch/>
        </p:blipFill>
        <p:spPr>
          <a:xfrm>
            <a:off x="168045" y="1194619"/>
            <a:ext cx="5486400" cy="5645518"/>
          </a:xfrm>
          <a:prstGeom prst="rect">
            <a:avLst/>
          </a:prstGeom>
        </p:spPr>
      </p:pic>
      <p:sp>
        <p:nvSpPr>
          <p:cNvPr id="4" name="TextBox 3">
            <a:extLst>
              <a:ext uri="{FF2B5EF4-FFF2-40B4-BE49-F238E27FC236}">
                <a16:creationId xmlns:a16="http://schemas.microsoft.com/office/drawing/2014/main" id="{05210718-2474-48A5-9F07-7B196C4444B5}"/>
              </a:ext>
            </a:extLst>
          </p:cNvPr>
          <p:cNvSpPr txBox="1"/>
          <p:nvPr/>
        </p:nvSpPr>
        <p:spPr>
          <a:xfrm>
            <a:off x="5959245" y="1909108"/>
            <a:ext cx="5927955" cy="4216539"/>
          </a:xfrm>
          <a:prstGeom prst="rect">
            <a:avLst/>
          </a:prstGeom>
          <a:noFill/>
        </p:spPr>
        <p:txBody>
          <a:bodyPr wrap="square" rtlCol="0">
            <a:spAutoFit/>
          </a:bodyPr>
          <a:lstStyle/>
          <a:p>
            <a:pPr lvl="0" indent="457200"/>
            <a:r>
              <a:rPr lang="en-US" sz="2400" noProof="0">
                <a:solidFill>
                  <a:srgbClr val="0F06C0"/>
                </a:solidFill>
                <a:latin typeface="UTM Avo" panose="02040603050506020204" pitchFamily="18" charset="0"/>
                <a:cs typeface="Times New Roman" pitchFamily="18" charset="0"/>
              </a:rPr>
              <a:t>Đây là bức tranh tôi vẽ về một khu rừng vui vẻ</a:t>
            </a:r>
            <a:r>
              <a:rPr lang="en-US" sz="2400" noProof="0">
                <a:solidFill>
                  <a:srgbClr val="0070C0"/>
                </a:solidFill>
                <a:latin typeface="UTM Avo" panose="02040603050506020204" pitchFamily="18" charset="0"/>
                <a:cs typeface="Times New Roman" pitchFamily="18" charset="0"/>
              </a:rPr>
              <a:t>. </a:t>
            </a:r>
            <a:r>
              <a:rPr kumimoji="0" lang="en-US" sz="2400" b="0" i="0" u="none" strike="noStrike" kern="0" cap="none" spc="0" normalizeH="0" baseline="0" noProof="0">
                <a:ln>
                  <a:noFill/>
                </a:ln>
                <a:solidFill>
                  <a:srgbClr val="0F06C0"/>
                </a:solidFill>
                <a:effectLst/>
                <a:uLnTx/>
                <a:uFillTx/>
                <a:latin typeface="UTM Avo" panose="02040603050506020204" pitchFamily="18" charset="0"/>
                <a:cs typeface="Arial"/>
                <a:sym typeface="Arial"/>
              </a:rPr>
              <a:t>Cây cối trong rừng xanh tốt, những bông hoa đua nhau khoe sắc rực rỡ.</a:t>
            </a:r>
            <a:r>
              <a:rPr lang="en-US" sz="2400" kern="1200">
                <a:solidFill>
                  <a:srgbClr val="0F06C0"/>
                </a:solidFill>
                <a:latin typeface="UTM Avo" panose="02040603050506020204" pitchFamily="18" charset="0"/>
              </a:rPr>
              <a:t> Trong rừng có hươu cao cổ, voi, khỉ, thỏ, rùa, … Chúng sống rất hòa thuận và chăm chỉ làm việc. Dưới góc cây, một con thỏ đang ăn củ cà rốt. Tôi thích nhất là thỏ vì bạn ấy vừa nhanh nhẹn lại hiền lành.</a:t>
            </a:r>
            <a:br>
              <a:rPr lang="en-US" sz="2800" kern="1200"/>
            </a:br>
            <a:br>
              <a:rPr lang="en-US" sz="2800" kern="1200"/>
            </a:br>
            <a:endParaRPr kumimoji="0" lang="en-US" sz="2400" b="0" i="0" u="none" strike="noStrike" kern="0" cap="none" spc="0" normalizeH="0" baseline="0" noProof="0">
              <a:ln>
                <a:noFill/>
              </a:ln>
              <a:solidFill>
                <a:srgbClr val="0F06C0"/>
              </a:solidFill>
              <a:effectLst/>
              <a:uLnTx/>
              <a:uFillTx/>
              <a:latin typeface="UTM Avo" panose="02040603050506020204" pitchFamily="18" charset="0"/>
              <a:cs typeface="Arial"/>
              <a:sym typeface="Arial"/>
            </a:endParaRPr>
          </a:p>
        </p:txBody>
      </p:sp>
      <p:sp>
        <p:nvSpPr>
          <p:cNvPr id="5" name="Rectangle: Rounded Corners 4">
            <a:extLst>
              <a:ext uri="{FF2B5EF4-FFF2-40B4-BE49-F238E27FC236}">
                <a16:creationId xmlns:a16="http://schemas.microsoft.com/office/drawing/2014/main" id="{B2F3E263-B19D-4331-8BA6-1B4AFE8C5886}"/>
              </a:ext>
            </a:extLst>
          </p:cNvPr>
          <p:cNvSpPr/>
          <p:nvPr/>
        </p:nvSpPr>
        <p:spPr>
          <a:xfrm>
            <a:off x="5822490" y="1799303"/>
            <a:ext cx="6035213" cy="3701845"/>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5597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circle(in)">
                                      <p:cBhvr>
                                        <p:cTn id="1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3D275D9-C079-446E-AED7-60E2C3D03404}"/>
              </a:ext>
            </a:extLst>
          </p:cNvPr>
          <p:cNvSpPr txBox="1"/>
          <p:nvPr/>
        </p:nvSpPr>
        <p:spPr>
          <a:xfrm>
            <a:off x="2742959" y="681037"/>
            <a:ext cx="7435122" cy="830997"/>
          </a:xfrm>
          <a:prstGeom prst="rect">
            <a:avLst/>
          </a:prstGeom>
          <a:noFill/>
        </p:spPr>
        <p:txBody>
          <a:bodyPr wrap="square" rtlCol="0">
            <a:spAutoFit/>
          </a:bodyPr>
          <a:lstStyle/>
          <a:p>
            <a:r>
              <a:rPr lang="en-US" sz="4800" b="1">
                <a:solidFill>
                  <a:srgbClr val="0F06C0"/>
                </a:solidFill>
                <a:latin typeface="UTM Avo" panose="02040603050506020204" pitchFamily="18" charset="0"/>
                <a:cs typeface="Times New Roman" panose="02020603050405020304" pitchFamily="18" charset="0"/>
              </a:rPr>
              <a:t>TRÌNH BÀY SẢN PHẨM</a:t>
            </a:r>
          </a:p>
        </p:txBody>
      </p:sp>
      <p:pic>
        <p:nvPicPr>
          <p:cNvPr id="4" name="Picture 3">
            <a:extLst>
              <a:ext uri="{FF2B5EF4-FFF2-40B4-BE49-F238E27FC236}">
                <a16:creationId xmlns:a16="http://schemas.microsoft.com/office/drawing/2014/main" id="{47BE2932-BC7E-4FC9-9A83-6A9AFA4D0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3420" y="1823256"/>
            <a:ext cx="6946642" cy="4631094"/>
          </a:xfrm>
          <a:prstGeom prst="rect">
            <a:avLst/>
          </a:prstGeom>
        </p:spPr>
      </p:pic>
    </p:spTree>
    <p:extLst>
      <p:ext uri="{BB962C8B-B14F-4D97-AF65-F5344CB8AC3E}">
        <p14:creationId xmlns:p14="http://schemas.microsoft.com/office/powerpoint/2010/main" val="86431962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ảng">
            <a:extLst>
              <a:ext uri="{FF2B5EF4-FFF2-40B4-BE49-F238E27FC236}">
                <a16:creationId xmlns:a16="http://schemas.microsoft.com/office/drawing/2014/main" id="{C15FDB70-E56F-4A16-853D-5F05E028B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4416" y="770717"/>
            <a:ext cx="7924136" cy="3976395"/>
          </a:xfrm>
          <a:prstGeom prst="rect">
            <a:avLst/>
          </a:prstGeom>
        </p:spPr>
      </p:pic>
      <p:pic>
        <p:nvPicPr>
          <p:cNvPr id="5" name="bkgr 1">
            <a:extLst>
              <a:ext uri="{FF2B5EF4-FFF2-40B4-BE49-F238E27FC236}">
                <a16:creationId xmlns:a16="http://schemas.microsoft.com/office/drawing/2014/main" id="{242F90B9-7779-4F84-A6E2-EE15B88EEAF8}"/>
              </a:ext>
            </a:extLst>
          </p:cNvPr>
          <p:cNvPicPr>
            <a:picLocks noChangeAspect="1"/>
          </p:cNvPicPr>
          <p:nvPr/>
        </p:nvPicPr>
        <p:blipFill rotWithShape="1">
          <a:blip r:embed="rId3">
            <a:extLst>
              <a:ext uri="{28A0092B-C50C-407E-A947-70E740481C1C}">
                <a14:useLocalDpi xmlns:a14="http://schemas.microsoft.com/office/drawing/2010/main" val="0"/>
              </a:ext>
            </a:extLst>
          </a:blip>
          <a:srcRect t="-1" b="-247"/>
          <a:stretch/>
        </p:blipFill>
        <p:spPr>
          <a:xfrm>
            <a:off x="0" y="4553099"/>
            <a:ext cx="12192000" cy="1814028"/>
          </a:xfrm>
          <a:prstGeom prst="rect">
            <a:avLst/>
          </a:prstGeom>
        </p:spPr>
      </p:pic>
      <p:sp>
        <p:nvSpPr>
          <p:cNvPr id="6" name="TextBox 5">
            <a:extLst>
              <a:ext uri="{FF2B5EF4-FFF2-40B4-BE49-F238E27FC236}">
                <a16:creationId xmlns:a16="http://schemas.microsoft.com/office/drawing/2014/main" id="{24488899-0B4A-4E1B-A52C-418B7A9E86DD}"/>
              </a:ext>
            </a:extLst>
          </p:cNvPr>
          <p:cNvSpPr txBox="1"/>
          <p:nvPr/>
        </p:nvSpPr>
        <p:spPr>
          <a:xfrm>
            <a:off x="2929222" y="2000189"/>
            <a:ext cx="7154523" cy="1323439"/>
          </a:xfrm>
          <a:prstGeom prst="rect">
            <a:avLst/>
          </a:prstGeom>
          <a:noFill/>
        </p:spPr>
        <p:txBody>
          <a:bodyPr wrap="none" rtlCol="0">
            <a:spAutoFit/>
          </a:bodyPr>
          <a:lstStyle/>
          <a:p>
            <a:r>
              <a:rPr lang="en-US" sz="8000" b="1">
                <a:solidFill>
                  <a:schemeClr val="bg1"/>
                </a:solidFill>
                <a:latin typeface="UTM Avo" panose="02040603050506020204" pitchFamily="18" charset="0"/>
                <a:cs typeface="Times New Roman" pitchFamily="18" charset="0"/>
              </a:rPr>
              <a:t>TỰ ĐÁNH GIÁ</a:t>
            </a:r>
            <a:endParaRPr lang="en-US" sz="8000" b="1" dirty="0">
              <a:solidFill>
                <a:schemeClr val="bg1"/>
              </a:solidFill>
              <a:latin typeface="UTM Avo" panose="02040603050506020204" pitchFamily="18" charset="0"/>
              <a:cs typeface="Times New Roman" pitchFamily="18" charset="0"/>
            </a:endParaRPr>
          </a:p>
        </p:txBody>
      </p:sp>
    </p:spTree>
    <p:extLst>
      <p:ext uri="{BB962C8B-B14F-4D97-AF65-F5344CB8AC3E}">
        <p14:creationId xmlns:p14="http://schemas.microsoft.com/office/powerpoint/2010/main" val="188765239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76803" descr="PPT素材-03">
            <a:extLst>
              <a:ext uri="{FF2B5EF4-FFF2-40B4-BE49-F238E27FC236}">
                <a16:creationId xmlns:a16="http://schemas.microsoft.com/office/drawing/2014/main" id="{7E72897E-D08E-4B1A-95D9-100ABA1C2672}"/>
              </a:ext>
            </a:extLst>
          </p:cNvPr>
          <p:cNvPicPr>
            <a:picLocks noChangeAspect="1"/>
          </p:cNvPicPr>
          <p:nvPr/>
        </p:nvPicPr>
        <p:blipFill>
          <a:blip r:embed="rId2"/>
          <a:stretch>
            <a:fillRect/>
          </a:stretch>
        </p:blipFill>
        <p:spPr>
          <a:xfrm>
            <a:off x="-145155" y="269823"/>
            <a:ext cx="12187767" cy="6329598"/>
          </a:xfrm>
          <a:prstGeom prst="rect">
            <a:avLst/>
          </a:prstGeom>
          <a:noFill/>
          <a:ln w="9525">
            <a:noFill/>
          </a:ln>
        </p:spPr>
      </p:pic>
      <p:sp>
        <p:nvSpPr>
          <p:cNvPr id="5" name="TextBox 4">
            <a:extLst>
              <a:ext uri="{FF2B5EF4-FFF2-40B4-BE49-F238E27FC236}">
                <a16:creationId xmlns:a16="http://schemas.microsoft.com/office/drawing/2014/main" id="{923D0C46-61D2-4FA0-B61F-28F11781A859}"/>
              </a:ext>
            </a:extLst>
          </p:cNvPr>
          <p:cNvSpPr txBox="1"/>
          <p:nvPr/>
        </p:nvSpPr>
        <p:spPr>
          <a:xfrm>
            <a:off x="2202826" y="2167897"/>
            <a:ext cx="8318377" cy="3046988"/>
          </a:xfrm>
          <a:prstGeom prst="rect">
            <a:avLst/>
          </a:prstGeom>
          <a:noFill/>
        </p:spPr>
        <p:txBody>
          <a:bodyPr wrap="square" rtlCol="0">
            <a:spAutoFit/>
          </a:bodyPr>
          <a:lstStyle/>
          <a:p>
            <a:pPr lvl="0" algn="ctr"/>
            <a:r>
              <a:rPr lang="en-US" sz="4800" dirty="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Sau</a:t>
            </a:r>
            <a:r>
              <a:rPr lang="en-US" sz="4800" dirty="0">
                <a:solidFill>
                  <a:prstClr val="black"/>
                </a:solidFill>
                <a:latin typeface="UTM Avo" panose="02040603050506020204" pitchFamily="18" charset="0"/>
                <a:ea typeface="Arial-Rounded" panose="020B0500000000000000" pitchFamily="34" charset="0"/>
                <a:cs typeface="Times New Roman" panose="02020603050405020304" pitchFamily="18" charset="0"/>
              </a:rPr>
              <a:t> </a:t>
            </a:r>
            <a:r>
              <a:rPr lang="en-US" sz="480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Bài</a:t>
            </a:r>
            <a:r>
              <a:rPr lang="en-US" sz="4800">
                <a:solidFill>
                  <a:prstClr val="black"/>
                </a:solidFill>
                <a:latin typeface="UTM Avo" panose="02040603050506020204" pitchFamily="18" charset="0"/>
                <a:ea typeface="Arial-Rounded" panose="020B0500000000000000" pitchFamily="34" charset="0"/>
                <a:cs typeface="Times New Roman" panose="02020603050405020304" pitchFamily="18" charset="0"/>
              </a:rPr>
              <a:t> 25 </a:t>
            </a:r>
            <a:r>
              <a:rPr lang="en-US" sz="4800" dirty="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và</a:t>
            </a:r>
            <a:r>
              <a:rPr lang="en-US" sz="4800" dirty="0">
                <a:solidFill>
                  <a:prstClr val="black"/>
                </a:solidFill>
                <a:latin typeface="UTM Avo" panose="02040603050506020204" pitchFamily="18" charset="0"/>
                <a:ea typeface="Arial-Rounded" panose="020B0500000000000000" pitchFamily="34" charset="0"/>
                <a:cs typeface="Times New Roman" panose="02020603050405020304" pitchFamily="18" charset="0"/>
              </a:rPr>
              <a:t> </a:t>
            </a:r>
            <a:r>
              <a:rPr lang="en-US" sz="480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Bài</a:t>
            </a:r>
            <a:r>
              <a:rPr lang="en-US" sz="4800">
                <a:solidFill>
                  <a:prstClr val="black"/>
                </a:solidFill>
                <a:latin typeface="UTM Avo" panose="02040603050506020204" pitchFamily="18" charset="0"/>
                <a:ea typeface="Arial-Rounded" panose="020B0500000000000000" pitchFamily="34" charset="0"/>
                <a:cs typeface="Times New Roman" panose="02020603050405020304" pitchFamily="18" charset="0"/>
              </a:rPr>
              <a:t> 26 em </a:t>
            </a:r>
            <a:r>
              <a:rPr lang="en-US" sz="4800" dirty="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đã</a:t>
            </a:r>
            <a:r>
              <a:rPr lang="en-US" sz="4800" dirty="0">
                <a:solidFill>
                  <a:prstClr val="black"/>
                </a:solidFill>
                <a:latin typeface="UTM Avo" panose="02040603050506020204" pitchFamily="18" charset="0"/>
                <a:ea typeface="Arial-Rounded" panose="020B0500000000000000" pitchFamily="34" charset="0"/>
                <a:cs typeface="Times New Roman" panose="02020603050405020304" pitchFamily="18" charset="0"/>
              </a:rPr>
              <a:t> </a:t>
            </a:r>
            <a:r>
              <a:rPr lang="en-US" sz="4800" dirty="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biết</a:t>
            </a:r>
            <a:r>
              <a:rPr lang="en-US" sz="4800" dirty="0">
                <a:solidFill>
                  <a:prstClr val="black"/>
                </a:solidFill>
                <a:latin typeface="UTM Avo" panose="02040603050506020204" pitchFamily="18" charset="0"/>
                <a:ea typeface="Arial-Rounded" panose="020B0500000000000000" pitchFamily="34" charset="0"/>
                <a:cs typeface="Times New Roman" panose="02020603050405020304" pitchFamily="18" charset="0"/>
              </a:rPr>
              <a:t> </a:t>
            </a:r>
            <a:r>
              <a:rPr lang="en-US" sz="4800" dirty="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những</a:t>
            </a:r>
            <a:r>
              <a:rPr lang="en-US" sz="4800" dirty="0">
                <a:solidFill>
                  <a:prstClr val="black"/>
                </a:solidFill>
                <a:latin typeface="UTM Avo" panose="02040603050506020204" pitchFamily="18" charset="0"/>
                <a:ea typeface="Arial-Rounded" panose="020B0500000000000000" pitchFamily="34" charset="0"/>
                <a:cs typeface="Times New Roman" panose="02020603050405020304" pitchFamily="18" charset="0"/>
              </a:rPr>
              <a:t> </a:t>
            </a:r>
            <a:r>
              <a:rPr lang="en-US" sz="4800" dirty="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gì</a:t>
            </a:r>
            <a:r>
              <a:rPr lang="en-US" sz="4800" dirty="0">
                <a:solidFill>
                  <a:prstClr val="black"/>
                </a:solidFill>
                <a:latin typeface="UTM Avo" panose="02040603050506020204" pitchFamily="18" charset="0"/>
                <a:ea typeface="Arial-Rounded" panose="020B0500000000000000" pitchFamily="34" charset="0"/>
                <a:cs typeface="Times New Roman" panose="02020603050405020304" pitchFamily="18" charset="0"/>
              </a:rPr>
              <a:t>, </a:t>
            </a:r>
            <a:r>
              <a:rPr lang="en-US" sz="4800" dirty="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đã</a:t>
            </a:r>
            <a:r>
              <a:rPr lang="en-US" sz="4800" dirty="0">
                <a:solidFill>
                  <a:prstClr val="black"/>
                </a:solidFill>
                <a:latin typeface="UTM Avo" panose="02040603050506020204" pitchFamily="18" charset="0"/>
                <a:ea typeface="Arial-Rounded" panose="020B0500000000000000" pitchFamily="34" charset="0"/>
                <a:cs typeface="Times New Roman" panose="02020603050405020304" pitchFamily="18" charset="0"/>
              </a:rPr>
              <a:t> </a:t>
            </a:r>
            <a:r>
              <a:rPr lang="en-US" sz="4800" dirty="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làm</a:t>
            </a:r>
            <a:r>
              <a:rPr lang="en-US" sz="4800" dirty="0">
                <a:solidFill>
                  <a:prstClr val="black"/>
                </a:solidFill>
                <a:latin typeface="UTM Avo" panose="02040603050506020204" pitchFamily="18" charset="0"/>
                <a:ea typeface="Arial-Rounded" panose="020B0500000000000000" pitchFamily="34" charset="0"/>
                <a:cs typeface="Times New Roman" panose="02020603050405020304" pitchFamily="18" charset="0"/>
              </a:rPr>
              <a:t> </a:t>
            </a:r>
            <a:r>
              <a:rPr lang="en-US" sz="4800" dirty="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được</a:t>
            </a:r>
            <a:r>
              <a:rPr lang="en-US" sz="4800" dirty="0">
                <a:solidFill>
                  <a:prstClr val="black"/>
                </a:solidFill>
                <a:latin typeface="UTM Avo" panose="02040603050506020204" pitchFamily="18" charset="0"/>
                <a:ea typeface="Arial-Rounded" panose="020B0500000000000000" pitchFamily="34" charset="0"/>
                <a:cs typeface="Times New Roman" panose="02020603050405020304" pitchFamily="18" charset="0"/>
              </a:rPr>
              <a:t> </a:t>
            </a:r>
            <a:r>
              <a:rPr lang="en-US" sz="4800" dirty="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những</a:t>
            </a:r>
            <a:r>
              <a:rPr lang="en-US" sz="4800" dirty="0">
                <a:solidFill>
                  <a:prstClr val="black"/>
                </a:solidFill>
                <a:latin typeface="UTM Avo" panose="02040603050506020204" pitchFamily="18" charset="0"/>
                <a:ea typeface="Arial-Rounded" panose="020B0500000000000000" pitchFamily="34" charset="0"/>
                <a:cs typeface="Times New Roman" panose="02020603050405020304" pitchFamily="18" charset="0"/>
              </a:rPr>
              <a:t> </a:t>
            </a:r>
            <a:r>
              <a:rPr lang="en-US" sz="4800" dirty="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gì</a:t>
            </a:r>
            <a:r>
              <a:rPr lang="en-US" sz="4800" dirty="0">
                <a:solidFill>
                  <a:prstClr val="black"/>
                </a:solidFill>
                <a:latin typeface="UTM Avo" panose="02040603050506020204" pitchFamily="18" charset="0"/>
                <a:ea typeface="Arial-Rounded" panose="020B0500000000000000" pitchFamily="34" charset="0"/>
                <a:cs typeface="Times New Roman" panose="02020603050405020304" pitchFamily="18" charset="0"/>
              </a:rPr>
              <a:t>? </a:t>
            </a:r>
            <a:r>
              <a:rPr lang="en-US" sz="4800" dirty="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Hãy</a:t>
            </a:r>
            <a:r>
              <a:rPr lang="en-US" sz="4800" dirty="0">
                <a:solidFill>
                  <a:prstClr val="black"/>
                </a:solidFill>
                <a:latin typeface="UTM Avo" panose="02040603050506020204" pitchFamily="18" charset="0"/>
                <a:ea typeface="Arial-Rounded" panose="020B0500000000000000" pitchFamily="34" charset="0"/>
                <a:cs typeface="Times New Roman" panose="02020603050405020304" pitchFamily="18" charset="0"/>
              </a:rPr>
              <a:t> </a:t>
            </a:r>
            <a:r>
              <a:rPr lang="en-US" sz="480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đánh</a:t>
            </a:r>
            <a:r>
              <a:rPr lang="en-US" sz="4800">
                <a:solidFill>
                  <a:prstClr val="black"/>
                </a:solidFill>
                <a:latin typeface="UTM Avo" panose="02040603050506020204" pitchFamily="18" charset="0"/>
                <a:ea typeface="Arial-Rounded" panose="020B0500000000000000" pitchFamily="34" charset="0"/>
                <a:cs typeface="Times New Roman" panose="02020603050405020304" pitchFamily="18" charset="0"/>
              </a:rPr>
              <a:t> giá </a:t>
            </a:r>
            <a:r>
              <a:rPr lang="en-US" sz="4800" dirty="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theo</a:t>
            </a:r>
            <a:r>
              <a:rPr lang="en-US" sz="4800" dirty="0">
                <a:solidFill>
                  <a:prstClr val="black"/>
                </a:solidFill>
                <a:latin typeface="UTM Avo" panose="02040603050506020204" pitchFamily="18" charset="0"/>
                <a:ea typeface="Arial-Rounded" panose="020B0500000000000000" pitchFamily="34" charset="0"/>
                <a:cs typeface="Times New Roman" panose="02020603050405020304" pitchFamily="18" charset="0"/>
              </a:rPr>
              <a:t> </a:t>
            </a:r>
            <a:r>
              <a:rPr lang="en-US" sz="4800" dirty="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bảng</a:t>
            </a:r>
            <a:r>
              <a:rPr lang="en-US" sz="4800" dirty="0">
                <a:solidFill>
                  <a:prstClr val="black"/>
                </a:solidFill>
                <a:latin typeface="UTM Avo" panose="02040603050506020204" pitchFamily="18" charset="0"/>
                <a:ea typeface="Arial-Rounded" panose="020B0500000000000000" pitchFamily="34" charset="0"/>
                <a:cs typeface="Times New Roman" panose="02020603050405020304" pitchFamily="18" charset="0"/>
              </a:rPr>
              <a:t> </a:t>
            </a:r>
            <a:r>
              <a:rPr lang="en-US" sz="4800" dirty="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dưới</a:t>
            </a:r>
            <a:r>
              <a:rPr lang="en-US" sz="4800" dirty="0">
                <a:solidFill>
                  <a:prstClr val="black"/>
                </a:solidFill>
                <a:latin typeface="UTM Avo" panose="02040603050506020204" pitchFamily="18" charset="0"/>
                <a:ea typeface="Arial-Rounded" panose="020B0500000000000000" pitchFamily="34" charset="0"/>
                <a:cs typeface="Times New Roman" panose="02020603050405020304" pitchFamily="18" charset="0"/>
              </a:rPr>
              <a:t> </a:t>
            </a:r>
            <a:r>
              <a:rPr lang="en-US" sz="4800" dirty="0" err="1">
                <a:solidFill>
                  <a:prstClr val="black"/>
                </a:solidFill>
                <a:latin typeface="UTM Avo" panose="02040603050506020204" pitchFamily="18" charset="0"/>
                <a:ea typeface="Arial-Rounded" panose="020B0500000000000000" pitchFamily="34" charset="0"/>
                <a:cs typeface="Times New Roman" panose="02020603050405020304" pitchFamily="18" charset="0"/>
              </a:rPr>
              <a:t>đây</a:t>
            </a:r>
            <a:r>
              <a:rPr lang="en-US" sz="4800" dirty="0">
                <a:solidFill>
                  <a:prstClr val="black"/>
                </a:solidFill>
                <a:latin typeface="UTM Avo" panose="02040603050506020204" pitchFamily="18" charset="0"/>
                <a:ea typeface="Arial-Rounded" panose="020B0500000000000000" pitchFamily="34" charset="0"/>
                <a:cs typeface="Times New Roman" panose="02020603050405020304" pitchFamily="18" charset="0"/>
              </a:rPr>
              <a:t>:</a:t>
            </a:r>
          </a:p>
        </p:txBody>
      </p:sp>
    </p:spTree>
    <p:extLst>
      <p:ext uri="{BB962C8B-B14F-4D97-AF65-F5344CB8AC3E}">
        <p14:creationId xmlns:p14="http://schemas.microsoft.com/office/powerpoint/2010/main" val="399808402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3B7A4C0-2D1B-4FB0-BD6C-E06CBB2DDF9A}"/>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765" t="2513" r="5643" b="8413"/>
          <a:stretch/>
        </p:blipFill>
        <p:spPr>
          <a:xfrm>
            <a:off x="0" y="374649"/>
            <a:ext cx="11747500" cy="6578054"/>
          </a:xfrm>
          <a:prstGeom prst="rect">
            <a:avLst/>
          </a:prstGeom>
        </p:spPr>
      </p:pic>
    </p:spTree>
    <p:extLst>
      <p:ext uri="{BB962C8B-B14F-4D97-AF65-F5344CB8AC3E}">
        <p14:creationId xmlns:p14="http://schemas.microsoft.com/office/powerpoint/2010/main" val="7324778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83695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theme/theme1.xml><?xml version="1.0" encoding="utf-8"?>
<a:theme xmlns:a="http://schemas.openxmlformats.org/drawingml/2006/main" name="HOC10 TEMPLAT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1260</TotalTime>
  <Words>262</Words>
  <Application>Microsoft Office PowerPoint</Application>
  <PresentationFormat>Widescreen</PresentationFormat>
  <Paragraphs>20</Paragraphs>
  <Slides>15</Slides>
  <Notes>1</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Arial-Rounded</vt:lpstr>
      <vt:lpstr>UTM Avo</vt:lpstr>
      <vt:lpstr>Arial</vt:lpstr>
      <vt:lpstr>Calibri</vt:lpstr>
      <vt:lpstr>Times New Roman</vt:lpstr>
      <vt:lpstr>HOC10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71</cp:revision>
  <dcterms:created xsi:type="dcterms:W3CDTF">2021-11-01T08:16:43Z</dcterms:created>
  <dcterms:modified xsi:type="dcterms:W3CDTF">2022-02-22T07:40:41Z</dcterms:modified>
</cp:coreProperties>
</file>