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583" r:id="rId2"/>
    <p:sldId id="392" r:id="rId3"/>
    <p:sldId id="394" r:id="rId4"/>
    <p:sldId id="393" r:id="rId5"/>
    <p:sldId id="396" r:id="rId6"/>
    <p:sldId id="395" r:id="rId7"/>
    <p:sldId id="400" r:id="rId8"/>
    <p:sldId id="402" r:id="rId9"/>
    <p:sldId id="405" r:id="rId10"/>
    <p:sldId id="409" r:id="rId11"/>
    <p:sldId id="411" r:id="rId12"/>
    <p:sldId id="415" r:id="rId13"/>
    <p:sldId id="417" r:id="rId14"/>
    <p:sldId id="270" r:id="rId15"/>
  </p:sldIdLst>
  <p:sldSz cx="12192000" cy="6858000"/>
  <p:notesSz cx="6858000" cy="9144000"/>
  <p:embeddedFontLst>
    <p:embeddedFont>
      <p:font typeface="Barlow Condensed Thin" panose="00000306000000000000" pitchFamily="2" charset="0"/>
      <p:regular r:id="rId17"/>
      <p:italic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UTM Avo" panose="02040603050506020204" pitchFamily="18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E59"/>
    <a:srgbClr val="FF8119"/>
    <a:srgbClr val="FF7707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65" autoAdjust="0"/>
    <p:restoredTop sz="94660"/>
  </p:normalViewPr>
  <p:slideViewPr>
    <p:cSldViewPr snapToGrid="0">
      <p:cViewPr>
        <p:scale>
          <a:sx n="66" d="100"/>
          <a:sy n="66" d="100"/>
        </p:scale>
        <p:origin x="1662" y="10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Lucky men (</a:t>
            </a:r>
            <a:r>
              <a:rPr lang="en-US" dirty="0" err="1"/>
              <a:t>lá</a:t>
            </a:r>
            <a:r>
              <a:rPr lang="en-US" dirty="0"/>
              <a:t> may </a:t>
            </a:r>
            <a:r>
              <a:rPr lang="en-US" dirty="0" err="1"/>
              <a:t>mắn</a:t>
            </a:r>
            <a:r>
              <a:rPr lang="en-US" dirty="0"/>
              <a:t>): you can get one thing you want – Hs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thể</a:t>
            </a:r>
            <a:r>
              <a:rPr lang="en-US" dirty="0"/>
              <a:t> </a:t>
            </a:r>
            <a:r>
              <a:rPr lang="en-US" dirty="0" err="1"/>
              <a:t>lựa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bất</a:t>
            </a:r>
            <a:r>
              <a:rPr lang="en-US" dirty="0"/>
              <a:t> </a:t>
            </a:r>
            <a:r>
              <a:rPr lang="en-US" dirty="0" err="1"/>
              <a:t>kì</a:t>
            </a:r>
            <a:r>
              <a:rPr lang="en-US" dirty="0"/>
              <a:t> 1 </a:t>
            </a:r>
            <a:r>
              <a:rPr lang="en-US" dirty="0" err="1"/>
              <a:t>món</a:t>
            </a:r>
            <a:r>
              <a:rPr lang="en-US" dirty="0"/>
              <a:t> </a:t>
            </a:r>
            <a:r>
              <a:rPr lang="en-US" dirty="0" err="1"/>
              <a:t>đồ</a:t>
            </a:r>
            <a:r>
              <a:rPr lang="en-US" dirty="0"/>
              <a:t> </a:t>
            </a:r>
            <a:r>
              <a:rPr lang="en-US" dirty="0" err="1"/>
              <a:t>nào</a:t>
            </a:r>
            <a:r>
              <a:rPr lang="en-US" dirty="0"/>
              <a:t> </a:t>
            </a:r>
            <a:r>
              <a:rPr lang="en-US" dirty="0" err="1"/>
              <a:t>mình</a:t>
            </a:r>
            <a:r>
              <a:rPr lang="en-US" dirty="0"/>
              <a:t> </a:t>
            </a:r>
            <a:r>
              <a:rPr lang="en-US" dirty="0" err="1"/>
              <a:t>muốn</a:t>
            </a:r>
            <a:endParaRPr lang="en-US" dirty="0"/>
          </a:p>
          <a:p>
            <a:r>
              <a:rPr lang="en-US" dirty="0"/>
              <a:t>2 thieves (</a:t>
            </a:r>
            <a:r>
              <a:rPr lang="en-US" dirty="0" err="1"/>
              <a:t>tên</a:t>
            </a:r>
            <a:r>
              <a:rPr lang="en-US" dirty="0"/>
              <a:t> </a:t>
            </a:r>
            <a:r>
              <a:rPr lang="en-US" dirty="0" err="1"/>
              <a:t>trộm</a:t>
            </a:r>
            <a:r>
              <a:rPr lang="en-US" dirty="0"/>
              <a:t>): you can steal one thing from the other group – Hs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thể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1 </a:t>
            </a:r>
            <a:r>
              <a:rPr lang="en-US" dirty="0" err="1"/>
              <a:t>món</a:t>
            </a:r>
            <a:r>
              <a:rPr lang="en-US" dirty="0"/>
              <a:t> </a:t>
            </a:r>
            <a:r>
              <a:rPr lang="en-US" dirty="0" err="1"/>
              <a:t>đồ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</a:t>
            </a:r>
            <a:r>
              <a:rPr lang="en-US" dirty="0" err="1"/>
              <a:t>đội</a:t>
            </a:r>
            <a:r>
              <a:rPr lang="en-US" dirty="0"/>
              <a:t> </a:t>
            </a:r>
            <a:r>
              <a:rPr lang="en-US" dirty="0" err="1"/>
              <a:t>khác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FD80F9-8669-4C0A-81D7-D80F913DA600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2501BA6-135B-48B1-BC88-6DA6A5712E94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775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776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298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465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101600"/>
            <a:ext cx="12484099" cy="695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6E0E954-4F3D-41F1-B6EB-FCF5D97BFC4E}"/>
              </a:ext>
            </a:extLst>
          </p:cNvPr>
          <p:cNvSpPr/>
          <p:nvPr userDrawn="1"/>
        </p:nvSpPr>
        <p:spPr>
          <a:xfrm>
            <a:off x="10806935" y="170906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830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7" y="3717925"/>
            <a:ext cx="10943167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3" y="4940300"/>
            <a:ext cx="10949517" cy="981075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FE1C8935-5503-46B3-AA64-FDD06962785D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8" name="Oval 7"/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2/17/2022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8772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FE1C8935-5503-46B3-AA64-FDD06962785D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49" r:id="rId6"/>
    <p:sldLayoutId id="2147483650" r:id="rId7"/>
    <p:sldLayoutId id="2147483653" r:id="rId8"/>
    <p:sldLayoutId id="2147483655" r:id="rId9"/>
    <p:sldLayoutId id="2147483661" r:id="rId10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13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microsoft.com/office/2007/relationships/hdphoto" Target="../media/hdphoto4.wdp"/><Relationship Id="rId18" Type="http://schemas.openxmlformats.org/officeDocument/2006/relationships/image" Target="../media/image29.png"/><Relationship Id="rId26" Type="http://schemas.openxmlformats.org/officeDocument/2006/relationships/image" Target="../media/image36.png"/><Relationship Id="rId3" Type="http://schemas.openxmlformats.org/officeDocument/2006/relationships/image" Target="../media/image19.png"/><Relationship Id="rId21" Type="http://schemas.openxmlformats.org/officeDocument/2006/relationships/image" Target="../media/image32.png"/><Relationship Id="rId34" Type="http://schemas.openxmlformats.org/officeDocument/2006/relationships/image" Target="../media/image38.png"/><Relationship Id="rId7" Type="http://schemas.openxmlformats.org/officeDocument/2006/relationships/image" Target="../media/image21.png"/><Relationship Id="rId12" Type="http://schemas.openxmlformats.org/officeDocument/2006/relationships/image" Target="../media/image25.png"/><Relationship Id="rId17" Type="http://schemas.openxmlformats.org/officeDocument/2006/relationships/image" Target="../media/image28.svg"/><Relationship Id="rId25" Type="http://schemas.openxmlformats.org/officeDocument/2006/relationships/image" Target="../media/image35.svg"/><Relationship Id="rId33" Type="http://schemas.openxmlformats.org/officeDocument/2006/relationships/slide" Target="slide14.xm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7.png"/><Relationship Id="rId20" Type="http://schemas.openxmlformats.org/officeDocument/2006/relationships/image" Target="../media/image31.svg"/><Relationship Id="rId29" Type="http://schemas.openxmlformats.org/officeDocument/2006/relationships/slide" Target="slide11.xml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11" Type="http://schemas.openxmlformats.org/officeDocument/2006/relationships/image" Target="../media/image24.png"/><Relationship Id="rId24" Type="http://schemas.openxmlformats.org/officeDocument/2006/relationships/image" Target="../media/image34.png"/><Relationship Id="rId32" Type="http://schemas.openxmlformats.org/officeDocument/2006/relationships/image" Target="../media/image37.png"/><Relationship Id="rId5" Type="http://schemas.openxmlformats.org/officeDocument/2006/relationships/image" Target="../media/image20.png"/><Relationship Id="rId15" Type="http://schemas.openxmlformats.org/officeDocument/2006/relationships/image" Target="../media/image26.png"/><Relationship Id="rId23" Type="http://schemas.openxmlformats.org/officeDocument/2006/relationships/slide" Target="slide8.xml"/><Relationship Id="rId28" Type="http://schemas.openxmlformats.org/officeDocument/2006/relationships/slide" Target="slide10.xml"/><Relationship Id="rId10" Type="http://schemas.openxmlformats.org/officeDocument/2006/relationships/image" Target="../media/image23.png"/><Relationship Id="rId19" Type="http://schemas.openxmlformats.org/officeDocument/2006/relationships/image" Target="../media/image30.png"/><Relationship Id="rId31" Type="http://schemas.openxmlformats.org/officeDocument/2006/relationships/slide" Target="slide13.xml"/><Relationship Id="rId4" Type="http://schemas.microsoft.com/office/2007/relationships/hdphoto" Target="../media/hdphoto1.wdp"/><Relationship Id="rId9" Type="http://schemas.openxmlformats.org/officeDocument/2006/relationships/image" Target="../media/image22.png"/><Relationship Id="rId14" Type="http://schemas.openxmlformats.org/officeDocument/2006/relationships/slide" Target="slide9.xml"/><Relationship Id="rId22" Type="http://schemas.openxmlformats.org/officeDocument/2006/relationships/image" Target="../media/image33.svg"/><Relationship Id="rId27" Type="http://schemas.microsoft.com/office/2007/relationships/hdphoto" Target="../media/hdphoto5.wdp"/><Relationship Id="rId30" Type="http://schemas.openxmlformats.org/officeDocument/2006/relationships/slide" Target="slide1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42.png"/><Relationship Id="rId3" Type="http://schemas.openxmlformats.org/officeDocument/2006/relationships/audio" Target="../media/audio2.wav"/><Relationship Id="rId7" Type="http://schemas.openxmlformats.org/officeDocument/2006/relationships/image" Target="../media/image40.png"/><Relationship Id="rId12" Type="http://schemas.openxmlformats.org/officeDocument/2006/relationships/image" Target="../media/image3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9.jpeg"/><Relationship Id="rId11" Type="http://schemas.openxmlformats.org/officeDocument/2006/relationships/slide" Target="slide7.xml"/><Relationship Id="rId5" Type="http://schemas.openxmlformats.org/officeDocument/2006/relationships/audio" Target="../media/audio4.wav"/><Relationship Id="rId10" Type="http://schemas.microsoft.com/office/2007/relationships/hdphoto" Target="../media/hdphoto7.wdp"/><Relationship Id="rId4" Type="http://schemas.openxmlformats.org/officeDocument/2006/relationships/audio" Target="../media/audio3.wav"/><Relationship Id="rId9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42.png"/><Relationship Id="rId3" Type="http://schemas.openxmlformats.org/officeDocument/2006/relationships/audio" Target="../media/audio2.wav"/><Relationship Id="rId7" Type="http://schemas.openxmlformats.org/officeDocument/2006/relationships/image" Target="../media/image44.png"/><Relationship Id="rId12" Type="http://schemas.openxmlformats.org/officeDocument/2006/relationships/image" Target="../media/image3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3.jpeg"/><Relationship Id="rId11" Type="http://schemas.openxmlformats.org/officeDocument/2006/relationships/slide" Target="slide7.xml"/><Relationship Id="rId5" Type="http://schemas.openxmlformats.org/officeDocument/2006/relationships/audio" Target="../media/audio4.wav"/><Relationship Id="rId10" Type="http://schemas.microsoft.com/office/2007/relationships/hdphoto" Target="../media/hdphoto7.wdp"/><Relationship Id="rId4" Type="http://schemas.openxmlformats.org/officeDocument/2006/relationships/audio" Target="../media/audio3.wav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42.png"/><Relationship Id="rId3" Type="http://schemas.openxmlformats.org/officeDocument/2006/relationships/audio" Target="../media/audio2.wav"/><Relationship Id="rId7" Type="http://schemas.openxmlformats.org/officeDocument/2006/relationships/image" Target="../media/image40.png"/><Relationship Id="rId12" Type="http://schemas.openxmlformats.org/officeDocument/2006/relationships/image" Target="../media/image3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11" Type="http://schemas.openxmlformats.org/officeDocument/2006/relationships/slide" Target="slide7.xml"/><Relationship Id="rId5" Type="http://schemas.openxmlformats.org/officeDocument/2006/relationships/audio" Target="../media/audio4.wav"/><Relationship Id="rId10" Type="http://schemas.microsoft.com/office/2007/relationships/hdphoto" Target="../media/hdphoto7.wdp"/><Relationship Id="rId4" Type="http://schemas.openxmlformats.org/officeDocument/2006/relationships/audio" Target="../media/audio3.wav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13" Type="http://schemas.openxmlformats.org/officeDocument/2006/relationships/image" Target="../media/image41.png"/><Relationship Id="rId3" Type="http://schemas.openxmlformats.org/officeDocument/2006/relationships/audio" Target="../media/audio2.wav"/><Relationship Id="rId7" Type="http://schemas.openxmlformats.org/officeDocument/2006/relationships/image" Target="../media/image46.png"/><Relationship Id="rId12" Type="http://schemas.microsoft.com/office/2007/relationships/hdphoto" Target="../media/hdphoto6.wdp"/><Relationship Id="rId17" Type="http://schemas.openxmlformats.org/officeDocument/2006/relationships/image" Target="../media/image42.png"/><Relationship Id="rId2" Type="http://schemas.openxmlformats.org/officeDocument/2006/relationships/audio" Target="../media/audio1.wav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5.jpeg"/><Relationship Id="rId11" Type="http://schemas.openxmlformats.org/officeDocument/2006/relationships/image" Target="../media/image50.png"/><Relationship Id="rId5" Type="http://schemas.openxmlformats.org/officeDocument/2006/relationships/audio" Target="../media/audio4.wav"/><Relationship Id="rId15" Type="http://schemas.openxmlformats.org/officeDocument/2006/relationships/slide" Target="slide7.xml"/><Relationship Id="rId10" Type="http://schemas.openxmlformats.org/officeDocument/2006/relationships/image" Target="../media/image49.png"/><Relationship Id="rId4" Type="http://schemas.openxmlformats.org/officeDocument/2006/relationships/audio" Target="../media/audio3.wav"/><Relationship Id="rId9" Type="http://schemas.openxmlformats.org/officeDocument/2006/relationships/image" Target="../media/image48.png"/><Relationship Id="rId14" Type="http://schemas.microsoft.com/office/2007/relationships/hdphoto" Target="../media/hdphoto7.wdp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42.png"/><Relationship Id="rId3" Type="http://schemas.openxmlformats.org/officeDocument/2006/relationships/audio" Target="../media/audio2.wav"/><Relationship Id="rId7" Type="http://schemas.openxmlformats.org/officeDocument/2006/relationships/image" Target="../media/image40.png"/><Relationship Id="rId12" Type="http://schemas.openxmlformats.org/officeDocument/2006/relationships/image" Target="../media/image3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1.jpeg"/><Relationship Id="rId11" Type="http://schemas.openxmlformats.org/officeDocument/2006/relationships/slide" Target="slide7.xml"/><Relationship Id="rId5" Type="http://schemas.openxmlformats.org/officeDocument/2006/relationships/audio" Target="../media/audio4.wav"/><Relationship Id="rId10" Type="http://schemas.microsoft.com/office/2007/relationships/hdphoto" Target="../media/hdphoto7.wdp"/><Relationship Id="rId4" Type="http://schemas.openxmlformats.org/officeDocument/2006/relationships/audio" Target="../media/audio3.wav"/><Relationship Id="rId9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42.png"/><Relationship Id="rId3" Type="http://schemas.openxmlformats.org/officeDocument/2006/relationships/audio" Target="../media/audio2.wav"/><Relationship Id="rId7" Type="http://schemas.openxmlformats.org/officeDocument/2006/relationships/image" Target="../media/image50.png"/><Relationship Id="rId12" Type="http://schemas.openxmlformats.org/officeDocument/2006/relationships/image" Target="../media/image3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2.jpeg"/><Relationship Id="rId11" Type="http://schemas.openxmlformats.org/officeDocument/2006/relationships/slide" Target="slide7.xml"/><Relationship Id="rId5" Type="http://schemas.openxmlformats.org/officeDocument/2006/relationships/audio" Target="../media/audio4.wav"/><Relationship Id="rId10" Type="http://schemas.microsoft.com/office/2007/relationships/hdphoto" Target="../media/hdphoto7.wdp"/><Relationship Id="rId4" Type="http://schemas.openxmlformats.org/officeDocument/2006/relationships/audio" Target="../media/audio3.wav"/><Relationship Id="rId9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9975700" y="242979"/>
            <a:ext cx="20345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90884" y="1635982"/>
            <a:ext cx="1201023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</a:rPr>
              <a:t> 25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</a:pPr>
            <a:r>
              <a:rPr lang="en-US" sz="4400" b="1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4400" b="1">
                <a:solidFill>
                  <a:srgbClr val="FF0000"/>
                </a:solidFill>
                <a:latin typeface="UTM Avo" panose="02040603050506020204" pitchFamily="18" charset="0"/>
              </a:rPr>
              <a:t> 54: Em ôn lại những gì đã học – Tiết 2</a:t>
            </a:r>
            <a:endParaRPr sz="44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10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6875"/>
            <a:ext cx="12192000" cy="6461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6"/>
          <a:srcRect l="27427" t="34154" r="23508" b="5795"/>
          <a:stretch>
            <a:fillRect/>
          </a:stretch>
        </p:blipFill>
        <p:spPr>
          <a:xfrm>
            <a:off x="1528717" y="427673"/>
            <a:ext cx="9637486" cy="4203382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621665" y="5140960"/>
            <a:ext cx="10748010" cy="1666240"/>
            <a:chOff x="979" y="8096"/>
            <a:chExt cx="16926" cy="2624"/>
          </a:xfrm>
        </p:grpSpPr>
        <p:pic>
          <p:nvPicPr>
            <p:cNvPr id="18" name="PA_图片 4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9" y="8096"/>
              <a:ext cx="16926" cy="2624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2657" y="8526"/>
              <a:ext cx="13527" cy="18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c) </a:t>
              </a:r>
              <a:r>
                <a:rPr lang="en-US" sz="36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Sắp</a:t>
              </a:r>
              <a:r>
                <a:rPr lang="en-US" sz="3600" b="1" dirty="0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xếp</a:t>
              </a:r>
              <a:r>
                <a:rPr lang="en-US" sz="3600" b="1" dirty="0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các</a:t>
              </a:r>
              <a:r>
                <a:rPr lang="en-US" sz="3600" b="1" dirty="0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3600" b="1" dirty="0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đã</a:t>
              </a:r>
              <a:r>
                <a:rPr lang="en-US" sz="3600" b="1" dirty="0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cho</a:t>
              </a:r>
              <a:r>
                <a:rPr lang="en-US" sz="3600" b="1" dirty="0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theo</a:t>
              </a:r>
              <a:r>
                <a:rPr lang="en-US" sz="3600" b="1" dirty="0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thứ</a:t>
              </a:r>
              <a:r>
                <a:rPr lang="en-US" sz="3600" b="1" dirty="0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tự</a:t>
              </a:r>
              <a:r>
                <a:rPr lang="en-US" sz="3600" b="1" dirty="0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từ</a:t>
              </a:r>
              <a:r>
                <a:rPr lang="en-US" sz="3600" b="1" dirty="0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lớn</a:t>
              </a:r>
              <a:r>
                <a:rPr lang="en-US" sz="3600" b="1" dirty="0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đến</a:t>
              </a:r>
              <a:r>
                <a:rPr lang="en-US" sz="3600" b="1" dirty="0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bé</a:t>
              </a:r>
              <a:r>
                <a:rPr lang="en-US" sz="3600" b="1" dirty="0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: 68, 55, 49, 34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-25400" y="3750310"/>
            <a:ext cx="6121400" cy="1220470"/>
            <a:chOff x="3244" y="3465"/>
            <a:chExt cx="9640" cy="1922"/>
          </a:xfrm>
        </p:grpSpPr>
        <p:pic>
          <p:nvPicPr>
            <p:cNvPr id="7" name="PA_图片 4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4" y="3465"/>
              <a:ext cx="9640" cy="1922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634" y="3933"/>
              <a:ext cx="6860" cy="10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rgbClr val="00B05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a) </a:t>
              </a:r>
              <a:r>
                <a:rPr lang="en-US" sz="3600" b="1" dirty="0" err="1">
                  <a:solidFill>
                    <a:srgbClr val="00B05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3600" b="1" dirty="0">
                  <a:solidFill>
                    <a:srgbClr val="00B05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solidFill>
                    <a:srgbClr val="00B05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bé</a:t>
              </a:r>
              <a:r>
                <a:rPr lang="en-US" sz="3600" b="1" dirty="0">
                  <a:solidFill>
                    <a:srgbClr val="00B05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solidFill>
                    <a:srgbClr val="00B05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nhất</a:t>
              </a:r>
              <a:r>
                <a:rPr lang="en-US" sz="3600" b="1" dirty="0">
                  <a:solidFill>
                    <a:srgbClr val="00B05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: 34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070600" y="3750310"/>
            <a:ext cx="6121400" cy="1053465"/>
            <a:chOff x="9640" y="6745"/>
            <a:chExt cx="9640" cy="1659"/>
          </a:xfrm>
        </p:grpSpPr>
        <p:pic>
          <p:nvPicPr>
            <p:cNvPr id="15" name="PA_图片 4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40" y="6745"/>
              <a:ext cx="9640" cy="165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11248" y="7017"/>
              <a:ext cx="6860" cy="10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rgbClr val="0070C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b) </a:t>
              </a:r>
              <a:r>
                <a:rPr lang="en-US" sz="3600" b="1" dirty="0" err="1">
                  <a:solidFill>
                    <a:srgbClr val="0070C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3600" b="1" dirty="0">
                  <a:solidFill>
                    <a:srgbClr val="0070C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solidFill>
                    <a:srgbClr val="0070C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lớn</a:t>
              </a:r>
              <a:r>
                <a:rPr lang="en-US" sz="3600" b="1" dirty="0">
                  <a:solidFill>
                    <a:srgbClr val="0070C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 err="1">
                  <a:solidFill>
                    <a:srgbClr val="0070C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nhất</a:t>
              </a:r>
              <a:r>
                <a:rPr lang="en-US" sz="3600" b="1" dirty="0">
                  <a:solidFill>
                    <a:srgbClr val="0070C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: 68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7748"/>
            <a:ext cx="12285980" cy="636025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6" name="Picture 2" descr="H:\GIAO AN LỚP 1 MỚI\MÔN TOÁN\HÌNH ẢNH\trang 101 - 150\trang 121\78a3d9ce-17d2-4b06-a8b8-cc5050f65dec (3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4" r="2949" b="17053"/>
          <a:stretch>
            <a:fillRect/>
          </a:stretch>
        </p:blipFill>
        <p:spPr bwMode="auto">
          <a:xfrm>
            <a:off x="2926715" y="213995"/>
            <a:ext cx="4532630" cy="440436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800713" y="5713920"/>
            <a:ext cx="5457372" cy="64633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US" sz="36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mấy</a:t>
            </a:r>
            <a:r>
              <a:rPr lang="en-US" sz="36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quyển</a:t>
            </a:r>
            <a:r>
              <a:rPr lang="en-US" sz="36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sách</a:t>
            </a:r>
            <a:r>
              <a:rPr lang="en-US" sz="3600" b="1" dirty="0">
                <a:latin typeface="UTM Avo" panose="02040603050506020204" pitchFamily="18" charset="0"/>
                <a:cs typeface="Times New Roman" panose="02020603050405020304" pitchFamily="18" charset="0"/>
              </a:rPr>
              <a:t> ?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00063" y="4750555"/>
            <a:ext cx="1066801" cy="83099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UTM Avo" panose="02040603050506020204" pitchFamily="18" charset="0"/>
                <a:cs typeface="Times New Roman" panose="02020603050405020304" pitchFamily="18" charset="0"/>
              </a:rPr>
              <a:t>16</a:t>
            </a:r>
          </a:p>
        </p:txBody>
      </p:sp>
      <p:pic>
        <p:nvPicPr>
          <p:cNvPr id="32" name="图片 31"/>
          <p:cNvPicPr>
            <a:picLocks noGrp="1" noChangeAspect="1"/>
          </p:cNvPicPr>
          <p:nvPr>
            <p:ph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6788" y="3956050"/>
            <a:ext cx="2335212" cy="2041525"/>
          </a:xfrm>
          <a:prstGeom prst="rect">
            <a:avLst/>
          </a:prstGeom>
        </p:spPr>
      </p:pic>
      <p:pic>
        <p:nvPicPr>
          <p:cNvPr id="17" name="图片 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117205" y="289560"/>
            <a:ext cx="4406900" cy="33026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604375" y="1491615"/>
            <a:ext cx="30981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5: </a:t>
            </a:r>
            <a:r>
              <a:rPr lang="en-US" sz="32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?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xit" presetSubtype="1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randombar(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3" grpId="1" animBg="1"/>
      <p:bldP spid="3" grpId="2" bldLvl="0" animBg="1"/>
      <p:bldP spid="38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12287250" cy="6569075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3164024" y="5058600"/>
            <a:ext cx="5457372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US" sz="36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mấy</a:t>
            </a:r>
            <a:r>
              <a:rPr lang="en-US" sz="36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khối</a:t>
            </a:r>
            <a:r>
              <a:rPr lang="en-US" sz="36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gỗ</a:t>
            </a:r>
            <a:r>
              <a:rPr lang="en-US" sz="3600" b="1" dirty="0"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5" name="Picture 3" descr="H:\GIAO AN LỚP 1 MỚI\MÔN TOÁN\HÌNH ẢNH\trang 101 - 150\trang 121\78a3d9ce-17d2-4b06-a8b8-cc5050f65dec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" t="5168" r="-2137"/>
          <a:stretch>
            <a:fillRect/>
          </a:stretch>
        </p:blipFill>
        <p:spPr bwMode="auto">
          <a:xfrm>
            <a:off x="2538730" y="608965"/>
            <a:ext cx="7113905" cy="3950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10305" y="3946933"/>
            <a:ext cx="1066801" cy="83099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UTM Avo" panose="02040603050506020204" pitchFamily="18" charset="0"/>
                <a:cs typeface="Times New Roman" panose="02020603050405020304" pitchFamily="18" charset="0"/>
              </a:rPr>
              <a:t>21</a:t>
            </a: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545" y="3947160"/>
            <a:ext cx="2334895" cy="204216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xit" presetSubtype="1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randombar(horizontal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bldLvl="0" animBg="1"/>
      <p:bldP spid="36" grpId="1" animBg="1"/>
      <p:bldP spid="36" grpId="2" bldLvl="0" animBg="1"/>
      <p:bldP spid="4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rcRect l="32696" t="34908" r="28109" b="7103"/>
          <a:stretch>
            <a:fillRect/>
          </a:stretch>
        </p:blipFill>
        <p:spPr>
          <a:xfrm>
            <a:off x="7085013" y="464255"/>
            <a:ext cx="5106987" cy="6015037"/>
          </a:xfrm>
          <a:prstGeom prst="rect">
            <a:avLst/>
          </a:prstGeom>
        </p:spPr>
      </p:pic>
      <p:pic>
        <p:nvPicPr>
          <p:cNvPr id="17" name="图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267970" y="1047750"/>
            <a:ext cx="7969885" cy="63004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TextBox 2"/>
          <p:cNvSpPr txBox="1"/>
          <p:nvPr/>
        </p:nvSpPr>
        <p:spPr>
          <a:xfrm>
            <a:off x="2293620" y="2494915"/>
            <a:ext cx="360743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Dùng</a:t>
            </a:r>
            <a:r>
              <a:rPr lang="en-US" sz="28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thước</a:t>
            </a:r>
            <a:r>
              <a:rPr lang="en-US" sz="28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US" sz="28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vạch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xăng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-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ti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-met</a:t>
            </a:r>
            <a:r>
              <a:rPr lang="en-US" sz="28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đo</a:t>
            </a:r>
            <a:r>
              <a:rPr lang="en-US" sz="28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chiều</a:t>
            </a:r>
            <a:r>
              <a:rPr lang="en-US" sz="28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dài</a:t>
            </a:r>
            <a:r>
              <a:rPr lang="en-US" sz="28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cửa</a:t>
            </a:r>
            <a:r>
              <a:rPr lang="en-US" sz="28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sổ</a:t>
            </a:r>
            <a:r>
              <a:rPr lang="en-US" sz="2800" b="1" dirty="0"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cửa</a:t>
            </a:r>
            <a:r>
              <a:rPr lang="en-US" sz="28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ra</a:t>
            </a:r>
            <a:r>
              <a:rPr lang="en-US" sz="28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vào</a:t>
            </a:r>
            <a:r>
              <a:rPr lang="en-US" sz="2800" b="1" dirty="0"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chiều</a:t>
            </a:r>
            <a:r>
              <a:rPr lang="en-US" sz="28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ngang</a:t>
            </a:r>
            <a:r>
              <a:rPr lang="en-US" sz="28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ngôi</a:t>
            </a:r>
            <a:r>
              <a:rPr lang="en-US" sz="28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nhà</a:t>
            </a:r>
            <a:r>
              <a:rPr lang="en-US" sz="2800" b="1" dirty="0"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chiều</a:t>
            </a:r>
            <a:r>
              <a:rPr lang="en-US" sz="28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dài</a:t>
            </a:r>
            <a:r>
              <a:rPr lang="en-US" sz="28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mái</a:t>
            </a:r>
            <a:r>
              <a:rPr lang="en-US" sz="28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nhà</a:t>
            </a:r>
            <a:r>
              <a:rPr lang="en-US" sz="2800" b="1" dirty="0"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6840" y="464255"/>
            <a:ext cx="2551793" cy="64633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Bài</a:t>
            </a:r>
            <a:r>
              <a:rPr lang="en-US" sz="36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6: </a:t>
            </a:r>
            <a:r>
              <a:rPr lang="en-US" sz="36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36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4294967295"/>
          </p:nvPr>
        </p:nvPicPr>
        <p:blipFill>
          <a:blip r:embed="rId2"/>
          <a:srcRect l="32696" t="34908" r="28109" b="7103"/>
          <a:stretch>
            <a:fillRect/>
          </a:stretch>
        </p:blipFill>
        <p:spPr>
          <a:xfrm>
            <a:off x="0" y="463550"/>
            <a:ext cx="12253913" cy="63944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197859" y="855890"/>
            <a:ext cx="1175657" cy="707886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7cm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61489" y="2603417"/>
            <a:ext cx="1328058" cy="707886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10cm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10227" y="4024472"/>
            <a:ext cx="1175657" cy="707886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4cm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52961" y="4024924"/>
            <a:ext cx="1175657" cy="707886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7cm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2" grpId="0" bldLvl="0" animBg="1"/>
      <p:bldP spid="13" grpId="0" bldLvl="0" animBg="1"/>
      <p:bldP spid="14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2" descr="Free Lucky Cliparts, Download Free Lucky Cliparts png images, Free ClipArts  on Clipart Librar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84444" y1="17578" x2="88254" y2="25391"/>
                        <a14:foregroundMark x1="77460" y1="23828" x2="95873" y2="25391"/>
                        <a14:foregroundMark x1="35238" y1="46875" x2="53333" y2="46875"/>
                        <a14:foregroundMark x1="35873" y1="67578" x2="30159" y2="76172"/>
                        <a14:foregroundMark x1="32698" y1="97656" x2="15556" y2="97656"/>
                        <a14:foregroundMark x1="29524" y1="96484" x2="65079" y2="96484"/>
                        <a14:foregroundMark x1="61905" y1="92578" x2="65079" y2="90625"/>
                        <a14:foregroundMark x1="70159" y1="92969" x2="81905" y2="92969"/>
                        <a14:foregroundMark x1="3175" y1="98438" x2="7619" y2="96875"/>
                        <a14:foregroundMark x1="13968" y1="94141" x2="16190" y2="925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5826" y="3649448"/>
            <a:ext cx="916790" cy="1490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10" descr="Meat Organic food Bacon Ribs, meat, food, beef, roast Beef png | PNGWi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3696" r="940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88177">
            <a:off x="9953029" y="4147378"/>
            <a:ext cx="1878277" cy="975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462 Red Onion Illustrations &amp;amp; Clip Art - iStock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98" b="100000" l="0" r="100000">
                        <a14:foregroundMark x1="48366" y1="66008" x2="7190" y2="88538"/>
                        <a14:foregroundMark x1="35458" y1="61265" x2="8497" y2="71344"/>
                        <a14:foregroundMark x1="47059" y1="70751" x2="32843" y2="94862"/>
                        <a14:foregroundMark x1="21732" y1="61660" x2="24510" y2="91107"/>
                        <a14:foregroundMark x1="10784" y1="66601" x2="6373" y2="70751"/>
                        <a14:foregroundMark x1="44444" y1="72925" x2="55882" y2="87945"/>
                        <a14:foregroundMark x1="36765" y1="80435" x2="31046" y2="917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097" y="3843164"/>
            <a:ext cx="1282027" cy="1059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12" descr="462 Red Onion Illustrations &amp;amp; Clip Art - iStock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98" b="100000" l="0" r="100000">
                        <a14:foregroundMark x1="48366" y1="66008" x2="7190" y2="88538"/>
                        <a14:foregroundMark x1="35458" y1="61265" x2="8497" y2="71344"/>
                        <a14:foregroundMark x1="47059" y1="70751" x2="32843" y2="94862"/>
                        <a14:foregroundMark x1="21732" y1="61660" x2="24510" y2="91107"/>
                        <a14:foregroundMark x1="10784" y1="66601" x2="6373" y2="70751"/>
                        <a14:foregroundMark x1="44444" y1="72925" x2="55882" y2="87945"/>
                        <a14:foregroundMark x1="36765" y1="80435" x2="31046" y2="917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223" y="3766234"/>
            <a:ext cx="1282027" cy="1059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 rot="913676">
            <a:off x="9252949" y="436777"/>
            <a:ext cx="2872279" cy="209317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31819" y="520374"/>
            <a:ext cx="2074852" cy="1512048"/>
          </a:xfrm>
          <a:prstGeom prst="rect">
            <a:avLst/>
          </a:prstGeom>
        </p:spPr>
      </p:pic>
      <p:pic>
        <p:nvPicPr>
          <p:cNvPr id="20" name="Picture 18" descr="14324 Sago Leaf Lá Dong 1kgx1 -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328" y="3946081"/>
            <a:ext cx="1353803" cy="109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4" descr="1kg ĐẬU XANH CÀ KHÔNG VỎ | Lazada.vn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96224" l="0" r="9785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56" y="4369795"/>
            <a:ext cx="1146319" cy="859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h2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 rot="21307099">
            <a:off x="2274245" y="3495848"/>
            <a:ext cx="1723277" cy="1893712"/>
          </a:xfrm>
          <a:prstGeom prst="rect">
            <a:avLst/>
          </a:prstGeom>
        </p:spPr>
      </p:pic>
      <p:pic>
        <p:nvPicPr>
          <p:cNvPr id="34" name="h3">
            <a:hlinkClick r:id="" action="ppaction://noaction"/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4267963" y="3664851"/>
            <a:ext cx="1643639" cy="1716763"/>
          </a:xfrm>
          <a:prstGeom prst="rect">
            <a:avLst/>
          </a:prstGeom>
        </p:spPr>
      </p:pic>
      <p:pic>
        <p:nvPicPr>
          <p:cNvPr id="35" name="h4">
            <a:hlinkClick r:id="" action="ppaction://noaction"/>
          </p:cNvPr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>
          <a:xfrm>
            <a:off x="6211475" y="3694109"/>
            <a:ext cx="1555523" cy="1497191"/>
          </a:xfrm>
          <a:prstGeom prst="rect">
            <a:avLst/>
          </a:prstGeom>
        </p:spPr>
      </p:pic>
      <p:pic>
        <p:nvPicPr>
          <p:cNvPr id="36" name="h5">
            <a:hlinkClick r:id="" action="ppaction://noaction"/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8032618" y="3625528"/>
            <a:ext cx="1627215" cy="1529583"/>
          </a:xfrm>
          <a:prstGeom prst="rect">
            <a:avLst/>
          </a:prstGeom>
        </p:spPr>
      </p:pic>
      <p:pic>
        <p:nvPicPr>
          <p:cNvPr id="37" name="h6">
            <a:hlinkClick r:id="" action="ppaction://noaction"/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9978987" y="3725042"/>
            <a:ext cx="1622899" cy="1529582"/>
          </a:xfrm>
          <a:prstGeom prst="rect">
            <a:avLst/>
          </a:prstGeom>
        </p:spPr>
      </p:pic>
      <p:pic>
        <p:nvPicPr>
          <p:cNvPr id="48" name="h1">
            <a:hlinkClick r:id="rId23" action="ppaction://hlinksldjump"/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>
            <a:off x="326552" y="3526534"/>
            <a:ext cx="1485025" cy="1830539"/>
          </a:xfrm>
          <a:prstGeom prst="rect">
            <a:avLst/>
          </a:prstGeom>
        </p:spPr>
      </p:pic>
      <p:pic>
        <p:nvPicPr>
          <p:cNvPr id="1026" name="Picture 2" descr="Free Lucky Cliparts, Download Free Lucky Cliparts png images, Free ClipArts  on Clipart Library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84444" y1="17578" x2="88254" y2="25391"/>
                        <a14:foregroundMark x1="77460" y1="23828" x2="95873" y2="25391"/>
                        <a14:foregroundMark x1="35238" y1="46875" x2="53333" y2="46875"/>
                        <a14:foregroundMark x1="35873" y1="67578" x2="30159" y2="76172"/>
                        <a14:foregroundMark x1="32698" y1="97656" x2="15556" y2="97656"/>
                        <a14:foregroundMark x1="29524" y1="96484" x2="65079" y2="96484"/>
                        <a14:foregroundMark x1="61905" y1="92578" x2="65079" y2="90625"/>
                        <a14:foregroundMark x1="70159" y1="92969" x2="81905" y2="92969"/>
                        <a14:foregroundMark x1="3175" y1="98438" x2="7619" y2="96875"/>
                        <a14:foregroundMark x1="13968" y1="94141" x2="16190" y2="925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5479" y="3804412"/>
            <a:ext cx="2678893" cy="435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4" descr="Raise Hand Robber To Steal Clip Art, Robber Clipart, Robber, Clipart PNG  Transparent Clipart Image and PSD File for Free Download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10000" b="94688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3652" y="1860965"/>
            <a:ext cx="1673125" cy="167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hlinkClick r:id="rId23" action="ppaction://hlinksldjump"/>
          </p:cNvPr>
          <p:cNvSpPr/>
          <p:nvPr/>
        </p:nvSpPr>
        <p:spPr>
          <a:xfrm>
            <a:off x="816134" y="5459996"/>
            <a:ext cx="506391" cy="57622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35" b="1" dirty="0"/>
              <a:t>1</a:t>
            </a:r>
          </a:p>
        </p:txBody>
      </p:sp>
      <p:sp>
        <p:nvSpPr>
          <p:cNvPr id="66" name="Oval 65">
            <a:hlinkClick r:id="rId14" action="ppaction://hlinksldjump"/>
          </p:cNvPr>
          <p:cNvSpPr/>
          <p:nvPr/>
        </p:nvSpPr>
        <p:spPr>
          <a:xfrm>
            <a:off x="3020856" y="5460481"/>
            <a:ext cx="506391" cy="57622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35" b="1" dirty="0"/>
              <a:t>2</a:t>
            </a:r>
          </a:p>
        </p:txBody>
      </p:sp>
      <p:sp>
        <p:nvSpPr>
          <p:cNvPr id="67" name="Oval 66">
            <a:hlinkClick r:id="rId28" action="ppaction://hlinksldjump"/>
          </p:cNvPr>
          <p:cNvSpPr/>
          <p:nvPr/>
        </p:nvSpPr>
        <p:spPr>
          <a:xfrm>
            <a:off x="4913560" y="5460970"/>
            <a:ext cx="506391" cy="57622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35" b="1" dirty="0"/>
              <a:t>3</a:t>
            </a:r>
          </a:p>
        </p:txBody>
      </p:sp>
      <p:sp>
        <p:nvSpPr>
          <p:cNvPr id="68" name="Oval 67">
            <a:hlinkClick r:id="rId29" action="ppaction://hlinksldjump"/>
          </p:cNvPr>
          <p:cNvSpPr/>
          <p:nvPr/>
        </p:nvSpPr>
        <p:spPr>
          <a:xfrm>
            <a:off x="6875712" y="5460820"/>
            <a:ext cx="506391" cy="57622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35" b="1" dirty="0"/>
              <a:t>4</a:t>
            </a:r>
          </a:p>
        </p:txBody>
      </p:sp>
      <p:sp>
        <p:nvSpPr>
          <p:cNvPr id="70" name="Oval 69">
            <a:hlinkClick r:id="rId30" action="ppaction://hlinksldjump"/>
          </p:cNvPr>
          <p:cNvSpPr/>
          <p:nvPr/>
        </p:nvSpPr>
        <p:spPr>
          <a:xfrm>
            <a:off x="8522525" y="5461159"/>
            <a:ext cx="506391" cy="57622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35" b="1" dirty="0"/>
              <a:t>5</a:t>
            </a:r>
          </a:p>
        </p:txBody>
      </p:sp>
      <p:sp>
        <p:nvSpPr>
          <p:cNvPr id="71" name="Oval 70">
            <a:hlinkClick r:id="rId31" action="ppaction://hlinksldjump"/>
          </p:cNvPr>
          <p:cNvSpPr/>
          <p:nvPr/>
        </p:nvSpPr>
        <p:spPr>
          <a:xfrm>
            <a:off x="10538017" y="5459739"/>
            <a:ext cx="506391" cy="57622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35" b="1" dirty="0"/>
              <a:t>6</a:t>
            </a:r>
          </a:p>
        </p:txBody>
      </p:sp>
      <p:pic>
        <p:nvPicPr>
          <p:cNvPr id="9" name="图片 22"/>
          <p:cNvPicPr>
            <a:picLocks noChangeAspect="1"/>
          </p:cNvPicPr>
          <p:nvPr/>
        </p:nvPicPr>
        <p:blipFill rotWithShape="1"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20" t="2101"/>
          <a:stretch>
            <a:fillRect/>
          </a:stretch>
        </p:blipFill>
        <p:spPr>
          <a:xfrm>
            <a:off x="1587500" y="883285"/>
            <a:ext cx="9810750" cy="2116455"/>
          </a:xfrm>
          <a:prstGeom prst="rect">
            <a:avLst/>
          </a:prstGeom>
        </p:spPr>
      </p:pic>
      <p:sp>
        <p:nvSpPr>
          <p:cNvPr id="12" name="Text Box 11"/>
          <p:cNvSpPr txBox="1"/>
          <p:nvPr/>
        </p:nvSpPr>
        <p:spPr>
          <a:xfrm>
            <a:off x="2566609" y="2069922"/>
            <a:ext cx="50463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baseline="30000">
                <a:solidFill>
                  <a:srgbClr val="0070C0"/>
                </a:solidFill>
                <a:latin typeface="UTM Avo" panose="02040603050506020204" pitchFamily="18" charset="0"/>
              </a:rPr>
              <a:t>HỘP QUÀ MAY MẮN</a:t>
            </a:r>
          </a:p>
        </p:txBody>
      </p:sp>
      <p:pic>
        <p:nvPicPr>
          <p:cNvPr id="13" name="Picture 11">
            <a:hlinkClick r:id="rId33" action="ppaction://hlinksldjump"/>
          </p:cNvPr>
          <p:cNvPicPr>
            <a:picLocks noChangeAspect="1"/>
          </p:cNvPicPr>
          <p:nvPr/>
        </p:nvPicPr>
        <p:blipFill>
          <a:blip r:embed="rId34"/>
          <a:srcRect/>
          <a:stretch>
            <a:fillRect/>
          </a:stretch>
        </p:blipFill>
        <p:spPr>
          <a:xfrm>
            <a:off x="112722" y="6058895"/>
            <a:ext cx="1346762" cy="7990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xit" presetSubtype="32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xit" presetSubtype="32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xit" presetSubtype="32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xit" presetSubtype="32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xit" presetSubtype="32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4" grpId="0" bldLvl="0" animBg="1"/>
      <p:bldP spid="66" grpId="0" bldLvl="0" animBg="1"/>
      <p:bldP spid="67" grpId="0" bldLvl="0" animBg="1"/>
      <p:bldP spid="68" grpId="0" bldLvl="0" animBg="1"/>
      <p:bldP spid="70" grpId="0" bldLvl="0" animBg="1"/>
      <p:bldP spid="71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No photo description available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nip Diagonal Corner Rectangle 3"/>
          <p:cNvSpPr/>
          <p:nvPr/>
        </p:nvSpPr>
        <p:spPr>
          <a:xfrm>
            <a:off x="515622" y="145711"/>
            <a:ext cx="10932985" cy="2444910"/>
          </a:xfrm>
          <a:prstGeom prst="snip2DiagRect">
            <a:avLst/>
          </a:prstGeom>
          <a:solidFill>
            <a:schemeClr val="accent6">
              <a:alpha val="72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vi-VN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</a:rPr>
              <a:t>Số lớn nhất có 2 chữ số là:</a:t>
            </a:r>
          </a:p>
        </p:txBody>
      </p:sp>
      <p:sp>
        <p:nvSpPr>
          <p:cNvPr id="4" name="Rectangle 3"/>
          <p:cNvSpPr/>
          <p:nvPr/>
        </p:nvSpPr>
        <p:spPr>
          <a:xfrm>
            <a:off x="3539087" y="4138993"/>
            <a:ext cx="5656605" cy="942444"/>
          </a:xfrm>
          <a:prstGeom prst="rect">
            <a:avLst/>
          </a:prstGeom>
          <a:solidFill>
            <a:srgbClr val="0070C0">
              <a:alpha val="72000"/>
            </a:srgb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5335" b="1" dirty="0">
                <a:solidFill>
                  <a:schemeClr val="bg1"/>
                </a:solidFill>
                <a:latin typeface="UTM Avo" panose="02040603050506020204" pitchFamily="18" charset="0"/>
              </a:rPr>
              <a:t>B</a:t>
            </a:r>
            <a:r>
              <a:rPr kumimoji="0" lang="vi-VN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rlow Condensed Thin" panose="00000306000000000000" pitchFamily="2" charset="0"/>
              </a:rPr>
              <a:t>. </a:t>
            </a:r>
            <a:r>
              <a:rPr kumimoji="0" lang="en-US" altLang="vi-VN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</a:rPr>
              <a:t>10</a:t>
            </a:r>
          </a:p>
        </p:txBody>
      </p:sp>
      <p:sp>
        <p:nvSpPr>
          <p:cNvPr id="5" name="Rectangle 4"/>
          <p:cNvSpPr/>
          <p:nvPr/>
        </p:nvSpPr>
        <p:spPr>
          <a:xfrm>
            <a:off x="3539087" y="2804542"/>
            <a:ext cx="5656604" cy="942444"/>
          </a:xfrm>
          <a:prstGeom prst="rect">
            <a:avLst/>
          </a:prstGeom>
          <a:solidFill>
            <a:srgbClr val="0070C0">
              <a:alpha val="72000"/>
            </a:srgb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</a:rPr>
              <a:t>A</a:t>
            </a:r>
            <a:r>
              <a:rPr kumimoji="0" lang="vi-VN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rlow Condensed Thin" panose="00000306000000000000" pitchFamily="2" charset="0"/>
              </a:rPr>
              <a:t>. </a:t>
            </a:r>
            <a:r>
              <a:rPr kumimoji="0" lang="en-US" altLang="vi-VN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</a:rPr>
              <a:t>99</a:t>
            </a:r>
          </a:p>
        </p:txBody>
      </p:sp>
      <p:sp>
        <p:nvSpPr>
          <p:cNvPr id="6" name="Rectangle 5"/>
          <p:cNvSpPr/>
          <p:nvPr/>
        </p:nvSpPr>
        <p:spPr>
          <a:xfrm>
            <a:off x="3469717" y="5509804"/>
            <a:ext cx="5656604" cy="942444"/>
          </a:xfrm>
          <a:prstGeom prst="rect">
            <a:avLst/>
          </a:prstGeom>
          <a:solidFill>
            <a:srgbClr val="0070C0">
              <a:alpha val="72000"/>
            </a:srgb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vi-VN" sz="5335" b="1" dirty="0">
                <a:solidFill>
                  <a:schemeClr val="bg1"/>
                </a:solidFill>
                <a:latin typeface="UTM Avo" panose="02040603050506020204" pitchFamily="18" charset="0"/>
              </a:rPr>
              <a:t>C. </a:t>
            </a:r>
            <a:r>
              <a:rPr lang="en-US" altLang="vi-VN" sz="5335" b="1" dirty="0">
                <a:solidFill>
                  <a:schemeClr val="bg1"/>
                </a:solidFill>
                <a:latin typeface="UTM Avo" panose="02040603050506020204" pitchFamily="18" charset="0"/>
              </a:rPr>
              <a:t>90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3871" y="4086949"/>
            <a:ext cx="1227671" cy="107886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40000" contrast="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285" y="2736332"/>
            <a:ext cx="1226177" cy="9809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1825" y="5473443"/>
            <a:ext cx="1226179" cy="1077549"/>
          </a:xfrm>
          <a:prstGeom prst="rect">
            <a:avLst/>
          </a:prstGeom>
        </p:spPr>
      </p:pic>
      <p:pic>
        <p:nvPicPr>
          <p:cNvPr id="13" name="Picture 11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58747" y="5898240"/>
            <a:ext cx="1346762" cy="7990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B63DF90-E2CF-4346-812D-9CE6CE3A919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268" y="-67226"/>
            <a:ext cx="1739483" cy="7731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6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6"/>
          <a:srcRect t="4386" b="438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nip Diagonal Corner Rectangle 3"/>
          <p:cNvSpPr/>
          <p:nvPr/>
        </p:nvSpPr>
        <p:spPr>
          <a:xfrm>
            <a:off x="457200" y="177800"/>
            <a:ext cx="10932985" cy="2444910"/>
          </a:xfrm>
          <a:prstGeom prst="snip2DiagRect">
            <a:avLst/>
          </a:prstGeom>
          <a:solidFill>
            <a:schemeClr val="accent6">
              <a:alpha val="7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vi-VN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</a:rPr>
              <a:t>Số tròn chục bé nhất là</a:t>
            </a:r>
          </a:p>
        </p:txBody>
      </p:sp>
      <p:sp>
        <p:nvSpPr>
          <p:cNvPr id="7" name="Rectangle 6"/>
          <p:cNvSpPr/>
          <p:nvPr/>
        </p:nvSpPr>
        <p:spPr>
          <a:xfrm>
            <a:off x="3738924" y="3027338"/>
            <a:ext cx="5158805" cy="942444"/>
          </a:xfrm>
          <a:prstGeom prst="rect">
            <a:avLst/>
          </a:prstGeom>
          <a:solidFill>
            <a:srgbClr val="0070C0">
              <a:alpha val="74000"/>
            </a:srgb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5335" b="1" kern="1200" noProof="0" dirty="0">
                <a:solidFill>
                  <a:schemeClr val="bg1"/>
                </a:solidFill>
                <a:latin typeface="UTM Avo" panose="02040603050506020204" pitchFamily="18" charset="0"/>
              </a:rPr>
              <a:t>A</a:t>
            </a:r>
            <a:r>
              <a:rPr kumimoji="0" lang="vi-VN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rlow Condensed Thin" panose="00000306000000000000" pitchFamily="2" charset="0"/>
              </a:rPr>
              <a:t>. </a:t>
            </a:r>
            <a:r>
              <a:rPr kumimoji="0" lang="en-US" altLang="vi-VN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</a:rPr>
              <a:t>90</a:t>
            </a:r>
          </a:p>
        </p:txBody>
      </p:sp>
      <p:sp>
        <p:nvSpPr>
          <p:cNvPr id="8" name="Rectangle 7"/>
          <p:cNvSpPr/>
          <p:nvPr/>
        </p:nvSpPr>
        <p:spPr>
          <a:xfrm>
            <a:off x="3738924" y="4243103"/>
            <a:ext cx="5158805" cy="942444"/>
          </a:xfrm>
          <a:prstGeom prst="rect">
            <a:avLst/>
          </a:prstGeom>
          <a:solidFill>
            <a:srgbClr val="0070C0">
              <a:alpha val="74000"/>
            </a:srgb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5335" b="1" kern="1200" noProof="0" dirty="0">
                <a:solidFill>
                  <a:schemeClr val="bg1"/>
                </a:solidFill>
                <a:latin typeface="UTM Avo" panose="02040603050506020204" pitchFamily="18" charset="0"/>
              </a:rPr>
              <a:t>B</a:t>
            </a:r>
            <a:r>
              <a:rPr kumimoji="0" lang="vi-VN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rlow Condensed Thin" panose="00000306000000000000" pitchFamily="2" charset="0"/>
              </a:rPr>
              <a:t>. </a:t>
            </a:r>
            <a:r>
              <a:rPr kumimoji="0" lang="en-US" altLang="vi-VN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</a:rPr>
              <a:t>10</a:t>
            </a:r>
          </a:p>
        </p:txBody>
      </p:sp>
      <p:sp>
        <p:nvSpPr>
          <p:cNvPr id="9" name="Rectangle 8"/>
          <p:cNvSpPr/>
          <p:nvPr/>
        </p:nvSpPr>
        <p:spPr>
          <a:xfrm>
            <a:off x="3738924" y="5427018"/>
            <a:ext cx="5158805" cy="942444"/>
          </a:xfrm>
          <a:prstGeom prst="rect">
            <a:avLst/>
          </a:prstGeom>
          <a:solidFill>
            <a:srgbClr val="0070C0">
              <a:alpha val="74000"/>
            </a:srgb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vi-VN" sz="5335" b="1" dirty="0">
                <a:solidFill>
                  <a:schemeClr val="bg1"/>
                </a:solidFill>
                <a:latin typeface="UTM Avo" panose="02040603050506020204" pitchFamily="18" charset="0"/>
              </a:rPr>
              <a:t>C. </a:t>
            </a:r>
            <a:r>
              <a:rPr lang="en-US" altLang="vi-VN" sz="5335" b="1" dirty="0">
                <a:solidFill>
                  <a:schemeClr val="bg1"/>
                </a:solidFill>
                <a:latin typeface="UTM Avo" panose="02040603050506020204" pitchFamily="18" charset="0"/>
              </a:rPr>
              <a:t>100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41" y="2921061"/>
            <a:ext cx="1227671" cy="107886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40000" contrast="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8639" y="4185786"/>
            <a:ext cx="1226177" cy="98094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1215" y="5317395"/>
            <a:ext cx="1226179" cy="1077549"/>
          </a:xfrm>
          <a:prstGeom prst="rect">
            <a:avLst/>
          </a:prstGeom>
        </p:spPr>
      </p:pic>
      <p:pic>
        <p:nvPicPr>
          <p:cNvPr id="16" name="Picture 11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58747" y="5898240"/>
            <a:ext cx="1346762" cy="79907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356BCB0-A4CC-49E0-A54C-A6C4E6A77AD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268" y="-67226"/>
            <a:ext cx="1739483" cy="7731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ChangeAspect="1"/>
          </p:cNvPicPr>
          <p:nvPr>
            <p:ph idx="1"/>
          </p:nvPr>
        </p:nvPicPr>
        <p:blipFill>
          <a:blip r:embed="rId6"/>
          <a:srcRect l="3070" t="8286" b="19057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  <p:sp>
        <p:nvSpPr>
          <p:cNvPr id="13" name="Snip Diagonal Corner Rectangle 3"/>
          <p:cNvSpPr/>
          <p:nvPr/>
        </p:nvSpPr>
        <p:spPr>
          <a:xfrm>
            <a:off x="515620" y="317500"/>
            <a:ext cx="10932795" cy="2272665"/>
          </a:xfrm>
          <a:prstGeom prst="snip2DiagRect">
            <a:avLst/>
          </a:prstGeom>
          <a:solidFill>
            <a:schemeClr val="accent6">
              <a:alpha val="72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vi-VN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</a:rPr>
              <a:t>Số tròn chục lớn nhất là: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821882" y="4192074"/>
            <a:ext cx="5656605" cy="942444"/>
          </a:xfrm>
          <a:prstGeom prst="rect">
            <a:avLst/>
          </a:prstGeom>
          <a:solidFill>
            <a:srgbClr val="0070C0">
              <a:alpha val="72000"/>
            </a:srgb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5335" b="1" dirty="0">
                <a:solidFill>
                  <a:schemeClr val="bg1"/>
                </a:solidFill>
                <a:latin typeface="UTM Avo" panose="02040603050506020204" pitchFamily="18" charset="0"/>
              </a:rPr>
              <a:t>B</a:t>
            </a:r>
            <a:r>
              <a:rPr kumimoji="0" lang="vi-VN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rlow Condensed Thin" panose="00000306000000000000" pitchFamily="2" charset="0"/>
              </a:rPr>
              <a:t>. </a:t>
            </a:r>
            <a:r>
              <a:rPr kumimoji="0" lang="en-US" altLang="vi-VN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</a:rPr>
              <a:t>99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821882" y="2857623"/>
            <a:ext cx="5656604" cy="942444"/>
          </a:xfrm>
          <a:prstGeom prst="rect">
            <a:avLst/>
          </a:prstGeom>
          <a:solidFill>
            <a:srgbClr val="0070C0">
              <a:alpha val="72000"/>
            </a:srgb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</a:rPr>
              <a:t>A</a:t>
            </a:r>
            <a:r>
              <a:rPr kumimoji="0" lang="vi-VN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rlow Condensed Thin" panose="00000306000000000000" pitchFamily="2" charset="0"/>
              </a:rPr>
              <a:t>. </a:t>
            </a:r>
            <a:r>
              <a:rPr kumimoji="0" lang="en-US" altLang="vi-VN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</a:rPr>
              <a:t>90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752512" y="5562885"/>
            <a:ext cx="5656604" cy="942444"/>
          </a:xfrm>
          <a:prstGeom prst="rect">
            <a:avLst/>
          </a:prstGeom>
          <a:solidFill>
            <a:srgbClr val="0070C0">
              <a:alpha val="72000"/>
            </a:srgb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5335" b="1" dirty="0">
                <a:solidFill>
                  <a:schemeClr val="bg1"/>
                </a:solidFill>
                <a:latin typeface="UTM Avo" panose="02040603050506020204" pitchFamily="18" charset="0"/>
              </a:rPr>
              <a:t>C. </a:t>
            </a:r>
            <a:r>
              <a:rPr lang="en-US" altLang="vi-VN" sz="5335" b="1" dirty="0">
                <a:solidFill>
                  <a:schemeClr val="bg1"/>
                </a:solidFill>
                <a:latin typeface="UTM Avo" panose="02040603050506020204" pitchFamily="18" charset="0"/>
              </a:rPr>
              <a:t>10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6666" y="4140030"/>
            <a:ext cx="1227671" cy="107886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40000" contrast="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080" y="2789413"/>
            <a:ext cx="1226177" cy="98094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4620" y="5526524"/>
            <a:ext cx="1226179" cy="1077549"/>
          </a:xfrm>
          <a:prstGeom prst="rect">
            <a:avLst/>
          </a:prstGeom>
        </p:spPr>
      </p:pic>
      <p:pic>
        <p:nvPicPr>
          <p:cNvPr id="23" name="Picture 11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58747" y="5898240"/>
            <a:ext cx="1346762" cy="7990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6ACF645-8D17-4C0D-8EF4-C9168F7B85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268" y="-67226"/>
            <a:ext cx="1739483" cy="7731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3" grpId="0" bldLvl="0" animBg="1"/>
      <p:bldP spid="14" grpId="0" bldLvl="0" animBg="1"/>
      <p:bldP spid="15" grpId="0" bldLvl="0" animBg="1"/>
      <p:bldP spid="16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6"/>
          <a:srcRect l="3070" t="8286" b="1905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389795" y="3429000"/>
            <a:ext cx="3412410" cy="3709141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685800" y="361366"/>
            <a:ext cx="2601016" cy="238643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9085055" y="361366"/>
            <a:ext cx="2601016" cy="2386432"/>
          </a:xfrm>
          <a:prstGeom prst="rect">
            <a:avLst/>
          </a:prstGeom>
        </p:spPr>
      </p:pic>
      <p:sp>
        <p:nvSpPr>
          <p:cNvPr id="7" name="Snip Diagonal Corner Rectangle 3"/>
          <p:cNvSpPr/>
          <p:nvPr/>
        </p:nvSpPr>
        <p:spPr>
          <a:xfrm>
            <a:off x="515622" y="145711"/>
            <a:ext cx="10932985" cy="2444910"/>
          </a:xfrm>
          <a:prstGeom prst="snip2DiagRect">
            <a:avLst/>
          </a:prstGeom>
          <a:solidFill>
            <a:srgbClr val="92D050">
              <a:alpha val="68000"/>
            </a:srgb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vi-VN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</a:rPr>
              <a:t>23,33,54 số lớn nhất là</a:t>
            </a:r>
          </a:p>
        </p:txBody>
      </p:sp>
      <p:sp>
        <p:nvSpPr>
          <p:cNvPr id="8" name="Rectangle 7"/>
          <p:cNvSpPr/>
          <p:nvPr/>
        </p:nvSpPr>
        <p:spPr>
          <a:xfrm>
            <a:off x="3286816" y="2866702"/>
            <a:ext cx="5656605" cy="942444"/>
          </a:xfrm>
          <a:prstGeom prst="rect">
            <a:avLst/>
          </a:prstGeom>
          <a:solidFill>
            <a:srgbClr val="00B0F0">
              <a:alpha val="68000"/>
            </a:srgb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5335" b="1" noProof="0" dirty="0">
                <a:solidFill>
                  <a:schemeClr val="bg1"/>
                </a:solidFill>
                <a:latin typeface="UTM Avo" panose="02040603050506020204" pitchFamily="18" charset="0"/>
              </a:rPr>
              <a:t>A</a:t>
            </a:r>
            <a:r>
              <a:rPr kumimoji="0" lang="vi-VN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rlow Condensed Thin" panose="00000306000000000000" pitchFamily="2" charset="0"/>
              </a:rPr>
              <a:t>. </a:t>
            </a:r>
            <a:r>
              <a:rPr kumimoji="0" lang="en-US" altLang="vi-VN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</a:rPr>
              <a:t>23</a:t>
            </a:r>
          </a:p>
        </p:txBody>
      </p:sp>
      <p:sp>
        <p:nvSpPr>
          <p:cNvPr id="9" name="Rectangle 8"/>
          <p:cNvSpPr/>
          <p:nvPr/>
        </p:nvSpPr>
        <p:spPr>
          <a:xfrm>
            <a:off x="3291085" y="5430254"/>
            <a:ext cx="5656604" cy="942444"/>
          </a:xfrm>
          <a:prstGeom prst="rect">
            <a:avLst/>
          </a:prstGeom>
          <a:solidFill>
            <a:srgbClr val="00B0F0">
              <a:alpha val="68000"/>
            </a:srgb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5335" b="1" dirty="0">
                <a:solidFill>
                  <a:schemeClr val="bg1"/>
                </a:solidFill>
                <a:latin typeface="UTM Avo" panose="02040603050506020204" pitchFamily="18" charset="0"/>
              </a:rPr>
              <a:t>C</a:t>
            </a:r>
            <a:r>
              <a:rPr kumimoji="0" lang="vi-VN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rlow Condensed Thin" panose="00000306000000000000" pitchFamily="2" charset="0"/>
              </a:rPr>
              <a:t>. </a:t>
            </a:r>
            <a:r>
              <a:rPr kumimoji="0" lang="en-US" altLang="vi-VN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</a:rPr>
              <a:t>54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91085" y="4159474"/>
            <a:ext cx="5656604" cy="942444"/>
          </a:xfrm>
          <a:prstGeom prst="rect">
            <a:avLst/>
          </a:prstGeom>
          <a:solidFill>
            <a:srgbClr val="00B0F0">
              <a:alpha val="68000"/>
            </a:srgb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5335" b="1" dirty="0">
                <a:solidFill>
                  <a:schemeClr val="bg1"/>
                </a:solidFill>
                <a:latin typeface="UTM Avo" panose="02040603050506020204" pitchFamily="18" charset="0"/>
              </a:rPr>
              <a:t>B</a:t>
            </a:r>
            <a:r>
              <a:rPr kumimoji="0" lang="vi-VN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rlow Condensed Thin" panose="00000306000000000000" pitchFamily="2" charset="0"/>
              </a:rPr>
              <a:t>. </a:t>
            </a:r>
            <a:r>
              <a:rPr kumimoji="0" lang="en-US" altLang="vi-VN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</a:rPr>
              <a:t>33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1599" y="2814658"/>
            <a:ext cx="1227671" cy="107886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40000" contrast="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283" y="5362044"/>
            <a:ext cx="1226177" cy="98094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193" y="4123113"/>
            <a:ext cx="1226179" cy="1077549"/>
          </a:xfrm>
          <a:prstGeom prst="rect">
            <a:avLst/>
          </a:prstGeom>
        </p:spPr>
      </p:pic>
      <p:pic>
        <p:nvPicPr>
          <p:cNvPr id="17" name="Picture 11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>
          <a:xfrm>
            <a:off x="58747" y="5898240"/>
            <a:ext cx="1346762" cy="79907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E4F18D1-CF7B-46A9-B6A5-CB160495E65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268" y="-67226"/>
            <a:ext cx="1739483" cy="7731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9" grpId="0" bldLvl="0" animBg="1"/>
      <p:bldP spid="10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ay be an image of flower and indoo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nip Diagonal Corner Rectangle 3"/>
          <p:cNvSpPr/>
          <p:nvPr/>
        </p:nvSpPr>
        <p:spPr>
          <a:xfrm>
            <a:off x="515622" y="145711"/>
            <a:ext cx="10932985" cy="2444910"/>
          </a:xfrm>
          <a:prstGeom prst="snip2DiagRect">
            <a:avLst/>
          </a:prstGeom>
          <a:solidFill>
            <a:schemeClr val="accent6">
              <a:alpha val="72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vi-VN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</a:rPr>
              <a:t>11, 37, 65 số bé nhất là:</a:t>
            </a:r>
          </a:p>
        </p:txBody>
      </p:sp>
      <p:sp>
        <p:nvSpPr>
          <p:cNvPr id="4" name="Rectangle 3"/>
          <p:cNvSpPr/>
          <p:nvPr/>
        </p:nvSpPr>
        <p:spPr>
          <a:xfrm>
            <a:off x="3481030" y="4192481"/>
            <a:ext cx="5656605" cy="942444"/>
          </a:xfrm>
          <a:prstGeom prst="rect">
            <a:avLst/>
          </a:prstGeom>
          <a:solidFill>
            <a:srgbClr val="002060">
              <a:alpha val="72000"/>
            </a:srgb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5335" b="1" dirty="0">
                <a:solidFill>
                  <a:schemeClr val="bg1"/>
                </a:solidFill>
                <a:latin typeface="UTM Avo" panose="02040603050506020204" pitchFamily="18" charset="0"/>
              </a:rPr>
              <a:t>B</a:t>
            </a:r>
            <a:r>
              <a:rPr kumimoji="0" lang="vi-VN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rlow Condensed Thin" panose="00000306000000000000" pitchFamily="2" charset="0"/>
              </a:rPr>
              <a:t>. </a:t>
            </a:r>
            <a:r>
              <a:rPr kumimoji="0" lang="en-US" altLang="vi-VN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</a:rPr>
              <a:t>37</a:t>
            </a:r>
          </a:p>
        </p:txBody>
      </p:sp>
      <p:sp>
        <p:nvSpPr>
          <p:cNvPr id="5" name="Rectangle 4"/>
          <p:cNvSpPr/>
          <p:nvPr/>
        </p:nvSpPr>
        <p:spPr>
          <a:xfrm>
            <a:off x="3481030" y="2858030"/>
            <a:ext cx="5656604" cy="942444"/>
          </a:xfrm>
          <a:prstGeom prst="rect">
            <a:avLst/>
          </a:prstGeom>
          <a:solidFill>
            <a:srgbClr val="002060">
              <a:alpha val="72000"/>
            </a:srgb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</a:rPr>
              <a:t>A</a:t>
            </a:r>
            <a:r>
              <a:rPr kumimoji="0" lang="vi-VN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rlow Condensed Thin" panose="00000306000000000000" pitchFamily="2" charset="0"/>
              </a:rPr>
              <a:t>. </a:t>
            </a:r>
            <a:r>
              <a:rPr kumimoji="0" lang="en-US" altLang="vi-VN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</a:rPr>
              <a:t>11</a:t>
            </a:r>
          </a:p>
        </p:txBody>
      </p:sp>
      <p:sp>
        <p:nvSpPr>
          <p:cNvPr id="6" name="Rectangle 5"/>
          <p:cNvSpPr/>
          <p:nvPr/>
        </p:nvSpPr>
        <p:spPr>
          <a:xfrm>
            <a:off x="3503343" y="5578039"/>
            <a:ext cx="5656604" cy="942444"/>
          </a:xfrm>
          <a:prstGeom prst="rect">
            <a:avLst/>
          </a:prstGeom>
          <a:solidFill>
            <a:srgbClr val="002060">
              <a:alpha val="72000"/>
            </a:srgb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vi-VN" sz="5335" b="1" dirty="0">
                <a:solidFill>
                  <a:schemeClr val="bg1"/>
                </a:solidFill>
                <a:latin typeface="UTM Avo" panose="02040603050506020204" pitchFamily="18" charset="0"/>
              </a:rPr>
              <a:t>C. </a:t>
            </a:r>
            <a:r>
              <a:rPr lang="en-US" altLang="vi-VN" sz="5335" b="1" dirty="0">
                <a:solidFill>
                  <a:schemeClr val="bg1"/>
                </a:solidFill>
                <a:latin typeface="UTM Avo" panose="02040603050506020204" pitchFamily="18" charset="0"/>
              </a:rPr>
              <a:t>65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814" y="4140437"/>
            <a:ext cx="1227671" cy="107886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40000" contrast="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9228" y="2789820"/>
            <a:ext cx="1226177" cy="9809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768" y="5526931"/>
            <a:ext cx="1226179" cy="1077549"/>
          </a:xfrm>
          <a:prstGeom prst="rect">
            <a:avLst/>
          </a:prstGeom>
        </p:spPr>
      </p:pic>
      <p:pic>
        <p:nvPicPr>
          <p:cNvPr id="20" name="Picture 11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58747" y="5898240"/>
            <a:ext cx="1346762" cy="7990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FF7CA8C-2F13-450B-99D5-70118C9623B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268" y="-67226"/>
            <a:ext cx="1739483" cy="7731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6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o photo description available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7030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nip Diagonal Corner Rectangle 3"/>
          <p:cNvSpPr/>
          <p:nvPr/>
        </p:nvSpPr>
        <p:spPr>
          <a:xfrm>
            <a:off x="515622" y="145711"/>
            <a:ext cx="11487692" cy="2444910"/>
          </a:xfrm>
          <a:prstGeom prst="snip2DiagRect">
            <a:avLst/>
          </a:prstGeom>
          <a:solidFill>
            <a:schemeClr val="accent6">
              <a:alpha val="72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vi-VN" sz="48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Điền</a:t>
            </a:r>
            <a:r>
              <a:rPr lang="en-US" altLang="vi-VN" sz="48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altLang="vi-VN" sz="48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dấu</a:t>
            </a:r>
            <a:r>
              <a:rPr lang="en-US" altLang="vi-VN" sz="48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altLang="vi-VN" sz="48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thích</a:t>
            </a:r>
            <a:r>
              <a:rPr lang="en-US" altLang="vi-VN" sz="48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altLang="vi-VN" sz="48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hợp</a:t>
            </a:r>
            <a:r>
              <a:rPr lang="en-US" altLang="vi-VN" sz="48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altLang="vi-VN" sz="48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vào</a:t>
            </a:r>
            <a:r>
              <a:rPr lang="en-US" altLang="vi-VN" sz="48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altLang="vi-VN" sz="48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chỗ</a:t>
            </a:r>
            <a:r>
              <a:rPr lang="en-US" altLang="vi-VN" sz="48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altLang="vi-VN" sz="48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chấm</a:t>
            </a:r>
            <a:endParaRPr lang="en-US" altLang="vi-VN" sz="4800" b="1" dirty="0">
              <a:solidFill>
                <a:schemeClr val="bg1"/>
              </a:solidFill>
              <a:latin typeface="UTM Avo" panose="020406030505060202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vi-VN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</a:rPr>
              <a:t>45 ......78</a:t>
            </a:r>
          </a:p>
        </p:txBody>
      </p:sp>
      <p:sp>
        <p:nvSpPr>
          <p:cNvPr id="4" name="Rectangle 3"/>
          <p:cNvSpPr/>
          <p:nvPr/>
        </p:nvSpPr>
        <p:spPr>
          <a:xfrm>
            <a:off x="3843584" y="2988260"/>
            <a:ext cx="5656605" cy="942444"/>
          </a:xfrm>
          <a:prstGeom prst="rect">
            <a:avLst/>
          </a:prstGeom>
          <a:solidFill>
            <a:srgbClr val="002060">
              <a:alpha val="72000"/>
            </a:srgb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4800" b="1" noProof="0" dirty="0">
                <a:solidFill>
                  <a:schemeClr val="bg1"/>
                </a:solidFill>
                <a:latin typeface="UTM Avo" panose="02040603050506020204" pitchFamily="18" charset="0"/>
              </a:rPr>
              <a:t>A</a:t>
            </a:r>
            <a:r>
              <a:rPr kumimoji="0" lang="vi-VN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rlow Condensed Thin" panose="00000306000000000000" pitchFamily="2" charset="0"/>
              </a:rPr>
              <a:t>.</a:t>
            </a:r>
            <a:r>
              <a:rPr kumimoji="0" lang="en-US" altLang="vi-VN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</a:rPr>
              <a:t> =</a:t>
            </a:r>
          </a:p>
        </p:txBody>
      </p:sp>
      <p:sp>
        <p:nvSpPr>
          <p:cNvPr id="5" name="Rectangle 4"/>
          <p:cNvSpPr/>
          <p:nvPr/>
        </p:nvSpPr>
        <p:spPr>
          <a:xfrm>
            <a:off x="3847853" y="5551812"/>
            <a:ext cx="5656604" cy="942444"/>
          </a:xfrm>
          <a:prstGeom prst="rect">
            <a:avLst/>
          </a:prstGeom>
          <a:solidFill>
            <a:srgbClr val="002060">
              <a:alpha val="72000"/>
            </a:srgb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4800" b="1" dirty="0">
                <a:solidFill>
                  <a:schemeClr val="bg1"/>
                </a:solidFill>
                <a:latin typeface="UTM Avo" panose="02040603050506020204" pitchFamily="18" charset="0"/>
              </a:rPr>
              <a:t>C</a:t>
            </a:r>
            <a:r>
              <a:rPr kumimoji="0" lang="vi-VN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rlow Condensed Thin" panose="00000306000000000000" pitchFamily="2" charset="0"/>
              </a:rPr>
              <a:t>. </a:t>
            </a:r>
            <a:r>
              <a:rPr kumimoji="0" lang="en-US" altLang="vi-VN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</a:rPr>
              <a:t>&lt;</a:t>
            </a:r>
          </a:p>
        </p:txBody>
      </p:sp>
      <p:sp>
        <p:nvSpPr>
          <p:cNvPr id="6" name="Rectangle 5"/>
          <p:cNvSpPr/>
          <p:nvPr/>
        </p:nvSpPr>
        <p:spPr>
          <a:xfrm>
            <a:off x="3847853" y="4281032"/>
            <a:ext cx="5656604" cy="942444"/>
          </a:xfrm>
          <a:prstGeom prst="rect">
            <a:avLst/>
          </a:prstGeom>
          <a:solidFill>
            <a:srgbClr val="002060">
              <a:alpha val="72000"/>
            </a:srgb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4800" b="1" dirty="0">
                <a:solidFill>
                  <a:schemeClr val="bg1"/>
                </a:solidFill>
                <a:latin typeface="UTM Avo" panose="02040603050506020204" pitchFamily="18" charset="0"/>
              </a:rPr>
              <a:t>B</a:t>
            </a:r>
            <a:r>
              <a:rPr kumimoji="0" lang="vi-VN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rlow Condensed Thin" panose="00000306000000000000" pitchFamily="2" charset="0"/>
              </a:rPr>
              <a:t>. </a:t>
            </a:r>
            <a:r>
              <a:rPr kumimoji="0" lang="en-US" altLang="vi-VN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</a:rPr>
              <a:t>&gt;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8367" y="2936216"/>
            <a:ext cx="1227671" cy="107886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40000" contrast="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6051" y="5483602"/>
            <a:ext cx="1226177" cy="9809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961" y="4244671"/>
            <a:ext cx="1226179" cy="1077549"/>
          </a:xfrm>
          <a:prstGeom prst="rect">
            <a:avLst/>
          </a:prstGeom>
        </p:spPr>
      </p:pic>
      <p:pic>
        <p:nvPicPr>
          <p:cNvPr id="13" name="Picture 11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58747" y="5898240"/>
            <a:ext cx="1346762" cy="7990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99A8A3B-9A50-48F5-9F99-589F782151E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268" y="-67226"/>
            <a:ext cx="1739483" cy="7731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6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Green Color">
  <a:themeElements>
    <a:clrScheme name="Green Color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9900"/>
      </a:accent1>
      <a:accent2>
        <a:srgbClr val="99CC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8AB900"/>
      </a:accent6>
      <a:hlink>
        <a:srgbClr val="CC3300"/>
      </a:hlink>
      <a:folHlink>
        <a:srgbClr val="996600"/>
      </a:folHlink>
    </a:clrScheme>
    <a:fontScheme name="Green Color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Green Colo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9900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8AB900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273</Words>
  <Application>Microsoft Office PowerPoint</Application>
  <PresentationFormat>Widescreen</PresentationFormat>
  <Paragraphs>52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UTM Avo</vt:lpstr>
      <vt:lpstr>Calibri</vt:lpstr>
      <vt:lpstr>Barlow Condensed Thin</vt:lpstr>
      <vt:lpstr>Arial</vt:lpstr>
      <vt:lpstr>Times New Roman</vt:lpstr>
      <vt:lpstr>Green Color</vt:lpstr>
      <vt:lpstr>Tuần 25 Bài 54: Em ôn lại những gì đã học – Tiết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54</cp:revision>
  <dcterms:created xsi:type="dcterms:W3CDTF">2021-11-01T08:16:00Z</dcterms:created>
  <dcterms:modified xsi:type="dcterms:W3CDTF">2022-02-17T04:38:02Z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7BD405D3352E4E9C952E02B5B8A444BF</vt:lpwstr>
  </property>
  <property fmtid="{D5CDD505-2E9C-101B-9397-08002B2CF9AE}" pid="3" name="KSOProductBuildVer">
    <vt:lpwstr>1033-11.2.0.10443</vt:lpwstr>
  </property>
</Properties>
</file>