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583" r:id="rId2"/>
    <p:sldId id="333" r:id="rId3"/>
    <p:sldId id="335" r:id="rId4"/>
    <p:sldId id="341" r:id="rId5"/>
    <p:sldId id="342" r:id="rId6"/>
    <p:sldId id="343" r:id="rId7"/>
    <p:sldId id="339" r:id="rId8"/>
    <p:sldId id="362" r:id="rId9"/>
    <p:sldId id="350" r:id="rId10"/>
    <p:sldId id="351" r:id="rId11"/>
    <p:sldId id="361" r:id="rId12"/>
    <p:sldId id="353" r:id="rId13"/>
    <p:sldId id="354" r:id="rId14"/>
    <p:sldId id="355" r:id="rId15"/>
    <p:sldId id="356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99"/>
    <a:srgbClr val="6600FF"/>
    <a:srgbClr val="993366"/>
    <a:srgbClr val="800080"/>
    <a:srgbClr val="FF7707"/>
    <a:srgbClr val="02BE18"/>
    <a:srgbClr val="CC66FF"/>
    <a:srgbClr val="FF8119"/>
    <a:srgbClr val="FFA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3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9F567-33D8-498D-B073-31D3821A3040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044CD-474F-442C-9E1B-7DEAC5E15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+mn-l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2/23/2022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+mn-lt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06A5136-F138-4850-9ACA-40925105D789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116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81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17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66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6999" y="-114300"/>
            <a:ext cx="12318999" cy="70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87DB8B9-21FA-41C2-9C9D-664E2B8E3C45}"/>
              </a:ext>
            </a:extLst>
          </p:cNvPr>
          <p:cNvSpPr/>
          <p:nvPr userDrawn="1"/>
        </p:nvSpPr>
        <p:spPr>
          <a:xfrm>
            <a:off x="10811485" y="12700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74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5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9C48C4-D4C8-4CDF-B610-604A7471652D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0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49" r:id="rId6"/>
    <p:sldLayoutId id="2147483655" r:id="rId7"/>
    <p:sldLayoutId id="2147483686" r:id="rId8"/>
    <p:sldLayoutId id="2147483688" r:id="rId9"/>
    <p:sldLayoutId id="214748369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slide" Target="slide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8.xml"/><Relationship Id="rId7" Type="http://schemas.openxmlformats.org/officeDocument/2006/relationships/slide" Target="slide12.xml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11" Type="http://schemas.openxmlformats.org/officeDocument/2006/relationships/slide" Target="slide14.xml"/><Relationship Id="rId5" Type="http://schemas.openxmlformats.org/officeDocument/2006/relationships/slide" Target="slide11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slide" Target="slide13.xml"/><Relationship Id="rId14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slide" Target="slide10.xml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slide" Target="slide10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slide" Target="slide10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1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7620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204391" y="1612470"/>
            <a:ext cx="12600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3: Đoạn thẳng – Tiết 2 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FA059E-5313-4C90-8C3E-C5942623E2FB}"/>
              </a:ext>
            </a:extLst>
          </p:cNvPr>
          <p:cNvSpPr/>
          <p:nvPr/>
        </p:nvSpPr>
        <p:spPr>
          <a:xfrm>
            <a:off x="11019254" y="7225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" y="391887"/>
            <a:ext cx="5969726" cy="121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800080"/>
                </a:solidFill>
              </a:rPr>
              <a:t>II. ĐỘ DÀI ĐOẠN THẲNG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rgbClr val="000099"/>
                </a:solidFill>
              </a:rPr>
              <a:t>1. Đo đoạn thẳng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" t="7041" r="3491" b="70595"/>
          <a:stretch/>
        </p:blipFill>
        <p:spPr>
          <a:xfrm>
            <a:off x="0" y="1746440"/>
            <a:ext cx="12046855" cy="84120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8" t="47719" r="4174" b="32216"/>
          <a:stretch/>
        </p:blipFill>
        <p:spPr>
          <a:xfrm>
            <a:off x="6865261" y="4522765"/>
            <a:ext cx="5283200" cy="75474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33659" r="46311" b="33542"/>
          <a:stretch/>
        </p:blipFill>
        <p:spPr>
          <a:xfrm>
            <a:off x="245296" y="3237312"/>
            <a:ext cx="6492240" cy="12337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71274" r="46683" b="7117"/>
          <a:stretch/>
        </p:blipFill>
        <p:spPr>
          <a:xfrm>
            <a:off x="245296" y="4772408"/>
            <a:ext cx="6444343" cy="8128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93" t="34615" r="13009" b="53054"/>
          <a:stretch/>
        </p:blipFill>
        <p:spPr>
          <a:xfrm>
            <a:off x="6760759" y="4064627"/>
            <a:ext cx="4255587" cy="46383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47" t="67012" r="20674" b="21411"/>
          <a:stretch/>
        </p:blipFill>
        <p:spPr>
          <a:xfrm>
            <a:off x="8438613" y="3629199"/>
            <a:ext cx="1132114" cy="43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54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 Box 8"/>
          <p:cNvSpPr txBox="1">
            <a:spLocks noChangeArrowheads="1"/>
          </p:cNvSpPr>
          <p:nvPr/>
        </p:nvSpPr>
        <p:spPr bwMode="auto">
          <a:xfrm>
            <a:off x="5245104" y="1206949"/>
            <a:ext cx="914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800" b="0">
                <a:solidFill>
                  <a:srgbClr val="0000FF"/>
                </a:solidFill>
                <a:latin typeface="+mn-lt"/>
              </a:rPr>
              <a:t>A</a:t>
            </a:r>
          </a:p>
        </p:txBody>
      </p:sp>
      <p:sp>
        <p:nvSpPr>
          <p:cNvPr id="93" name="Text Box 9"/>
          <p:cNvSpPr txBox="1">
            <a:spLocks noChangeArrowheads="1"/>
          </p:cNvSpPr>
          <p:nvPr/>
        </p:nvSpPr>
        <p:spPr bwMode="auto">
          <a:xfrm>
            <a:off x="8198769" y="1206949"/>
            <a:ext cx="653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800" b="0">
                <a:solidFill>
                  <a:srgbClr val="0000FF"/>
                </a:solidFill>
                <a:latin typeface="+mn-lt"/>
              </a:rPr>
              <a:t>B</a:t>
            </a:r>
          </a:p>
        </p:txBody>
      </p:sp>
      <p:pic>
        <p:nvPicPr>
          <p:cNvPr id="94" name="Picture 16" descr="ButChi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602">
            <a:off x="5370231" y="657998"/>
            <a:ext cx="1320801" cy="94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Line 11"/>
          <p:cNvSpPr>
            <a:spLocks noChangeShapeType="1"/>
          </p:cNvSpPr>
          <p:nvPr/>
        </p:nvSpPr>
        <p:spPr bwMode="auto">
          <a:xfrm>
            <a:off x="5718634" y="1886852"/>
            <a:ext cx="2741389" cy="5856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178" name="Oval 177"/>
          <p:cNvSpPr/>
          <p:nvPr/>
        </p:nvSpPr>
        <p:spPr>
          <a:xfrm>
            <a:off x="5642207" y="1816096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9" name="Oval 178"/>
          <p:cNvSpPr/>
          <p:nvPr/>
        </p:nvSpPr>
        <p:spPr>
          <a:xfrm>
            <a:off x="8349119" y="1823356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180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253" y="1928997"/>
            <a:ext cx="6115089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024" t="46974" r="58478" b="28621"/>
          <a:stretch/>
        </p:blipFill>
        <p:spPr>
          <a:xfrm>
            <a:off x="230778" y="494938"/>
            <a:ext cx="606828" cy="6168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6000" y="624114"/>
            <a:ext cx="5036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Vẽ các đoạn thẳng sau: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381" y="1320256"/>
            <a:ext cx="2170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AB = 5cm</a:t>
            </a:r>
          </a:p>
          <a:p>
            <a:r>
              <a:rPr lang="en-US" sz="2000"/>
              <a:t>CD = 3cm</a:t>
            </a:r>
          </a:p>
          <a:p>
            <a:r>
              <a:rPr lang="en-US" sz="2000"/>
              <a:t>EF = 5cm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" t="27662" r="34643" b="27426"/>
          <a:stretch/>
        </p:blipFill>
        <p:spPr>
          <a:xfrm>
            <a:off x="230778" y="4889220"/>
            <a:ext cx="7634514" cy="1378858"/>
          </a:xfrm>
          <a:prstGeom prst="rect">
            <a:avLst/>
          </a:prstGeom>
        </p:spPr>
      </p:pic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5359648" y="2298345"/>
            <a:ext cx="914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800" b="0">
                <a:solidFill>
                  <a:srgbClr val="0000FF"/>
                </a:solidFill>
                <a:latin typeface="+mn-lt"/>
              </a:rPr>
              <a:t>C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6963485" y="2341886"/>
            <a:ext cx="8000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400" b="0">
                <a:solidFill>
                  <a:srgbClr val="000099"/>
                </a:solidFill>
                <a:latin typeface="+mn-lt"/>
              </a:rPr>
              <a:t>D</a:t>
            </a: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 flipV="1">
            <a:off x="5702552" y="2975984"/>
            <a:ext cx="1652587" cy="2267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7" name="Oval 26"/>
          <p:cNvSpPr/>
          <p:nvPr/>
        </p:nvSpPr>
        <p:spPr>
          <a:xfrm>
            <a:off x="5626125" y="2907495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Oval 27"/>
          <p:cNvSpPr/>
          <p:nvPr/>
        </p:nvSpPr>
        <p:spPr>
          <a:xfrm>
            <a:off x="7259206" y="2914755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9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57" y="3039939"/>
            <a:ext cx="6177373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5687910" y="4296753"/>
            <a:ext cx="2741389" cy="5856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600"/>
          </a:p>
        </p:txBody>
      </p:sp>
      <p:sp>
        <p:nvSpPr>
          <p:cNvPr id="22" name="Oval 21"/>
          <p:cNvSpPr/>
          <p:nvPr/>
        </p:nvSpPr>
        <p:spPr>
          <a:xfrm>
            <a:off x="5611483" y="4225997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Oval 24"/>
          <p:cNvSpPr/>
          <p:nvPr/>
        </p:nvSpPr>
        <p:spPr>
          <a:xfrm>
            <a:off x="8349119" y="4233458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57" y="4366105"/>
            <a:ext cx="6145685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8144227" y="3662382"/>
            <a:ext cx="653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800" b="0">
                <a:solidFill>
                  <a:srgbClr val="0000FF"/>
                </a:solidFill>
                <a:latin typeface="+mn-lt"/>
              </a:rPr>
              <a:t>F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5349404" y="3640481"/>
            <a:ext cx="914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200" b="0">
                <a:solidFill>
                  <a:srgbClr val="000066"/>
                </a:solidFill>
                <a:latin typeface="+mn-lt"/>
              </a:rPr>
              <a:t> </a:t>
            </a:r>
            <a:r>
              <a:rPr lang="en-US" altLang="en-US" sz="2800" b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2328" y="6253766"/>
            <a:ext cx="10189557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đoạn</a:t>
            </a:r>
            <a:r>
              <a:rPr lang="en-US" dirty="0"/>
              <a:t> </a:t>
            </a:r>
            <a:r>
              <a:rPr lang="en-US" dirty="0" err="1"/>
              <a:t>thẳng</a:t>
            </a:r>
            <a:r>
              <a:rPr lang="en-US" dirty="0"/>
              <a:t> AB </a:t>
            </a:r>
            <a:r>
              <a:rPr lang="en-US" dirty="0" err="1"/>
              <a:t>cũng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gọi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giữa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A </a:t>
            </a:r>
            <a:r>
              <a:rPr lang="en-US" dirty="0" err="1"/>
              <a:t>và</a:t>
            </a:r>
            <a:r>
              <a:rPr lang="en-US" dirty="0"/>
              <a:t> B.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10728" y="2494746"/>
            <a:ext cx="4794668" cy="2335271"/>
            <a:chOff x="249833" y="3141843"/>
            <a:chExt cx="4794668" cy="2335271"/>
          </a:xfrm>
        </p:grpSpPr>
        <p:sp>
          <p:nvSpPr>
            <p:cNvPr id="2" name="TextBox 1"/>
            <p:cNvSpPr txBox="1"/>
            <p:nvPr/>
          </p:nvSpPr>
          <p:spPr>
            <a:xfrm>
              <a:off x="1030585" y="3168790"/>
              <a:ext cx="40139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rgbClr val="C00000"/>
                  </a:solidFill>
                  <a:cs typeface="Arial" panose="020B0604020202020204" pitchFamily="34" charset="0"/>
                </a:rPr>
                <a:t>1</a:t>
              </a:r>
              <a:r>
                <a:rPr lang="en-US" sz="2400">
                  <a:cs typeface="Arial" panose="020B0604020202020204" pitchFamily="34" charset="0"/>
                </a:rPr>
                <a:t>.So sánh độ dài của các đoạn thẳng trên với số 0? </a:t>
              </a:r>
            </a:p>
            <a:p>
              <a:endParaRPr lang="en-US" sz="2400">
                <a:cs typeface="Arial" panose="020B0604020202020204" pitchFamily="34" charset="0"/>
              </a:endParaRPr>
            </a:p>
            <a:p>
              <a:r>
                <a:rPr lang="en-US" sz="2400">
                  <a:solidFill>
                    <a:srgbClr val="C00000"/>
                  </a:solidFill>
                  <a:cs typeface="Arial" panose="020B0604020202020204" pitchFamily="34" charset="0"/>
                </a:rPr>
                <a:t>2</a:t>
              </a:r>
              <a:r>
                <a:rPr lang="en-US" sz="2400">
                  <a:cs typeface="Arial" panose="020B0604020202020204" pitchFamily="34" charset="0"/>
                </a:rPr>
                <a:t>.Nhận xét gì về độ dài của hai đoạn thẳng AB và EF?</a:t>
              </a: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35980" r="85476" b="23700"/>
            <a:stretch/>
          </p:blipFill>
          <p:spPr>
            <a:xfrm>
              <a:off x="249833" y="3141843"/>
              <a:ext cx="712163" cy="835253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606527" y="1423136"/>
            <a:ext cx="1074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5 cm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1738" y="2570363"/>
            <a:ext cx="1074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3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46912" y="3894661"/>
            <a:ext cx="1074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5 cm</a:t>
            </a:r>
          </a:p>
        </p:txBody>
      </p:sp>
    </p:spTree>
    <p:extLst>
      <p:ext uri="{BB962C8B-B14F-4D97-AF65-F5344CB8AC3E}">
        <p14:creationId xmlns:p14="http://schemas.microsoft.com/office/powerpoint/2010/main" val="236332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31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0.22083 0.00439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20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178" grpId="0" animBg="1"/>
      <p:bldP spid="179" grpId="0" animBg="1"/>
      <p:bldP spid="21" grpId="0"/>
      <p:bldP spid="23" grpId="0"/>
      <p:bldP spid="24" grpId="0"/>
      <p:bldP spid="27" grpId="0" animBg="1"/>
      <p:bldP spid="28" grpId="0" animBg="1"/>
      <p:bldP spid="22" grpId="0" animBg="1"/>
      <p:bldP spid="25" grpId="0" animBg="1"/>
      <p:bldP spid="32" grpId="0"/>
      <p:bldP spid="33" grpId="0"/>
      <p:bldP spid="3" grpId="0" animBg="1"/>
      <p:bldP spid="7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t="1781" r="21543" b="60598"/>
          <a:stretch/>
        </p:blipFill>
        <p:spPr>
          <a:xfrm>
            <a:off x="300316" y="444138"/>
            <a:ext cx="9170255" cy="2625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" t="40899" r="42246" b="52924"/>
          <a:stretch/>
        </p:blipFill>
        <p:spPr>
          <a:xfrm>
            <a:off x="300316" y="3570384"/>
            <a:ext cx="6688182" cy="431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t="48760" r="33796" b="45437"/>
          <a:stretch/>
        </p:blipFill>
        <p:spPr>
          <a:xfrm>
            <a:off x="300316" y="4108269"/>
            <a:ext cx="7694024" cy="404949"/>
          </a:xfrm>
          <a:prstGeom prst="rect">
            <a:avLst/>
          </a:prstGeom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01">
            <a:off x="2447877" y="1019787"/>
            <a:ext cx="7931149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636" y="2485958"/>
            <a:ext cx="7931149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766">
            <a:off x="6238540" y="2918072"/>
            <a:ext cx="7913923" cy="1024466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 rot="20536698">
            <a:off x="3244731" y="1232274"/>
            <a:ext cx="1056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3 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4076" y="1937209"/>
            <a:ext cx="982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2 cm</a:t>
            </a:r>
          </a:p>
        </p:txBody>
      </p:sp>
      <p:sp>
        <p:nvSpPr>
          <p:cNvPr id="14" name="TextBox 13"/>
          <p:cNvSpPr txBox="1"/>
          <p:nvPr/>
        </p:nvSpPr>
        <p:spPr>
          <a:xfrm rot="1452034">
            <a:off x="7865225" y="1418161"/>
            <a:ext cx="1056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3 cm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3771" y="4978400"/>
            <a:ext cx="595465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Ta có:   AB &gt; CD ( do 3cm &gt; 2cm)</a:t>
            </a:r>
          </a:p>
          <a:p>
            <a:r>
              <a:rPr lang="en-US" sz="2400">
                <a:solidFill>
                  <a:srgbClr val="FF0000"/>
                </a:solidFill>
              </a:rPr>
              <a:t>	AB = EG ( = 3cm )</a:t>
            </a:r>
          </a:p>
          <a:p>
            <a:endParaRPr lang="en-US" sz="2000">
              <a:solidFill>
                <a:srgbClr val="FF0000"/>
              </a:solidFill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538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9" t="2456" r="22877" b="41150"/>
          <a:stretch/>
        </p:blipFill>
        <p:spPr>
          <a:xfrm>
            <a:off x="261257" y="476649"/>
            <a:ext cx="11789745" cy="499705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928409" y="4686366"/>
            <a:ext cx="660589" cy="713243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</a:rPr>
              <a:t>&gt;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6" t="89477" r="34649" b="4665"/>
          <a:stretch/>
        </p:blipFill>
        <p:spPr>
          <a:xfrm>
            <a:off x="3577962" y="4730783"/>
            <a:ext cx="7779169" cy="46109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11425" y="3775263"/>
            <a:ext cx="660589" cy="69427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</a:rPr>
              <a:t>&lt;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76009" y="2925080"/>
            <a:ext cx="696005" cy="694276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</a:rPr>
              <a:t>=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2" t="70838" r="35719" b="21657"/>
          <a:stretch/>
        </p:blipFill>
        <p:spPr>
          <a:xfrm>
            <a:off x="3577962" y="3064075"/>
            <a:ext cx="7323551" cy="539206"/>
          </a:xfrm>
          <a:prstGeom prst="rect">
            <a:avLst/>
          </a:prstGeom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1" t="80375" r="35630" b="13620"/>
          <a:stretch/>
        </p:blipFill>
        <p:spPr>
          <a:xfrm>
            <a:off x="3693167" y="3916961"/>
            <a:ext cx="7093140" cy="44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84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0" t="2023" r="34643" b="6444"/>
          <a:stretch/>
        </p:blipFill>
        <p:spPr>
          <a:xfrm>
            <a:off x="0" y="429571"/>
            <a:ext cx="5616635" cy="6355859"/>
          </a:xfrm>
          <a:prstGeom prst="rect">
            <a:avLst/>
          </a:prstGeom>
        </p:spPr>
      </p:pic>
      <p:grpSp>
        <p:nvGrpSpPr>
          <p:cNvPr id="4" name="Group 164"/>
          <p:cNvGrpSpPr>
            <a:grpSpLocks/>
          </p:cNvGrpSpPr>
          <p:nvPr/>
        </p:nvGrpSpPr>
        <p:grpSpPr bwMode="auto">
          <a:xfrm>
            <a:off x="1893547" y="5855307"/>
            <a:ext cx="6248967" cy="713614"/>
            <a:chOff x="-2400" y="1488"/>
            <a:chExt cx="2880" cy="439"/>
          </a:xfrm>
        </p:grpSpPr>
        <p:sp>
          <p:nvSpPr>
            <p:cNvPr id="5" name="Rectangle 165"/>
            <p:cNvSpPr>
              <a:spLocks noChangeArrowheads="1"/>
            </p:cNvSpPr>
            <p:nvPr/>
          </p:nvSpPr>
          <p:spPr bwMode="auto">
            <a:xfrm>
              <a:off x="-2400" y="1488"/>
              <a:ext cx="2832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4727" dir="20757825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grpSp>
          <p:nvGrpSpPr>
            <p:cNvPr id="6" name="Group 166"/>
            <p:cNvGrpSpPr>
              <a:grpSpLocks/>
            </p:cNvGrpSpPr>
            <p:nvPr/>
          </p:nvGrpSpPr>
          <p:grpSpPr bwMode="auto">
            <a:xfrm>
              <a:off x="-2400" y="1488"/>
              <a:ext cx="2880" cy="439"/>
              <a:chOff x="3072" y="1536"/>
              <a:chExt cx="2688" cy="394"/>
            </a:xfrm>
          </p:grpSpPr>
          <p:sp>
            <p:nvSpPr>
              <p:cNvPr id="7" name="Line 167"/>
              <p:cNvSpPr>
                <a:spLocks noChangeShapeType="1"/>
              </p:cNvSpPr>
              <p:nvPr/>
            </p:nvSpPr>
            <p:spPr bwMode="auto">
              <a:xfrm>
                <a:off x="3072" y="1930"/>
                <a:ext cx="267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Line 168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0" cy="3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Line 169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2677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Line 170"/>
              <p:cNvSpPr>
                <a:spLocks noChangeShapeType="1"/>
              </p:cNvSpPr>
              <p:nvPr/>
            </p:nvSpPr>
            <p:spPr bwMode="auto">
              <a:xfrm>
                <a:off x="3227" y="1536"/>
                <a:ext cx="0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Rectangle 171"/>
              <p:cNvSpPr>
                <a:spLocks noChangeArrowheads="1"/>
              </p:cNvSpPr>
              <p:nvPr/>
            </p:nvSpPr>
            <p:spPr bwMode="auto">
              <a:xfrm>
                <a:off x="3227" y="1580"/>
                <a:ext cx="198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900">
                    <a:solidFill>
                      <a:srgbClr val="FF0000"/>
                    </a:solidFill>
                    <a:latin typeface="MS Sans Serif"/>
                  </a:rPr>
                  <a:t>0</a:t>
                </a:r>
                <a:endParaRPr lang="en-US" altLang="en-US" sz="40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Line 172"/>
              <p:cNvSpPr>
                <a:spLocks noChangeShapeType="1"/>
              </p:cNvSpPr>
              <p:nvPr/>
            </p:nvSpPr>
            <p:spPr bwMode="auto">
              <a:xfrm>
                <a:off x="3273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173"/>
              <p:cNvSpPr>
                <a:spLocks noChangeShapeType="1"/>
              </p:cNvSpPr>
              <p:nvPr/>
            </p:nvSpPr>
            <p:spPr bwMode="auto">
              <a:xfrm>
                <a:off x="331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174"/>
              <p:cNvSpPr>
                <a:spLocks noChangeShapeType="1"/>
              </p:cNvSpPr>
              <p:nvPr/>
            </p:nvSpPr>
            <p:spPr bwMode="auto">
              <a:xfrm>
                <a:off x="336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75"/>
              <p:cNvSpPr>
                <a:spLocks noChangeShapeType="1"/>
              </p:cNvSpPr>
              <p:nvPr/>
            </p:nvSpPr>
            <p:spPr bwMode="auto">
              <a:xfrm>
                <a:off x="341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176"/>
              <p:cNvSpPr>
                <a:spLocks noChangeShapeType="1"/>
              </p:cNvSpPr>
              <p:nvPr/>
            </p:nvSpPr>
            <p:spPr bwMode="auto">
              <a:xfrm>
                <a:off x="345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17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78"/>
              <p:cNvSpPr>
                <a:spLocks noChangeShapeType="1"/>
              </p:cNvSpPr>
              <p:nvPr/>
            </p:nvSpPr>
            <p:spPr bwMode="auto">
              <a:xfrm>
                <a:off x="350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79"/>
              <p:cNvSpPr>
                <a:spLocks noChangeShapeType="1"/>
              </p:cNvSpPr>
              <p:nvPr/>
            </p:nvSpPr>
            <p:spPr bwMode="auto">
              <a:xfrm>
                <a:off x="35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80"/>
              <p:cNvSpPr>
                <a:spLocks noChangeShapeType="1"/>
              </p:cNvSpPr>
              <p:nvPr/>
            </p:nvSpPr>
            <p:spPr bwMode="auto">
              <a:xfrm>
                <a:off x="35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81"/>
              <p:cNvSpPr>
                <a:spLocks noChangeShapeType="1"/>
              </p:cNvSpPr>
              <p:nvPr/>
            </p:nvSpPr>
            <p:spPr bwMode="auto">
              <a:xfrm>
                <a:off x="364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82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83"/>
              <p:cNvSpPr>
                <a:spLocks noChangeShapeType="1"/>
              </p:cNvSpPr>
              <p:nvPr/>
            </p:nvSpPr>
            <p:spPr bwMode="auto">
              <a:xfrm>
                <a:off x="373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184"/>
              <p:cNvSpPr>
                <a:spLocks noChangeShapeType="1"/>
              </p:cNvSpPr>
              <p:nvPr/>
            </p:nvSpPr>
            <p:spPr bwMode="auto">
              <a:xfrm>
                <a:off x="37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185"/>
              <p:cNvSpPr>
                <a:spLocks noChangeShapeType="1"/>
              </p:cNvSpPr>
              <p:nvPr/>
            </p:nvSpPr>
            <p:spPr bwMode="auto">
              <a:xfrm>
                <a:off x="38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186"/>
              <p:cNvSpPr>
                <a:spLocks noChangeShapeType="1"/>
              </p:cNvSpPr>
              <p:nvPr/>
            </p:nvSpPr>
            <p:spPr bwMode="auto">
              <a:xfrm>
                <a:off x="387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18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188"/>
              <p:cNvSpPr>
                <a:spLocks noChangeShapeType="1"/>
              </p:cNvSpPr>
              <p:nvPr/>
            </p:nvSpPr>
            <p:spPr bwMode="auto">
              <a:xfrm>
                <a:off x="396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189"/>
              <p:cNvSpPr>
                <a:spLocks noChangeShapeType="1"/>
              </p:cNvSpPr>
              <p:nvPr/>
            </p:nvSpPr>
            <p:spPr bwMode="auto">
              <a:xfrm>
                <a:off x="4008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90"/>
              <p:cNvSpPr>
                <a:spLocks noChangeShapeType="1"/>
              </p:cNvSpPr>
              <p:nvPr/>
            </p:nvSpPr>
            <p:spPr bwMode="auto">
              <a:xfrm>
                <a:off x="405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91"/>
              <p:cNvSpPr>
                <a:spLocks noChangeShapeType="1"/>
              </p:cNvSpPr>
              <p:nvPr/>
            </p:nvSpPr>
            <p:spPr bwMode="auto">
              <a:xfrm>
                <a:off x="410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92"/>
              <p:cNvSpPr>
                <a:spLocks noChangeShapeType="1"/>
              </p:cNvSpPr>
              <p:nvPr/>
            </p:nvSpPr>
            <p:spPr bwMode="auto">
              <a:xfrm>
                <a:off x="414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193"/>
              <p:cNvSpPr>
                <a:spLocks noChangeShapeType="1"/>
              </p:cNvSpPr>
              <p:nvPr/>
            </p:nvSpPr>
            <p:spPr bwMode="auto">
              <a:xfrm>
                <a:off x="419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194"/>
              <p:cNvSpPr>
                <a:spLocks noChangeShapeType="1"/>
              </p:cNvSpPr>
              <p:nvPr/>
            </p:nvSpPr>
            <p:spPr bwMode="auto">
              <a:xfrm>
                <a:off x="423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95"/>
              <p:cNvSpPr>
                <a:spLocks noChangeShapeType="1"/>
              </p:cNvSpPr>
              <p:nvPr/>
            </p:nvSpPr>
            <p:spPr bwMode="auto">
              <a:xfrm>
                <a:off x="428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196"/>
              <p:cNvSpPr>
                <a:spLocks noChangeShapeType="1"/>
              </p:cNvSpPr>
              <p:nvPr/>
            </p:nvSpPr>
            <p:spPr bwMode="auto">
              <a:xfrm>
                <a:off x="432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197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198"/>
              <p:cNvSpPr>
                <a:spLocks noChangeShapeType="1"/>
              </p:cNvSpPr>
              <p:nvPr/>
            </p:nvSpPr>
            <p:spPr bwMode="auto">
              <a:xfrm>
                <a:off x="442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199"/>
              <p:cNvSpPr>
                <a:spLocks noChangeShapeType="1"/>
              </p:cNvSpPr>
              <p:nvPr/>
            </p:nvSpPr>
            <p:spPr bwMode="auto">
              <a:xfrm>
                <a:off x="446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200"/>
              <p:cNvSpPr>
                <a:spLocks noChangeShapeType="1"/>
              </p:cNvSpPr>
              <p:nvPr/>
            </p:nvSpPr>
            <p:spPr bwMode="auto">
              <a:xfrm>
                <a:off x="451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01"/>
              <p:cNvSpPr>
                <a:spLocks noChangeShapeType="1"/>
              </p:cNvSpPr>
              <p:nvPr/>
            </p:nvSpPr>
            <p:spPr bwMode="auto">
              <a:xfrm>
                <a:off x="455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02"/>
              <p:cNvSpPr>
                <a:spLocks noChangeShapeType="1"/>
              </p:cNvSpPr>
              <p:nvPr/>
            </p:nvSpPr>
            <p:spPr bwMode="auto">
              <a:xfrm>
                <a:off x="4605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203"/>
              <p:cNvSpPr>
                <a:spLocks noChangeShapeType="1"/>
              </p:cNvSpPr>
              <p:nvPr/>
            </p:nvSpPr>
            <p:spPr bwMode="auto">
              <a:xfrm>
                <a:off x="4651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204"/>
              <p:cNvSpPr>
                <a:spLocks noChangeShapeType="1"/>
              </p:cNvSpPr>
              <p:nvPr/>
            </p:nvSpPr>
            <p:spPr bwMode="auto">
              <a:xfrm>
                <a:off x="4697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205"/>
              <p:cNvSpPr>
                <a:spLocks noChangeShapeType="1"/>
              </p:cNvSpPr>
              <p:nvPr/>
            </p:nvSpPr>
            <p:spPr bwMode="auto">
              <a:xfrm>
                <a:off x="474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206"/>
              <p:cNvSpPr>
                <a:spLocks noChangeShapeType="1"/>
              </p:cNvSpPr>
              <p:nvPr/>
            </p:nvSpPr>
            <p:spPr bwMode="auto">
              <a:xfrm>
                <a:off x="478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7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08"/>
              <p:cNvSpPr>
                <a:spLocks noChangeShapeType="1"/>
              </p:cNvSpPr>
              <p:nvPr/>
            </p:nvSpPr>
            <p:spPr bwMode="auto">
              <a:xfrm>
                <a:off x="488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09"/>
              <p:cNvSpPr>
                <a:spLocks noChangeShapeType="1"/>
              </p:cNvSpPr>
              <p:nvPr/>
            </p:nvSpPr>
            <p:spPr bwMode="auto">
              <a:xfrm>
                <a:off x="492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10"/>
              <p:cNvSpPr>
                <a:spLocks noChangeShapeType="1"/>
              </p:cNvSpPr>
              <p:nvPr/>
            </p:nvSpPr>
            <p:spPr bwMode="auto">
              <a:xfrm>
                <a:off x="497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11"/>
              <p:cNvSpPr>
                <a:spLocks noChangeShapeType="1"/>
              </p:cNvSpPr>
              <p:nvPr/>
            </p:nvSpPr>
            <p:spPr bwMode="auto">
              <a:xfrm>
                <a:off x="501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12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13"/>
              <p:cNvSpPr>
                <a:spLocks noChangeShapeType="1"/>
              </p:cNvSpPr>
              <p:nvPr/>
            </p:nvSpPr>
            <p:spPr bwMode="auto">
              <a:xfrm>
                <a:off x="511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14"/>
              <p:cNvSpPr>
                <a:spLocks noChangeShapeType="1"/>
              </p:cNvSpPr>
              <p:nvPr/>
            </p:nvSpPr>
            <p:spPr bwMode="auto">
              <a:xfrm>
                <a:off x="515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15"/>
              <p:cNvSpPr>
                <a:spLocks noChangeShapeType="1"/>
              </p:cNvSpPr>
              <p:nvPr/>
            </p:nvSpPr>
            <p:spPr bwMode="auto">
              <a:xfrm>
                <a:off x="520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216"/>
              <p:cNvSpPr>
                <a:spLocks noChangeShapeType="1"/>
              </p:cNvSpPr>
              <p:nvPr/>
            </p:nvSpPr>
            <p:spPr bwMode="auto">
              <a:xfrm>
                <a:off x="52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217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218"/>
              <p:cNvSpPr>
                <a:spLocks noChangeShapeType="1"/>
              </p:cNvSpPr>
              <p:nvPr/>
            </p:nvSpPr>
            <p:spPr bwMode="auto">
              <a:xfrm>
                <a:off x="5340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219"/>
              <p:cNvSpPr>
                <a:spLocks noChangeShapeType="1"/>
              </p:cNvSpPr>
              <p:nvPr/>
            </p:nvSpPr>
            <p:spPr bwMode="auto">
              <a:xfrm>
                <a:off x="538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220"/>
              <p:cNvSpPr>
                <a:spLocks noChangeShapeType="1"/>
              </p:cNvSpPr>
              <p:nvPr/>
            </p:nvSpPr>
            <p:spPr bwMode="auto">
              <a:xfrm>
                <a:off x="543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221"/>
              <p:cNvSpPr>
                <a:spLocks noChangeShapeType="1"/>
              </p:cNvSpPr>
              <p:nvPr/>
            </p:nvSpPr>
            <p:spPr bwMode="auto">
              <a:xfrm>
                <a:off x="54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22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223"/>
              <p:cNvSpPr>
                <a:spLocks noChangeShapeType="1"/>
              </p:cNvSpPr>
              <p:nvPr/>
            </p:nvSpPr>
            <p:spPr bwMode="auto">
              <a:xfrm>
                <a:off x="3457" y="1547"/>
                <a:ext cx="1" cy="2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224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225"/>
              <p:cNvSpPr>
                <a:spLocks noChangeArrowheads="1"/>
              </p:cNvSpPr>
              <p:nvPr/>
            </p:nvSpPr>
            <p:spPr bwMode="auto">
              <a:xfrm>
                <a:off x="3687" y="1593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1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6" name="Line 226"/>
              <p:cNvSpPr>
                <a:spLocks noChangeShapeType="1"/>
              </p:cNvSpPr>
              <p:nvPr/>
            </p:nvSpPr>
            <p:spPr bwMode="auto">
              <a:xfrm>
                <a:off x="4146" y="1547"/>
                <a:ext cx="1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Rectangle 227"/>
              <p:cNvSpPr>
                <a:spLocks noChangeArrowheads="1"/>
              </p:cNvSpPr>
              <p:nvPr/>
            </p:nvSpPr>
            <p:spPr bwMode="auto">
              <a:xfrm>
                <a:off x="415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2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8" name="Line 228"/>
              <p:cNvSpPr>
                <a:spLocks noChangeShapeType="1"/>
              </p:cNvSpPr>
              <p:nvPr/>
            </p:nvSpPr>
            <p:spPr bwMode="auto">
              <a:xfrm>
                <a:off x="4605" y="1547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229"/>
              <p:cNvSpPr>
                <a:spLocks noChangeArrowheads="1"/>
              </p:cNvSpPr>
              <p:nvPr/>
            </p:nvSpPr>
            <p:spPr bwMode="auto">
              <a:xfrm>
                <a:off x="4613" y="1610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3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0" name="Line 230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231"/>
              <p:cNvSpPr>
                <a:spLocks noChangeArrowheads="1"/>
              </p:cNvSpPr>
              <p:nvPr/>
            </p:nvSpPr>
            <p:spPr bwMode="auto">
              <a:xfrm>
                <a:off x="5070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4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Line 23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Rectangle 233"/>
              <p:cNvSpPr>
                <a:spLocks noChangeArrowheads="1"/>
              </p:cNvSpPr>
              <p:nvPr/>
            </p:nvSpPr>
            <p:spPr bwMode="auto">
              <a:xfrm>
                <a:off x="552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5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4" name="Line 234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235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236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7" name="Group 164"/>
          <p:cNvGrpSpPr>
            <a:grpSpLocks/>
          </p:cNvGrpSpPr>
          <p:nvPr/>
        </p:nvGrpSpPr>
        <p:grpSpPr bwMode="auto">
          <a:xfrm rot="3219527">
            <a:off x="446213" y="5760365"/>
            <a:ext cx="6248967" cy="713614"/>
            <a:chOff x="-2400" y="1488"/>
            <a:chExt cx="2880" cy="439"/>
          </a:xfrm>
        </p:grpSpPr>
        <p:sp>
          <p:nvSpPr>
            <p:cNvPr id="78" name="Rectangle 165"/>
            <p:cNvSpPr>
              <a:spLocks noChangeArrowheads="1"/>
            </p:cNvSpPr>
            <p:nvPr/>
          </p:nvSpPr>
          <p:spPr bwMode="auto">
            <a:xfrm>
              <a:off x="-2400" y="1488"/>
              <a:ext cx="2832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4727" dir="20757825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grpSp>
          <p:nvGrpSpPr>
            <p:cNvPr id="79" name="Group 166"/>
            <p:cNvGrpSpPr>
              <a:grpSpLocks/>
            </p:cNvGrpSpPr>
            <p:nvPr/>
          </p:nvGrpSpPr>
          <p:grpSpPr bwMode="auto">
            <a:xfrm>
              <a:off x="-2400" y="1488"/>
              <a:ext cx="2880" cy="439"/>
              <a:chOff x="3072" y="1536"/>
              <a:chExt cx="2688" cy="394"/>
            </a:xfrm>
          </p:grpSpPr>
          <p:sp>
            <p:nvSpPr>
              <p:cNvPr id="80" name="Line 167"/>
              <p:cNvSpPr>
                <a:spLocks noChangeShapeType="1"/>
              </p:cNvSpPr>
              <p:nvPr/>
            </p:nvSpPr>
            <p:spPr bwMode="auto">
              <a:xfrm>
                <a:off x="3072" y="1930"/>
                <a:ext cx="267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68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0" cy="3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69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2677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70"/>
              <p:cNvSpPr>
                <a:spLocks noChangeShapeType="1"/>
              </p:cNvSpPr>
              <p:nvPr/>
            </p:nvSpPr>
            <p:spPr bwMode="auto">
              <a:xfrm>
                <a:off x="3227" y="1536"/>
                <a:ext cx="0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171"/>
              <p:cNvSpPr>
                <a:spLocks noChangeArrowheads="1"/>
              </p:cNvSpPr>
              <p:nvPr/>
            </p:nvSpPr>
            <p:spPr bwMode="auto">
              <a:xfrm>
                <a:off x="3227" y="1580"/>
                <a:ext cx="198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900">
                    <a:solidFill>
                      <a:srgbClr val="FF0000"/>
                    </a:solidFill>
                    <a:latin typeface="MS Sans Serif"/>
                  </a:rPr>
                  <a:t>0</a:t>
                </a:r>
                <a:endParaRPr lang="en-US" altLang="en-US" sz="40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5" name="Line 172"/>
              <p:cNvSpPr>
                <a:spLocks noChangeShapeType="1"/>
              </p:cNvSpPr>
              <p:nvPr/>
            </p:nvSpPr>
            <p:spPr bwMode="auto">
              <a:xfrm>
                <a:off x="3273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173"/>
              <p:cNvSpPr>
                <a:spLocks noChangeShapeType="1"/>
              </p:cNvSpPr>
              <p:nvPr/>
            </p:nvSpPr>
            <p:spPr bwMode="auto">
              <a:xfrm>
                <a:off x="331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174"/>
              <p:cNvSpPr>
                <a:spLocks noChangeShapeType="1"/>
              </p:cNvSpPr>
              <p:nvPr/>
            </p:nvSpPr>
            <p:spPr bwMode="auto">
              <a:xfrm>
                <a:off x="336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75"/>
              <p:cNvSpPr>
                <a:spLocks noChangeShapeType="1"/>
              </p:cNvSpPr>
              <p:nvPr/>
            </p:nvSpPr>
            <p:spPr bwMode="auto">
              <a:xfrm>
                <a:off x="341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76"/>
              <p:cNvSpPr>
                <a:spLocks noChangeShapeType="1"/>
              </p:cNvSpPr>
              <p:nvPr/>
            </p:nvSpPr>
            <p:spPr bwMode="auto">
              <a:xfrm>
                <a:off x="345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7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78"/>
              <p:cNvSpPr>
                <a:spLocks noChangeShapeType="1"/>
              </p:cNvSpPr>
              <p:nvPr/>
            </p:nvSpPr>
            <p:spPr bwMode="auto">
              <a:xfrm>
                <a:off x="350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79"/>
              <p:cNvSpPr>
                <a:spLocks noChangeShapeType="1"/>
              </p:cNvSpPr>
              <p:nvPr/>
            </p:nvSpPr>
            <p:spPr bwMode="auto">
              <a:xfrm>
                <a:off x="35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80"/>
              <p:cNvSpPr>
                <a:spLocks noChangeShapeType="1"/>
              </p:cNvSpPr>
              <p:nvPr/>
            </p:nvSpPr>
            <p:spPr bwMode="auto">
              <a:xfrm>
                <a:off x="35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81"/>
              <p:cNvSpPr>
                <a:spLocks noChangeShapeType="1"/>
              </p:cNvSpPr>
              <p:nvPr/>
            </p:nvSpPr>
            <p:spPr bwMode="auto">
              <a:xfrm>
                <a:off x="364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82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83"/>
              <p:cNvSpPr>
                <a:spLocks noChangeShapeType="1"/>
              </p:cNvSpPr>
              <p:nvPr/>
            </p:nvSpPr>
            <p:spPr bwMode="auto">
              <a:xfrm>
                <a:off x="373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84"/>
              <p:cNvSpPr>
                <a:spLocks noChangeShapeType="1"/>
              </p:cNvSpPr>
              <p:nvPr/>
            </p:nvSpPr>
            <p:spPr bwMode="auto">
              <a:xfrm>
                <a:off x="37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85"/>
              <p:cNvSpPr>
                <a:spLocks noChangeShapeType="1"/>
              </p:cNvSpPr>
              <p:nvPr/>
            </p:nvSpPr>
            <p:spPr bwMode="auto">
              <a:xfrm>
                <a:off x="38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86"/>
              <p:cNvSpPr>
                <a:spLocks noChangeShapeType="1"/>
              </p:cNvSpPr>
              <p:nvPr/>
            </p:nvSpPr>
            <p:spPr bwMode="auto">
              <a:xfrm>
                <a:off x="387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8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88"/>
              <p:cNvSpPr>
                <a:spLocks noChangeShapeType="1"/>
              </p:cNvSpPr>
              <p:nvPr/>
            </p:nvSpPr>
            <p:spPr bwMode="auto">
              <a:xfrm>
                <a:off x="396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89"/>
              <p:cNvSpPr>
                <a:spLocks noChangeShapeType="1"/>
              </p:cNvSpPr>
              <p:nvPr/>
            </p:nvSpPr>
            <p:spPr bwMode="auto">
              <a:xfrm>
                <a:off x="4008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90"/>
              <p:cNvSpPr>
                <a:spLocks noChangeShapeType="1"/>
              </p:cNvSpPr>
              <p:nvPr/>
            </p:nvSpPr>
            <p:spPr bwMode="auto">
              <a:xfrm>
                <a:off x="405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91"/>
              <p:cNvSpPr>
                <a:spLocks noChangeShapeType="1"/>
              </p:cNvSpPr>
              <p:nvPr/>
            </p:nvSpPr>
            <p:spPr bwMode="auto">
              <a:xfrm>
                <a:off x="410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192"/>
              <p:cNvSpPr>
                <a:spLocks noChangeShapeType="1"/>
              </p:cNvSpPr>
              <p:nvPr/>
            </p:nvSpPr>
            <p:spPr bwMode="auto">
              <a:xfrm>
                <a:off x="414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193"/>
              <p:cNvSpPr>
                <a:spLocks noChangeShapeType="1"/>
              </p:cNvSpPr>
              <p:nvPr/>
            </p:nvSpPr>
            <p:spPr bwMode="auto">
              <a:xfrm>
                <a:off x="419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194"/>
              <p:cNvSpPr>
                <a:spLocks noChangeShapeType="1"/>
              </p:cNvSpPr>
              <p:nvPr/>
            </p:nvSpPr>
            <p:spPr bwMode="auto">
              <a:xfrm>
                <a:off x="423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95"/>
              <p:cNvSpPr>
                <a:spLocks noChangeShapeType="1"/>
              </p:cNvSpPr>
              <p:nvPr/>
            </p:nvSpPr>
            <p:spPr bwMode="auto">
              <a:xfrm>
                <a:off x="428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96"/>
              <p:cNvSpPr>
                <a:spLocks noChangeShapeType="1"/>
              </p:cNvSpPr>
              <p:nvPr/>
            </p:nvSpPr>
            <p:spPr bwMode="auto">
              <a:xfrm>
                <a:off x="432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97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98"/>
              <p:cNvSpPr>
                <a:spLocks noChangeShapeType="1"/>
              </p:cNvSpPr>
              <p:nvPr/>
            </p:nvSpPr>
            <p:spPr bwMode="auto">
              <a:xfrm>
                <a:off x="442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99"/>
              <p:cNvSpPr>
                <a:spLocks noChangeShapeType="1"/>
              </p:cNvSpPr>
              <p:nvPr/>
            </p:nvSpPr>
            <p:spPr bwMode="auto">
              <a:xfrm>
                <a:off x="446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200"/>
              <p:cNvSpPr>
                <a:spLocks noChangeShapeType="1"/>
              </p:cNvSpPr>
              <p:nvPr/>
            </p:nvSpPr>
            <p:spPr bwMode="auto">
              <a:xfrm>
                <a:off x="451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201"/>
              <p:cNvSpPr>
                <a:spLocks noChangeShapeType="1"/>
              </p:cNvSpPr>
              <p:nvPr/>
            </p:nvSpPr>
            <p:spPr bwMode="auto">
              <a:xfrm>
                <a:off x="455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202"/>
              <p:cNvSpPr>
                <a:spLocks noChangeShapeType="1"/>
              </p:cNvSpPr>
              <p:nvPr/>
            </p:nvSpPr>
            <p:spPr bwMode="auto">
              <a:xfrm>
                <a:off x="4605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203"/>
              <p:cNvSpPr>
                <a:spLocks noChangeShapeType="1"/>
              </p:cNvSpPr>
              <p:nvPr/>
            </p:nvSpPr>
            <p:spPr bwMode="auto">
              <a:xfrm>
                <a:off x="4651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204"/>
              <p:cNvSpPr>
                <a:spLocks noChangeShapeType="1"/>
              </p:cNvSpPr>
              <p:nvPr/>
            </p:nvSpPr>
            <p:spPr bwMode="auto">
              <a:xfrm>
                <a:off x="4697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205"/>
              <p:cNvSpPr>
                <a:spLocks noChangeShapeType="1"/>
              </p:cNvSpPr>
              <p:nvPr/>
            </p:nvSpPr>
            <p:spPr bwMode="auto">
              <a:xfrm>
                <a:off x="474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206"/>
              <p:cNvSpPr>
                <a:spLocks noChangeShapeType="1"/>
              </p:cNvSpPr>
              <p:nvPr/>
            </p:nvSpPr>
            <p:spPr bwMode="auto">
              <a:xfrm>
                <a:off x="478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207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208"/>
              <p:cNvSpPr>
                <a:spLocks noChangeShapeType="1"/>
              </p:cNvSpPr>
              <p:nvPr/>
            </p:nvSpPr>
            <p:spPr bwMode="auto">
              <a:xfrm>
                <a:off x="488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209"/>
              <p:cNvSpPr>
                <a:spLocks noChangeShapeType="1"/>
              </p:cNvSpPr>
              <p:nvPr/>
            </p:nvSpPr>
            <p:spPr bwMode="auto">
              <a:xfrm>
                <a:off x="492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210"/>
              <p:cNvSpPr>
                <a:spLocks noChangeShapeType="1"/>
              </p:cNvSpPr>
              <p:nvPr/>
            </p:nvSpPr>
            <p:spPr bwMode="auto">
              <a:xfrm>
                <a:off x="497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Line 211"/>
              <p:cNvSpPr>
                <a:spLocks noChangeShapeType="1"/>
              </p:cNvSpPr>
              <p:nvPr/>
            </p:nvSpPr>
            <p:spPr bwMode="auto">
              <a:xfrm>
                <a:off x="501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212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213"/>
              <p:cNvSpPr>
                <a:spLocks noChangeShapeType="1"/>
              </p:cNvSpPr>
              <p:nvPr/>
            </p:nvSpPr>
            <p:spPr bwMode="auto">
              <a:xfrm>
                <a:off x="511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214"/>
              <p:cNvSpPr>
                <a:spLocks noChangeShapeType="1"/>
              </p:cNvSpPr>
              <p:nvPr/>
            </p:nvSpPr>
            <p:spPr bwMode="auto">
              <a:xfrm>
                <a:off x="515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215"/>
              <p:cNvSpPr>
                <a:spLocks noChangeShapeType="1"/>
              </p:cNvSpPr>
              <p:nvPr/>
            </p:nvSpPr>
            <p:spPr bwMode="auto">
              <a:xfrm>
                <a:off x="520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216"/>
              <p:cNvSpPr>
                <a:spLocks noChangeShapeType="1"/>
              </p:cNvSpPr>
              <p:nvPr/>
            </p:nvSpPr>
            <p:spPr bwMode="auto">
              <a:xfrm>
                <a:off x="52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217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218"/>
              <p:cNvSpPr>
                <a:spLocks noChangeShapeType="1"/>
              </p:cNvSpPr>
              <p:nvPr/>
            </p:nvSpPr>
            <p:spPr bwMode="auto">
              <a:xfrm>
                <a:off x="5340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219"/>
              <p:cNvSpPr>
                <a:spLocks noChangeShapeType="1"/>
              </p:cNvSpPr>
              <p:nvPr/>
            </p:nvSpPr>
            <p:spPr bwMode="auto">
              <a:xfrm>
                <a:off x="538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220"/>
              <p:cNvSpPr>
                <a:spLocks noChangeShapeType="1"/>
              </p:cNvSpPr>
              <p:nvPr/>
            </p:nvSpPr>
            <p:spPr bwMode="auto">
              <a:xfrm>
                <a:off x="543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221"/>
              <p:cNvSpPr>
                <a:spLocks noChangeShapeType="1"/>
              </p:cNvSpPr>
              <p:nvPr/>
            </p:nvSpPr>
            <p:spPr bwMode="auto">
              <a:xfrm>
                <a:off x="54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22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223"/>
              <p:cNvSpPr>
                <a:spLocks noChangeShapeType="1"/>
              </p:cNvSpPr>
              <p:nvPr/>
            </p:nvSpPr>
            <p:spPr bwMode="auto">
              <a:xfrm>
                <a:off x="3457" y="1547"/>
                <a:ext cx="1" cy="2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224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Rectangle 225"/>
              <p:cNvSpPr>
                <a:spLocks noChangeArrowheads="1"/>
              </p:cNvSpPr>
              <p:nvPr/>
            </p:nvSpPr>
            <p:spPr bwMode="auto">
              <a:xfrm>
                <a:off x="3687" y="1593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1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9" name="Line 226"/>
              <p:cNvSpPr>
                <a:spLocks noChangeShapeType="1"/>
              </p:cNvSpPr>
              <p:nvPr/>
            </p:nvSpPr>
            <p:spPr bwMode="auto">
              <a:xfrm>
                <a:off x="4146" y="1547"/>
                <a:ext cx="1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Rectangle 227"/>
              <p:cNvSpPr>
                <a:spLocks noChangeArrowheads="1"/>
              </p:cNvSpPr>
              <p:nvPr/>
            </p:nvSpPr>
            <p:spPr bwMode="auto">
              <a:xfrm>
                <a:off x="415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2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1" name="Line 228"/>
              <p:cNvSpPr>
                <a:spLocks noChangeShapeType="1"/>
              </p:cNvSpPr>
              <p:nvPr/>
            </p:nvSpPr>
            <p:spPr bwMode="auto">
              <a:xfrm>
                <a:off x="4605" y="1547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Rectangle 229"/>
              <p:cNvSpPr>
                <a:spLocks noChangeArrowheads="1"/>
              </p:cNvSpPr>
              <p:nvPr/>
            </p:nvSpPr>
            <p:spPr bwMode="auto">
              <a:xfrm>
                <a:off x="4613" y="1610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3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3" name="Line 230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Rectangle 231"/>
              <p:cNvSpPr>
                <a:spLocks noChangeArrowheads="1"/>
              </p:cNvSpPr>
              <p:nvPr/>
            </p:nvSpPr>
            <p:spPr bwMode="auto">
              <a:xfrm>
                <a:off x="5070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4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5" name="Line 23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Rectangle 233"/>
              <p:cNvSpPr>
                <a:spLocks noChangeArrowheads="1"/>
              </p:cNvSpPr>
              <p:nvPr/>
            </p:nvSpPr>
            <p:spPr bwMode="auto">
              <a:xfrm>
                <a:off x="552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5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7" name="Line 234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235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236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50" name="Group 164"/>
          <p:cNvGrpSpPr>
            <a:grpSpLocks/>
          </p:cNvGrpSpPr>
          <p:nvPr/>
        </p:nvGrpSpPr>
        <p:grpSpPr bwMode="auto">
          <a:xfrm rot="5400000">
            <a:off x="-1256746" y="6075125"/>
            <a:ext cx="6248967" cy="713614"/>
            <a:chOff x="-2400" y="1488"/>
            <a:chExt cx="2880" cy="439"/>
          </a:xfrm>
        </p:grpSpPr>
        <p:sp>
          <p:nvSpPr>
            <p:cNvPr id="151" name="Rectangle 165"/>
            <p:cNvSpPr>
              <a:spLocks noChangeArrowheads="1"/>
            </p:cNvSpPr>
            <p:nvPr/>
          </p:nvSpPr>
          <p:spPr bwMode="auto">
            <a:xfrm>
              <a:off x="-2400" y="1488"/>
              <a:ext cx="2832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4727" dir="20757825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grpSp>
          <p:nvGrpSpPr>
            <p:cNvPr id="152" name="Group 166"/>
            <p:cNvGrpSpPr>
              <a:grpSpLocks/>
            </p:cNvGrpSpPr>
            <p:nvPr/>
          </p:nvGrpSpPr>
          <p:grpSpPr bwMode="auto">
            <a:xfrm>
              <a:off x="-2400" y="1488"/>
              <a:ext cx="2880" cy="439"/>
              <a:chOff x="3072" y="1536"/>
              <a:chExt cx="2688" cy="394"/>
            </a:xfrm>
          </p:grpSpPr>
          <p:sp>
            <p:nvSpPr>
              <p:cNvPr id="153" name="Line 167"/>
              <p:cNvSpPr>
                <a:spLocks noChangeShapeType="1"/>
              </p:cNvSpPr>
              <p:nvPr/>
            </p:nvSpPr>
            <p:spPr bwMode="auto">
              <a:xfrm>
                <a:off x="3072" y="1930"/>
                <a:ext cx="267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168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0" cy="3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Line 169"/>
              <p:cNvSpPr>
                <a:spLocks noChangeShapeType="1"/>
              </p:cNvSpPr>
              <p:nvPr/>
            </p:nvSpPr>
            <p:spPr bwMode="auto">
              <a:xfrm>
                <a:off x="3083" y="1536"/>
                <a:ext cx="2677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170"/>
              <p:cNvSpPr>
                <a:spLocks noChangeShapeType="1"/>
              </p:cNvSpPr>
              <p:nvPr/>
            </p:nvSpPr>
            <p:spPr bwMode="auto">
              <a:xfrm>
                <a:off x="3227" y="1536"/>
                <a:ext cx="0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Rectangle 171"/>
              <p:cNvSpPr>
                <a:spLocks noChangeArrowheads="1"/>
              </p:cNvSpPr>
              <p:nvPr/>
            </p:nvSpPr>
            <p:spPr bwMode="auto">
              <a:xfrm>
                <a:off x="3227" y="1580"/>
                <a:ext cx="198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900">
                    <a:solidFill>
                      <a:srgbClr val="FF0000"/>
                    </a:solidFill>
                    <a:latin typeface="MS Sans Serif"/>
                  </a:rPr>
                  <a:t>0</a:t>
                </a:r>
                <a:endParaRPr lang="en-US" altLang="en-US" sz="40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8" name="Line 172"/>
              <p:cNvSpPr>
                <a:spLocks noChangeShapeType="1"/>
              </p:cNvSpPr>
              <p:nvPr/>
            </p:nvSpPr>
            <p:spPr bwMode="auto">
              <a:xfrm>
                <a:off x="3273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Line 173"/>
              <p:cNvSpPr>
                <a:spLocks noChangeShapeType="1"/>
              </p:cNvSpPr>
              <p:nvPr/>
            </p:nvSpPr>
            <p:spPr bwMode="auto">
              <a:xfrm>
                <a:off x="331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Line 174"/>
              <p:cNvSpPr>
                <a:spLocks noChangeShapeType="1"/>
              </p:cNvSpPr>
              <p:nvPr/>
            </p:nvSpPr>
            <p:spPr bwMode="auto">
              <a:xfrm>
                <a:off x="336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Line 175"/>
              <p:cNvSpPr>
                <a:spLocks noChangeShapeType="1"/>
              </p:cNvSpPr>
              <p:nvPr/>
            </p:nvSpPr>
            <p:spPr bwMode="auto">
              <a:xfrm>
                <a:off x="341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176"/>
              <p:cNvSpPr>
                <a:spLocks noChangeShapeType="1"/>
              </p:cNvSpPr>
              <p:nvPr/>
            </p:nvSpPr>
            <p:spPr bwMode="auto">
              <a:xfrm>
                <a:off x="345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Line 17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178"/>
              <p:cNvSpPr>
                <a:spLocks noChangeShapeType="1"/>
              </p:cNvSpPr>
              <p:nvPr/>
            </p:nvSpPr>
            <p:spPr bwMode="auto">
              <a:xfrm>
                <a:off x="350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179"/>
              <p:cNvSpPr>
                <a:spLocks noChangeShapeType="1"/>
              </p:cNvSpPr>
              <p:nvPr/>
            </p:nvSpPr>
            <p:spPr bwMode="auto">
              <a:xfrm>
                <a:off x="35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180"/>
              <p:cNvSpPr>
                <a:spLocks noChangeShapeType="1"/>
              </p:cNvSpPr>
              <p:nvPr/>
            </p:nvSpPr>
            <p:spPr bwMode="auto">
              <a:xfrm>
                <a:off x="35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Line 181"/>
              <p:cNvSpPr>
                <a:spLocks noChangeShapeType="1"/>
              </p:cNvSpPr>
              <p:nvPr/>
            </p:nvSpPr>
            <p:spPr bwMode="auto">
              <a:xfrm>
                <a:off x="364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182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183"/>
              <p:cNvSpPr>
                <a:spLocks noChangeShapeType="1"/>
              </p:cNvSpPr>
              <p:nvPr/>
            </p:nvSpPr>
            <p:spPr bwMode="auto">
              <a:xfrm>
                <a:off x="373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Line 184"/>
              <p:cNvSpPr>
                <a:spLocks noChangeShapeType="1"/>
              </p:cNvSpPr>
              <p:nvPr/>
            </p:nvSpPr>
            <p:spPr bwMode="auto">
              <a:xfrm>
                <a:off x="37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185"/>
              <p:cNvSpPr>
                <a:spLocks noChangeShapeType="1"/>
              </p:cNvSpPr>
              <p:nvPr/>
            </p:nvSpPr>
            <p:spPr bwMode="auto">
              <a:xfrm>
                <a:off x="38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186"/>
              <p:cNvSpPr>
                <a:spLocks noChangeShapeType="1"/>
              </p:cNvSpPr>
              <p:nvPr/>
            </p:nvSpPr>
            <p:spPr bwMode="auto">
              <a:xfrm>
                <a:off x="387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187"/>
              <p:cNvSpPr>
                <a:spLocks noChangeShapeType="1"/>
              </p:cNvSpPr>
              <p:nvPr/>
            </p:nvSpPr>
            <p:spPr bwMode="auto">
              <a:xfrm>
                <a:off x="391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188"/>
              <p:cNvSpPr>
                <a:spLocks noChangeShapeType="1"/>
              </p:cNvSpPr>
              <p:nvPr/>
            </p:nvSpPr>
            <p:spPr bwMode="auto">
              <a:xfrm>
                <a:off x="396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Line 189"/>
              <p:cNvSpPr>
                <a:spLocks noChangeShapeType="1"/>
              </p:cNvSpPr>
              <p:nvPr/>
            </p:nvSpPr>
            <p:spPr bwMode="auto">
              <a:xfrm>
                <a:off x="4008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Line 190"/>
              <p:cNvSpPr>
                <a:spLocks noChangeShapeType="1"/>
              </p:cNvSpPr>
              <p:nvPr/>
            </p:nvSpPr>
            <p:spPr bwMode="auto">
              <a:xfrm>
                <a:off x="405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Line 191"/>
              <p:cNvSpPr>
                <a:spLocks noChangeShapeType="1"/>
              </p:cNvSpPr>
              <p:nvPr/>
            </p:nvSpPr>
            <p:spPr bwMode="auto">
              <a:xfrm>
                <a:off x="410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Line 192"/>
              <p:cNvSpPr>
                <a:spLocks noChangeShapeType="1"/>
              </p:cNvSpPr>
              <p:nvPr/>
            </p:nvSpPr>
            <p:spPr bwMode="auto">
              <a:xfrm>
                <a:off x="414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193"/>
              <p:cNvSpPr>
                <a:spLocks noChangeShapeType="1"/>
              </p:cNvSpPr>
              <p:nvPr/>
            </p:nvSpPr>
            <p:spPr bwMode="auto">
              <a:xfrm>
                <a:off x="419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Line 194"/>
              <p:cNvSpPr>
                <a:spLocks noChangeShapeType="1"/>
              </p:cNvSpPr>
              <p:nvPr/>
            </p:nvSpPr>
            <p:spPr bwMode="auto">
              <a:xfrm>
                <a:off x="423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Line 195"/>
              <p:cNvSpPr>
                <a:spLocks noChangeShapeType="1"/>
              </p:cNvSpPr>
              <p:nvPr/>
            </p:nvSpPr>
            <p:spPr bwMode="auto">
              <a:xfrm>
                <a:off x="428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Line 196"/>
              <p:cNvSpPr>
                <a:spLocks noChangeShapeType="1"/>
              </p:cNvSpPr>
              <p:nvPr/>
            </p:nvSpPr>
            <p:spPr bwMode="auto">
              <a:xfrm>
                <a:off x="432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Line 197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Line 198"/>
              <p:cNvSpPr>
                <a:spLocks noChangeShapeType="1"/>
              </p:cNvSpPr>
              <p:nvPr/>
            </p:nvSpPr>
            <p:spPr bwMode="auto">
              <a:xfrm>
                <a:off x="442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Line 199"/>
              <p:cNvSpPr>
                <a:spLocks noChangeShapeType="1"/>
              </p:cNvSpPr>
              <p:nvPr/>
            </p:nvSpPr>
            <p:spPr bwMode="auto">
              <a:xfrm>
                <a:off x="446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Line 200"/>
              <p:cNvSpPr>
                <a:spLocks noChangeShapeType="1"/>
              </p:cNvSpPr>
              <p:nvPr/>
            </p:nvSpPr>
            <p:spPr bwMode="auto">
              <a:xfrm>
                <a:off x="451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Line 201"/>
              <p:cNvSpPr>
                <a:spLocks noChangeShapeType="1"/>
              </p:cNvSpPr>
              <p:nvPr/>
            </p:nvSpPr>
            <p:spPr bwMode="auto">
              <a:xfrm>
                <a:off x="455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Line 202"/>
              <p:cNvSpPr>
                <a:spLocks noChangeShapeType="1"/>
              </p:cNvSpPr>
              <p:nvPr/>
            </p:nvSpPr>
            <p:spPr bwMode="auto">
              <a:xfrm>
                <a:off x="4605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Line 203"/>
              <p:cNvSpPr>
                <a:spLocks noChangeShapeType="1"/>
              </p:cNvSpPr>
              <p:nvPr/>
            </p:nvSpPr>
            <p:spPr bwMode="auto">
              <a:xfrm>
                <a:off x="4651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Line 204"/>
              <p:cNvSpPr>
                <a:spLocks noChangeShapeType="1"/>
              </p:cNvSpPr>
              <p:nvPr/>
            </p:nvSpPr>
            <p:spPr bwMode="auto">
              <a:xfrm>
                <a:off x="4697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Line 205"/>
              <p:cNvSpPr>
                <a:spLocks noChangeShapeType="1"/>
              </p:cNvSpPr>
              <p:nvPr/>
            </p:nvSpPr>
            <p:spPr bwMode="auto">
              <a:xfrm>
                <a:off x="4743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Line 206"/>
              <p:cNvSpPr>
                <a:spLocks noChangeShapeType="1"/>
              </p:cNvSpPr>
              <p:nvPr/>
            </p:nvSpPr>
            <p:spPr bwMode="auto">
              <a:xfrm>
                <a:off x="4789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Line 207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Line 208"/>
              <p:cNvSpPr>
                <a:spLocks noChangeShapeType="1"/>
              </p:cNvSpPr>
              <p:nvPr/>
            </p:nvSpPr>
            <p:spPr bwMode="auto">
              <a:xfrm>
                <a:off x="4881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Line 209"/>
              <p:cNvSpPr>
                <a:spLocks noChangeShapeType="1"/>
              </p:cNvSpPr>
              <p:nvPr/>
            </p:nvSpPr>
            <p:spPr bwMode="auto">
              <a:xfrm>
                <a:off x="4927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Line 210"/>
              <p:cNvSpPr>
                <a:spLocks noChangeShapeType="1"/>
              </p:cNvSpPr>
              <p:nvPr/>
            </p:nvSpPr>
            <p:spPr bwMode="auto">
              <a:xfrm>
                <a:off x="497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Line 211"/>
              <p:cNvSpPr>
                <a:spLocks noChangeShapeType="1"/>
              </p:cNvSpPr>
              <p:nvPr/>
            </p:nvSpPr>
            <p:spPr bwMode="auto">
              <a:xfrm>
                <a:off x="501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Line 212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Line 213"/>
              <p:cNvSpPr>
                <a:spLocks noChangeShapeType="1"/>
              </p:cNvSpPr>
              <p:nvPr/>
            </p:nvSpPr>
            <p:spPr bwMode="auto">
              <a:xfrm>
                <a:off x="5110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Line 214"/>
              <p:cNvSpPr>
                <a:spLocks noChangeShapeType="1"/>
              </p:cNvSpPr>
              <p:nvPr/>
            </p:nvSpPr>
            <p:spPr bwMode="auto">
              <a:xfrm>
                <a:off x="5156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215"/>
              <p:cNvSpPr>
                <a:spLocks noChangeShapeType="1"/>
              </p:cNvSpPr>
              <p:nvPr/>
            </p:nvSpPr>
            <p:spPr bwMode="auto">
              <a:xfrm>
                <a:off x="5202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Line 216"/>
              <p:cNvSpPr>
                <a:spLocks noChangeShapeType="1"/>
              </p:cNvSpPr>
              <p:nvPr/>
            </p:nvSpPr>
            <p:spPr bwMode="auto">
              <a:xfrm>
                <a:off x="524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Line 217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Line 218"/>
              <p:cNvSpPr>
                <a:spLocks noChangeShapeType="1"/>
              </p:cNvSpPr>
              <p:nvPr/>
            </p:nvSpPr>
            <p:spPr bwMode="auto">
              <a:xfrm>
                <a:off x="5340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Line 219"/>
              <p:cNvSpPr>
                <a:spLocks noChangeShapeType="1"/>
              </p:cNvSpPr>
              <p:nvPr/>
            </p:nvSpPr>
            <p:spPr bwMode="auto">
              <a:xfrm>
                <a:off x="5386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Line 220"/>
              <p:cNvSpPr>
                <a:spLocks noChangeShapeType="1"/>
              </p:cNvSpPr>
              <p:nvPr/>
            </p:nvSpPr>
            <p:spPr bwMode="auto">
              <a:xfrm>
                <a:off x="5432" y="1536"/>
                <a:ext cx="0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Line 221"/>
              <p:cNvSpPr>
                <a:spLocks noChangeShapeType="1"/>
              </p:cNvSpPr>
              <p:nvPr/>
            </p:nvSpPr>
            <p:spPr bwMode="auto">
              <a:xfrm>
                <a:off x="5478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22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1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223"/>
              <p:cNvSpPr>
                <a:spLocks noChangeShapeType="1"/>
              </p:cNvSpPr>
              <p:nvPr/>
            </p:nvSpPr>
            <p:spPr bwMode="auto">
              <a:xfrm>
                <a:off x="3457" y="1547"/>
                <a:ext cx="1" cy="2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224"/>
              <p:cNvSpPr>
                <a:spLocks noChangeShapeType="1"/>
              </p:cNvSpPr>
              <p:nvPr/>
            </p:nvSpPr>
            <p:spPr bwMode="auto">
              <a:xfrm>
                <a:off x="3686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Rectangle 225"/>
              <p:cNvSpPr>
                <a:spLocks noChangeArrowheads="1"/>
              </p:cNvSpPr>
              <p:nvPr/>
            </p:nvSpPr>
            <p:spPr bwMode="auto">
              <a:xfrm>
                <a:off x="3687" y="1593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1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" name="Line 226"/>
              <p:cNvSpPr>
                <a:spLocks noChangeShapeType="1"/>
              </p:cNvSpPr>
              <p:nvPr/>
            </p:nvSpPr>
            <p:spPr bwMode="auto">
              <a:xfrm>
                <a:off x="4146" y="1547"/>
                <a:ext cx="1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Rectangle 227"/>
              <p:cNvSpPr>
                <a:spLocks noChangeArrowheads="1"/>
              </p:cNvSpPr>
              <p:nvPr/>
            </p:nvSpPr>
            <p:spPr bwMode="auto">
              <a:xfrm>
                <a:off x="415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2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4" name="Line 228"/>
              <p:cNvSpPr>
                <a:spLocks noChangeShapeType="1"/>
              </p:cNvSpPr>
              <p:nvPr/>
            </p:nvSpPr>
            <p:spPr bwMode="auto">
              <a:xfrm>
                <a:off x="4605" y="1547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Rectangle 229"/>
              <p:cNvSpPr>
                <a:spLocks noChangeArrowheads="1"/>
              </p:cNvSpPr>
              <p:nvPr/>
            </p:nvSpPr>
            <p:spPr bwMode="auto">
              <a:xfrm>
                <a:off x="4613" y="1610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3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6" name="Line 230"/>
              <p:cNvSpPr>
                <a:spLocks noChangeShapeType="1"/>
              </p:cNvSpPr>
              <p:nvPr/>
            </p:nvSpPr>
            <p:spPr bwMode="auto">
              <a:xfrm>
                <a:off x="506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Rectangle 231"/>
              <p:cNvSpPr>
                <a:spLocks noChangeArrowheads="1"/>
              </p:cNvSpPr>
              <p:nvPr/>
            </p:nvSpPr>
            <p:spPr bwMode="auto">
              <a:xfrm>
                <a:off x="5070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4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8" name="Line 232"/>
              <p:cNvSpPr>
                <a:spLocks noChangeShapeType="1"/>
              </p:cNvSpPr>
              <p:nvPr/>
            </p:nvSpPr>
            <p:spPr bwMode="auto">
              <a:xfrm>
                <a:off x="5524" y="1536"/>
                <a:ext cx="1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Rectangle 233"/>
              <p:cNvSpPr>
                <a:spLocks noChangeArrowheads="1"/>
              </p:cNvSpPr>
              <p:nvPr/>
            </p:nvSpPr>
            <p:spPr bwMode="auto">
              <a:xfrm>
                <a:off x="5523" y="1602"/>
                <a:ext cx="91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3500" b="0">
                    <a:solidFill>
                      <a:srgbClr val="FF0000"/>
                    </a:solidFill>
                    <a:latin typeface="MS Sans Serif"/>
                  </a:rPr>
                  <a:t>5</a:t>
                </a:r>
                <a:endParaRPr lang="en-US" altLang="en-US" sz="3600" b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0" name="Line 234"/>
              <p:cNvSpPr>
                <a:spLocks noChangeShapeType="1"/>
              </p:cNvSpPr>
              <p:nvPr/>
            </p:nvSpPr>
            <p:spPr bwMode="auto">
              <a:xfrm>
                <a:off x="437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Line 235"/>
              <p:cNvSpPr>
                <a:spLocks noChangeShapeType="1"/>
              </p:cNvSpPr>
              <p:nvPr/>
            </p:nvSpPr>
            <p:spPr bwMode="auto">
              <a:xfrm>
                <a:off x="4835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Line 236"/>
              <p:cNvSpPr>
                <a:spLocks noChangeShapeType="1"/>
              </p:cNvSpPr>
              <p:nvPr/>
            </p:nvSpPr>
            <p:spPr bwMode="auto">
              <a:xfrm>
                <a:off x="5294" y="1536"/>
                <a:ext cx="1" cy="2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3" name="TextBox 222"/>
          <p:cNvSpPr txBox="1"/>
          <p:nvPr/>
        </p:nvSpPr>
        <p:spPr>
          <a:xfrm>
            <a:off x="6296992" y="3577241"/>
            <a:ext cx="5831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Ta có: AB &lt; AC &lt; BC</a:t>
            </a:r>
          </a:p>
          <a:p>
            <a:r>
              <a:rPr lang="en-US" sz="2400">
                <a:solidFill>
                  <a:srgbClr val="0070C0"/>
                </a:solidFill>
              </a:rPr>
              <a:t>Sắp xếp theo thứ tự từ nhỏ đến lớn:</a:t>
            </a:r>
          </a:p>
          <a:p>
            <a:r>
              <a:rPr lang="en-US" sz="2400">
                <a:solidFill>
                  <a:srgbClr val="0070C0"/>
                </a:solidFill>
              </a:rPr>
              <a:t>AB, AC, BC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17539" y="1537914"/>
            <a:ext cx="232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AB = 1,5 cm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6403862" y="2093839"/>
            <a:ext cx="232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AC = 2 cm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6417539" y="2689950"/>
            <a:ext cx="232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BC = 2,5 cm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6403862" y="885371"/>
            <a:ext cx="4220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0099"/>
                </a:solidFill>
              </a:rPr>
              <a:t>Độ dài của các cạnh:</a:t>
            </a:r>
          </a:p>
        </p:txBody>
      </p:sp>
    </p:spTree>
    <p:extLst>
      <p:ext uri="{BB962C8B-B14F-4D97-AF65-F5344CB8AC3E}">
        <p14:creationId xmlns:p14="http://schemas.microsoft.com/office/powerpoint/2010/main" val="1530101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/>
      <p:bldP spid="2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261259" y="537031"/>
            <a:ext cx="3047998" cy="899884"/>
            <a:chOff x="261258" y="566058"/>
            <a:chExt cx="3400682" cy="10014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024" t="46974" r="58478" b="28621"/>
            <a:stretch/>
          </p:blipFill>
          <p:spPr>
            <a:xfrm>
              <a:off x="261258" y="566058"/>
              <a:ext cx="985201" cy="1001485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364343" y="805190"/>
              <a:ext cx="2297597" cy="582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solidFill>
                    <a:srgbClr val="C00000"/>
                  </a:solidFill>
                </a:rPr>
                <a:t>Luyện tập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30759" y="4400416"/>
            <a:ext cx="10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Giải:</a:t>
            </a:r>
            <a:endParaRPr lang="en-US" sz="2400"/>
          </a:p>
        </p:txBody>
      </p:sp>
      <p:sp>
        <p:nvSpPr>
          <p:cNvPr id="22" name="TextBox 21"/>
          <p:cNvSpPr txBox="1"/>
          <p:nvPr/>
        </p:nvSpPr>
        <p:spPr>
          <a:xfrm>
            <a:off x="1885972" y="4400416"/>
            <a:ext cx="56904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/>
              <a:t>a) </a:t>
            </a:r>
            <a:r>
              <a:rPr lang="en-US" sz="2600">
                <a:solidFill>
                  <a:srgbClr val="000099"/>
                </a:solidFill>
              </a:rPr>
              <a:t>Độ dài dường gấp khúc ABCD</a:t>
            </a:r>
          </a:p>
          <a:p>
            <a:r>
              <a:rPr lang="en-US" sz="2600">
                <a:solidFill>
                  <a:srgbClr val="000099"/>
                </a:solidFill>
              </a:rPr>
              <a:t>	= AB + BC + CD</a:t>
            </a:r>
          </a:p>
          <a:p>
            <a:r>
              <a:rPr lang="en-US" sz="2600">
                <a:solidFill>
                  <a:srgbClr val="000099"/>
                </a:solidFill>
              </a:rPr>
              <a:t>	= 4 + 7 + 3 = 14 (cm)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5972" y="5693078"/>
            <a:ext cx="101463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b) </a:t>
            </a:r>
            <a:r>
              <a:rPr lang="en-US" sz="2600" dirty="0">
                <a:solidFill>
                  <a:srgbClr val="000099"/>
                </a:solidFill>
              </a:rPr>
              <a:t>Ta </a:t>
            </a:r>
            <a:r>
              <a:rPr lang="en-US" sz="2600" dirty="0" err="1">
                <a:solidFill>
                  <a:srgbClr val="000099"/>
                </a:solidFill>
              </a:rPr>
              <a:t>có</a:t>
            </a:r>
            <a:r>
              <a:rPr lang="en-US" sz="2600" dirty="0">
                <a:solidFill>
                  <a:srgbClr val="000099"/>
                </a:solidFill>
              </a:rPr>
              <a:t> : AD = 9 cm, </a:t>
            </a:r>
            <a:r>
              <a:rPr lang="en-US" sz="2600" dirty="0" err="1">
                <a:solidFill>
                  <a:srgbClr val="000099"/>
                </a:solidFill>
              </a:rPr>
              <a:t>độ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dài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đường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gấp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khúc</a:t>
            </a:r>
            <a:r>
              <a:rPr lang="en-US" sz="2600" dirty="0">
                <a:solidFill>
                  <a:srgbClr val="000099"/>
                </a:solidFill>
              </a:rPr>
              <a:t> ABCD </a:t>
            </a:r>
            <a:r>
              <a:rPr lang="en-US" sz="2600" dirty="0" err="1">
                <a:solidFill>
                  <a:srgbClr val="000099"/>
                </a:solidFill>
              </a:rPr>
              <a:t>là</a:t>
            </a:r>
            <a:r>
              <a:rPr lang="en-US" sz="2600" dirty="0">
                <a:solidFill>
                  <a:srgbClr val="000099"/>
                </a:solidFill>
              </a:rPr>
              <a:t> 14cm</a:t>
            </a:r>
          </a:p>
          <a:p>
            <a:r>
              <a:rPr lang="en-US" sz="2600" dirty="0" err="1">
                <a:solidFill>
                  <a:srgbClr val="000099"/>
                </a:solidFill>
              </a:rPr>
              <a:t>Vậy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độ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dài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dường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gấp</a:t>
            </a:r>
            <a:r>
              <a:rPr lang="en-US" sz="2600" dirty="0">
                <a:solidFill>
                  <a:srgbClr val="000099"/>
                </a:solidFill>
              </a:rPr>
              <a:t> </a:t>
            </a:r>
            <a:r>
              <a:rPr lang="en-US" sz="2600" dirty="0" err="1">
                <a:solidFill>
                  <a:srgbClr val="000099"/>
                </a:solidFill>
              </a:rPr>
              <a:t>khúc</a:t>
            </a:r>
            <a:r>
              <a:rPr lang="en-US" sz="2600" dirty="0">
                <a:solidFill>
                  <a:srgbClr val="000099"/>
                </a:solidFill>
              </a:rPr>
              <a:t> ABCD </a:t>
            </a:r>
            <a:r>
              <a:rPr lang="en-US" sz="2600" b="1" dirty="0" err="1">
                <a:solidFill>
                  <a:srgbClr val="C00000"/>
                </a:solidFill>
              </a:rPr>
              <a:t>lớn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hơn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dirty="0">
                <a:solidFill>
                  <a:srgbClr val="000099"/>
                </a:solidFill>
              </a:rPr>
              <a:t>AD.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19631" y="1553029"/>
            <a:ext cx="11703629" cy="2847387"/>
            <a:chOff x="319631" y="1553029"/>
            <a:chExt cx="11703629" cy="284738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1" t="5217" r="7692" b="7035"/>
            <a:stretch/>
          </p:blipFill>
          <p:spPr>
            <a:xfrm>
              <a:off x="319631" y="1553029"/>
              <a:ext cx="11451460" cy="284738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203474" y="3148148"/>
              <a:ext cx="757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4cm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8251934">
              <a:off x="9849392" y="2963481"/>
              <a:ext cx="757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7cm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1421272">
              <a:off x="11265614" y="1968360"/>
              <a:ext cx="757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3 cm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1421272">
              <a:off x="9610386" y="2342263"/>
              <a:ext cx="757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9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50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80751ACA-6550-4F03-8F1F-C6484428452E}"/>
              </a:ext>
            </a:extLst>
          </p:cNvPr>
          <p:cNvSpPr/>
          <p:nvPr/>
        </p:nvSpPr>
        <p:spPr>
          <a:xfrm>
            <a:off x="323557" y="717452"/>
            <a:ext cx="11868443" cy="3010485"/>
          </a:xfrm>
          <a:prstGeom prst="cloud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prstClr val="black"/>
                </a:solidFill>
              </a:rPr>
              <a:t>Hướng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dẫn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trò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chơi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Chim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cánh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cụt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học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bài</a:t>
            </a:r>
            <a:r>
              <a:rPr lang="en-US" sz="2000" dirty="0">
                <a:solidFill>
                  <a:prstClr val="black"/>
                </a:solidFill>
              </a:rPr>
              <a:t> :</a:t>
            </a:r>
          </a:p>
          <a:p>
            <a:pPr marL="285750" indent="-285750" algn="just">
              <a:buFontTx/>
              <a:buChar char="-"/>
            </a:pPr>
            <a:r>
              <a:rPr lang="en-US" sz="2000" dirty="0" err="1">
                <a:solidFill>
                  <a:prstClr val="black"/>
                </a:solidFill>
              </a:rPr>
              <a:t>Chọn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một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chú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chim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cánh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cụt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tương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ứng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để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hiển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thị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câu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hỏi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n-US" sz="2000" dirty="0" err="1">
                <a:solidFill>
                  <a:prstClr val="black"/>
                </a:solidFill>
              </a:rPr>
              <a:t>Bấm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vào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bạn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chim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cánh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cụt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góc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dưới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bên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phải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để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trở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lại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4A05C2-5BF9-47B8-AFCF-D275CEB25F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3829537"/>
            <a:ext cx="4264418" cy="291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28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4A05C2-5BF9-47B8-AFCF-D275CEB25F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553"/>
            <a:ext cx="12192000" cy="6495473"/>
          </a:xfrm>
          <a:prstGeom prst="rect">
            <a:avLst/>
          </a:prstGeom>
        </p:spPr>
      </p:pic>
      <p:sp>
        <p:nvSpPr>
          <p:cNvPr id="2" name="Round Diagonal Corner Rectangle 1"/>
          <p:cNvSpPr/>
          <p:nvPr/>
        </p:nvSpPr>
        <p:spPr>
          <a:xfrm>
            <a:off x="6338455" y="152400"/>
            <a:ext cx="5505202" cy="16002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67021" y="691513"/>
            <a:ext cx="47718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cs typeface="Times New Roman" pitchFamily="18" charset="0"/>
              </a:rPr>
              <a:t>Chim</a:t>
            </a:r>
            <a:r>
              <a:rPr lang="en-US" sz="28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cs typeface="Times New Roman" pitchFamily="18" charset="0"/>
              </a:rPr>
              <a:t>cánh</a:t>
            </a:r>
            <a:r>
              <a:rPr lang="en-US" sz="28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cs typeface="Times New Roman" pitchFamily="18" charset="0"/>
              </a:rPr>
              <a:t>cụt</a:t>
            </a:r>
            <a:r>
              <a:rPr lang="en-US" sz="28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cs typeface="Times New Roman" pitchFamily="18" charset="0"/>
              </a:rPr>
              <a:t>học</a:t>
            </a:r>
            <a:r>
              <a:rPr lang="en-US" sz="28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cs typeface="Times New Roman" pitchFamily="18" charset="0"/>
              </a:rPr>
              <a:t>bài</a:t>
            </a:r>
            <a:r>
              <a:rPr lang="en-US" sz="2800" b="1" dirty="0">
                <a:solidFill>
                  <a:srgbClr val="C00000"/>
                </a:solidFill>
                <a:cs typeface="Times New Roman" pitchFamily="18" charset="0"/>
              </a:rPr>
              <a:t>.</a:t>
            </a:r>
          </a:p>
          <a:p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800" y="5691455"/>
            <a:ext cx="1385888" cy="1180571"/>
          </a:xfrm>
          <a:prstGeom prst="rect">
            <a:avLst/>
          </a:prstGeom>
        </p:spPr>
      </p:pic>
      <p:pic>
        <p:nvPicPr>
          <p:cNvPr id="6" name="JingleBell-HoaTauGuitar_3dwu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38515" y="-431971"/>
            <a:ext cx="431971" cy="4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26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2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963224-E013-4DFF-8795-AAFEA4657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32600"/>
          </a:xfrm>
          <a:prstGeom prst="rect">
            <a:avLst/>
          </a:prstGeom>
        </p:spPr>
      </p:pic>
      <p:pic>
        <p:nvPicPr>
          <p:cNvPr id="2" name="Picture 1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t="14747" r="13232" b="17374"/>
          <a:stretch/>
        </p:blipFill>
        <p:spPr>
          <a:xfrm>
            <a:off x="791362" y="2772238"/>
            <a:ext cx="1855623" cy="1627909"/>
          </a:xfrm>
          <a:prstGeom prst="rect">
            <a:avLst/>
          </a:prstGeom>
        </p:spPr>
      </p:pic>
      <p:pic>
        <p:nvPicPr>
          <p:cNvPr id="3" name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082" y="2772238"/>
            <a:ext cx="1499306" cy="1905000"/>
          </a:xfrm>
          <a:prstGeom prst="rect">
            <a:avLst/>
          </a:prstGeom>
        </p:spPr>
      </p:pic>
      <p:pic>
        <p:nvPicPr>
          <p:cNvPr id="4" name="Picture 3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0" t="13333" b="7071"/>
          <a:stretch/>
        </p:blipFill>
        <p:spPr>
          <a:xfrm>
            <a:off x="6955726" y="2676798"/>
            <a:ext cx="1697183" cy="1775381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r="11671"/>
          <a:stretch/>
        </p:blipFill>
        <p:spPr>
          <a:xfrm>
            <a:off x="10115169" y="2791288"/>
            <a:ext cx="1422400" cy="1885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ADE611-AFE6-4DA7-9E54-B05CB789B4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383745" cy="614998"/>
          </a:xfrm>
          <a:prstGeom prst="rect">
            <a:avLst/>
          </a:prstGeom>
        </p:spPr>
      </p:pic>
      <p:pic>
        <p:nvPicPr>
          <p:cNvPr id="15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id="{33955571-1E2C-445C-BCEC-53F799476B82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37856" y="4883221"/>
            <a:ext cx="2454144" cy="2454144"/>
          </a:xfrm>
          <a:prstGeom prst="rect">
            <a:avLst/>
          </a:prstGeom>
        </p:spPr>
      </p:pic>
      <p:pic>
        <p:nvPicPr>
          <p:cNvPr id="16" name="JingleBell-HoaTauGuitar_3dwuy.mp3">
            <a:hlinkClick r:id="" action="ppaction://media"/>
            <a:extLst>
              <a:ext uri="{FF2B5EF4-FFF2-40B4-BE49-F238E27FC236}">
                <a16:creationId xmlns:a16="http://schemas.microsoft.com/office/drawing/2014/main" id="{E3FAF74C-0E61-4242-AFCF-6AB0ADF0DB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538515" y="-431971"/>
            <a:ext cx="431971" cy="4319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70486" y="1115185"/>
            <a:ext cx="9481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Hãy chọn một chú chim mà em thích nhất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5127" y="4580444"/>
            <a:ext cx="850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C0099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6003" y="4677238"/>
            <a:ext cx="850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C0099"/>
                </a:solidFill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78879" y="4677237"/>
            <a:ext cx="850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C0099"/>
                </a:solidFill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1234" y="4656644"/>
            <a:ext cx="850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C0099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33191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2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022D4B1-3D75-40FF-ADB0-0CF287846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4" t="14747" r="13232" b="17374"/>
          <a:stretch/>
        </p:blipFill>
        <p:spPr>
          <a:xfrm>
            <a:off x="10336377" y="5217754"/>
            <a:ext cx="1855623" cy="162790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999E7BC-06F3-4014-A376-7E25C8CE6548}"/>
              </a:ext>
            </a:extLst>
          </p:cNvPr>
          <p:cNvSpPr/>
          <p:nvPr/>
        </p:nvSpPr>
        <p:spPr>
          <a:xfrm>
            <a:off x="3081284" y="3824076"/>
            <a:ext cx="2216430" cy="4946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A</a:t>
            </a:r>
            <a:r>
              <a:rPr lang="en-US" sz="2800" b="1">
                <a:solidFill>
                  <a:schemeClr val="tx1"/>
                </a:solidFill>
              </a:rPr>
              <a:t>. Đúng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897906D-175F-425A-A05A-F64F6DC1D052}"/>
              </a:ext>
            </a:extLst>
          </p:cNvPr>
          <p:cNvSpPr/>
          <p:nvPr/>
        </p:nvSpPr>
        <p:spPr>
          <a:xfrm>
            <a:off x="6812688" y="3772836"/>
            <a:ext cx="1808798" cy="54592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</a:t>
            </a:r>
            <a:r>
              <a:rPr lang="en-US" sz="2800" b="1">
                <a:solidFill>
                  <a:schemeClr val="tx1"/>
                </a:solidFill>
              </a:rPr>
              <a:t>. Sai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C79A338-D7A4-4FC0-A3CB-B9CCF7F9ABF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68" b="89803" l="0" r="99400">
                        <a14:foregroundMark x1="17200" y1="41776" x2="80000" y2="43860"/>
                        <a14:foregroundMark x1="47100" y1="51316" x2="42300" y2="11513"/>
                        <a14:foregroundMark x1="82600" y1="41996" x2="15900" y2="46820"/>
                        <a14:foregroundMark x1="52200" y1="25439" x2="11700" y2="50548"/>
                        <a14:foregroundMark x1="31400" y1="31360" x2="25300" y2="41996"/>
                        <a14:foregroundMark x1="38900" y1="17763" x2="48000" y2="17325"/>
                        <a14:foregroundMark x1="50400" y1="27632" x2="58500" y2="34101"/>
                        <a14:foregroundMark x1="52900" y1="34539" x2="60300" y2="40789"/>
                        <a14:foregroundMark x1="68800" y1="36184" x2="65800" y2="45066"/>
                        <a14:foregroundMark x1="72700" y1="54934" x2="86300" y2="48246"/>
                        <a14:foregroundMark x1="91300" y1="53509" x2="83300" y2="54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421" y="4969293"/>
            <a:ext cx="2678355" cy="18122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61492" y="1051004"/>
            <a:ext cx="10063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1. </a:t>
            </a:r>
            <a:r>
              <a:rPr lang="en-US" sz="2400" b="1" dirty="0" err="1">
                <a:solidFill>
                  <a:srgbClr val="FF0000"/>
                </a:solidFill>
              </a:rPr>
              <a:t>Độ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dài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đoạn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thẳng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là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một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số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nguyên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dương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và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có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thể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là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số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nguyên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âm</a:t>
            </a:r>
            <a:r>
              <a:rPr lang="en-US" sz="24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9854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B3ABFF5-218A-49EC-910E-EB23FA934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248" y="4980849"/>
            <a:ext cx="1499306" cy="190500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87297F-BA69-4939-8D9F-B8F8078192D6}"/>
              </a:ext>
            </a:extLst>
          </p:cNvPr>
          <p:cNvSpPr/>
          <p:nvPr/>
        </p:nvSpPr>
        <p:spPr>
          <a:xfrm>
            <a:off x="3267189" y="3832473"/>
            <a:ext cx="2515261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solidFill>
                  <a:schemeClr val="tx1"/>
                </a:solidFill>
                <a:ea typeface="Cambria Math" panose="02040503050406030204" pitchFamily="18" charset="0"/>
              </a:rPr>
              <a:t>A</a:t>
            </a:r>
            <a:r>
              <a:rPr lang="en-US" sz="2400" b="1">
                <a:solidFill>
                  <a:schemeClr val="tx1"/>
                </a:solidFill>
                <a:ea typeface="Cambria Math" panose="02040503050406030204" pitchFamily="18" charset="0"/>
              </a:rPr>
              <a:t>. 6 mm</a:t>
            </a:r>
            <a:endParaRPr lang="en-US" sz="2400" b="1" dirty="0">
              <a:solidFill>
                <a:schemeClr val="tx1"/>
              </a:solidFill>
              <a:ea typeface="Cambria Math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229C0DC-8579-422D-B951-CD0380A97FFC}"/>
              </a:ext>
            </a:extLst>
          </p:cNvPr>
          <p:cNvSpPr/>
          <p:nvPr/>
        </p:nvSpPr>
        <p:spPr>
          <a:xfrm>
            <a:off x="6963229" y="3841506"/>
            <a:ext cx="3023260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solidFill>
                  <a:schemeClr val="tx1"/>
                </a:solidFill>
                <a:ea typeface="Cambria Math" panose="02040503050406030204" pitchFamily="18" charset="0"/>
              </a:rPr>
              <a:t>B</a:t>
            </a:r>
            <a:r>
              <a:rPr lang="en-US" sz="2400" b="1">
                <a:solidFill>
                  <a:schemeClr val="tx1"/>
                </a:solidFill>
                <a:ea typeface="Cambria Math" panose="02040503050406030204" pitchFamily="18" charset="0"/>
              </a:rPr>
              <a:t>. 6 cm</a:t>
            </a:r>
            <a:endParaRPr lang="en-US" sz="2400" b="1" dirty="0">
              <a:solidFill>
                <a:schemeClr val="tx1"/>
              </a:solidFill>
              <a:ea typeface="Cambria Math" panose="02040503050406030204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41FC95E-61CC-4F0B-ADAF-DEB68505D582}"/>
              </a:ext>
            </a:extLst>
          </p:cNvPr>
          <p:cNvSpPr/>
          <p:nvPr/>
        </p:nvSpPr>
        <p:spPr>
          <a:xfrm>
            <a:off x="3267189" y="4707887"/>
            <a:ext cx="2515261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solidFill>
                  <a:schemeClr val="tx1"/>
                </a:solidFill>
                <a:ea typeface="Cambria Math" panose="02040503050406030204" pitchFamily="18" charset="0"/>
              </a:rPr>
              <a:t>C</a:t>
            </a:r>
            <a:r>
              <a:rPr lang="en-US" sz="2400" b="1">
                <a:solidFill>
                  <a:schemeClr val="tx1"/>
                </a:solidFill>
                <a:ea typeface="Cambria Math" panose="02040503050406030204" pitchFamily="18" charset="0"/>
              </a:rPr>
              <a:t>. 6m</a:t>
            </a:r>
            <a:endParaRPr lang="en-US" sz="2400" b="1" dirty="0">
              <a:solidFill>
                <a:schemeClr val="tx1"/>
              </a:solidFill>
              <a:ea typeface="Cambria Math" panose="020405030504060302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95A5912-5223-47F6-A9D0-5AFB9F0F0BEB}"/>
              </a:ext>
            </a:extLst>
          </p:cNvPr>
          <p:cNvSpPr/>
          <p:nvPr/>
        </p:nvSpPr>
        <p:spPr>
          <a:xfrm>
            <a:off x="6963229" y="4696331"/>
            <a:ext cx="3031671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>
                <a:solidFill>
                  <a:schemeClr val="tx1"/>
                </a:solidFill>
                <a:ea typeface="Cambria Math" panose="02040503050406030204" pitchFamily="18" charset="0"/>
              </a:rPr>
              <a:t>D</a:t>
            </a:r>
            <a:r>
              <a:rPr lang="en-US" sz="2400" b="1">
                <a:solidFill>
                  <a:schemeClr val="tx1"/>
                </a:solidFill>
                <a:ea typeface="Cambria Math" panose="02040503050406030204" pitchFamily="18" charset="0"/>
              </a:rPr>
              <a:t>. Tất cả đều sai</a:t>
            </a:r>
            <a:endParaRPr lang="en-US" sz="2400" b="1" dirty="0">
              <a:solidFill>
                <a:schemeClr val="tx1"/>
              </a:solidFill>
              <a:ea typeface="Cambria Math" panose="0204050305040603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08CDCA-9E6D-4404-AD13-3A854BE4EA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421" y="4969293"/>
            <a:ext cx="2678355" cy="1812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5054" y="1533250"/>
            <a:ext cx="5680150" cy="13850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67189" y="1071585"/>
            <a:ext cx="682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2. Đoạn thẳng AB có độ dài là:  </a:t>
            </a:r>
          </a:p>
        </p:txBody>
      </p:sp>
    </p:spTree>
    <p:extLst>
      <p:ext uri="{BB962C8B-B14F-4D97-AF65-F5344CB8AC3E}">
        <p14:creationId xmlns:p14="http://schemas.microsoft.com/office/powerpoint/2010/main" val="2562782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1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4D245C2-7252-4164-A9A3-6FE803278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0" t="13333" b="7071"/>
          <a:stretch/>
        </p:blipFill>
        <p:spPr>
          <a:xfrm>
            <a:off x="10494817" y="4992010"/>
            <a:ext cx="1697183" cy="1775381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59A9D88-8EBB-46D9-B4F5-8880C64CD06B}"/>
              </a:ext>
            </a:extLst>
          </p:cNvPr>
          <p:cNvSpPr/>
          <p:nvPr/>
        </p:nvSpPr>
        <p:spPr>
          <a:xfrm>
            <a:off x="4325257" y="3363914"/>
            <a:ext cx="1582057" cy="68557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en-US" sz="2400" b="1">
                <a:solidFill>
                  <a:schemeClr val="tx1"/>
                </a:solidFill>
              </a:rPr>
              <a:t>. 2 cm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CF294ED-EAA4-4CFF-ACE5-5534328FD4BA}"/>
              </a:ext>
            </a:extLst>
          </p:cNvPr>
          <p:cNvSpPr/>
          <p:nvPr/>
        </p:nvSpPr>
        <p:spPr>
          <a:xfrm>
            <a:off x="7126515" y="4245262"/>
            <a:ext cx="1538514" cy="6170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D</a:t>
            </a:r>
            <a:r>
              <a:rPr lang="en-US" sz="2400" b="1">
                <a:solidFill>
                  <a:schemeClr val="tx1"/>
                </a:solidFill>
              </a:rPr>
              <a:t>. 8 cm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3FA52A0-B2C8-4807-BFCE-EBEDA34101F3}"/>
              </a:ext>
            </a:extLst>
          </p:cNvPr>
          <p:cNvSpPr/>
          <p:nvPr/>
        </p:nvSpPr>
        <p:spPr>
          <a:xfrm>
            <a:off x="4344639" y="4217455"/>
            <a:ext cx="1582057" cy="67263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>
                <a:solidFill>
                  <a:schemeClr val="tx1"/>
                </a:solidFill>
              </a:rPr>
              <a:t>. 7cm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1D4BB5-F2C9-44C7-9D6A-7C8F6B4598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421" y="4969293"/>
            <a:ext cx="2678355" cy="18122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8393" y="1417435"/>
            <a:ext cx="5851460" cy="14059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94618" y="974482"/>
            <a:ext cx="682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C00000"/>
                </a:solidFill>
              </a:rPr>
              <a:t>3. Đoạn thẳng CD có độ dài là:  </a:t>
            </a:r>
          </a:p>
        </p:txBody>
      </p:sp>
      <p:sp>
        <p:nvSpPr>
          <p:cNvPr id="21" name="Rectangle: Rounded Corners 18">
            <a:extLst>
              <a:ext uri="{FF2B5EF4-FFF2-40B4-BE49-F238E27FC236}">
                <a16:creationId xmlns:a16="http://schemas.microsoft.com/office/drawing/2014/main" id="{5CF294ED-EAA4-4CFF-ACE5-5534328FD4BA}"/>
              </a:ext>
            </a:extLst>
          </p:cNvPr>
          <p:cNvSpPr/>
          <p:nvPr/>
        </p:nvSpPr>
        <p:spPr>
          <a:xfrm>
            <a:off x="7126514" y="3363914"/>
            <a:ext cx="1538515" cy="68557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en-US" sz="2400" b="1">
                <a:solidFill>
                  <a:schemeClr val="tx1"/>
                </a:solidFill>
              </a:rPr>
              <a:t>. 9 cm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67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9" grpId="0" animBg="1"/>
      <p:bldP spid="19" grpId="1" animBg="1"/>
      <p:bldP spid="20" grpId="0" animBg="1"/>
      <p:bldP spid="21" grpId="0" animBg="1"/>
      <p:bldP spid="2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A9CB00E-9D1D-4ED1-AF65-E409DA80A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r="11671"/>
          <a:stretch/>
        </p:blipFill>
        <p:spPr>
          <a:xfrm>
            <a:off x="10671394" y="4936218"/>
            <a:ext cx="1422400" cy="188595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958ABEF-8F88-42F5-8BA6-EAC63F4D24F4}"/>
              </a:ext>
            </a:extLst>
          </p:cNvPr>
          <p:cNvSpPr/>
          <p:nvPr/>
        </p:nvSpPr>
        <p:spPr>
          <a:xfrm>
            <a:off x="7207280" y="5206105"/>
            <a:ext cx="2952720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solidFill>
                  <a:schemeClr val="tx1"/>
                </a:solidFill>
              </a:rPr>
              <a:t>B. CD &lt; EF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6E3DF5D-3039-4E94-BFDB-7A8DB32C2A0B}"/>
              </a:ext>
            </a:extLst>
          </p:cNvPr>
          <p:cNvSpPr/>
          <p:nvPr/>
        </p:nvSpPr>
        <p:spPr>
          <a:xfrm>
            <a:off x="7121444" y="6060650"/>
            <a:ext cx="3154670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D</a:t>
            </a:r>
            <a:r>
              <a:rPr lang="en-US" sz="2000" b="1">
                <a:solidFill>
                  <a:schemeClr val="tx1"/>
                </a:solidFill>
              </a:rPr>
              <a:t>. AB = GH; CD &lt; EF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038CF82-64D9-40C0-9B28-8283A6C2D8F0}"/>
              </a:ext>
            </a:extLst>
          </p:cNvPr>
          <p:cNvSpPr/>
          <p:nvPr/>
        </p:nvSpPr>
        <p:spPr>
          <a:xfrm>
            <a:off x="3190200" y="5998515"/>
            <a:ext cx="3123514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solidFill>
                  <a:schemeClr val="tx1"/>
                </a:solidFill>
              </a:rPr>
              <a:t>C. AB &lt; CD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910664-ED2D-48F2-9391-6B9DAF301A25}"/>
              </a:ext>
            </a:extLst>
          </p:cNvPr>
          <p:cNvSpPr/>
          <p:nvPr/>
        </p:nvSpPr>
        <p:spPr>
          <a:xfrm>
            <a:off x="3175686" y="5206105"/>
            <a:ext cx="3138028" cy="545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solidFill>
                  <a:schemeClr val="tx1"/>
                </a:solidFill>
              </a:rPr>
              <a:t>A. AB = GH, CD = EF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C396D8-7741-4C45-BAAE-370C6E5165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421" y="4969293"/>
            <a:ext cx="2678355" cy="1812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989" y="454445"/>
            <a:ext cx="6077406" cy="47158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1280" y="982125"/>
            <a:ext cx="3991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</a:rPr>
              <a:t>4. Chọn câu trả lời đúng nhất: </a:t>
            </a:r>
          </a:p>
        </p:txBody>
      </p:sp>
    </p:spTree>
    <p:extLst>
      <p:ext uri="{BB962C8B-B14F-4D97-AF65-F5344CB8AC3E}">
        <p14:creationId xmlns:p14="http://schemas.microsoft.com/office/powerpoint/2010/main" val="3048150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  <p:bldP spid="2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59B1BC-9F9A-414D-81D7-43A14E558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BEAA5-3F27-4E90-89F0-DA6A317ED1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0" y="1963439"/>
            <a:ext cx="3148264" cy="21302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" t="27662" r="34643" b="27426"/>
          <a:stretch/>
        </p:blipFill>
        <p:spPr>
          <a:xfrm>
            <a:off x="3530991" y="4344014"/>
            <a:ext cx="7634514" cy="137885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530991" y="2869587"/>
            <a:ext cx="7634514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cs typeface="Arial" panose="020B0604020202020204" pitchFamily="34" charset="0"/>
              </a:rPr>
              <a:t>Độ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dài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của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đoạn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thẳng</a:t>
            </a:r>
            <a:r>
              <a:rPr lang="en-US" sz="2400" dirty="0">
                <a:cs typeface="Arial" panose="020B0604020202020204" pitchFamily="34" charset="0"/>
              </a:rPr>
              <a:t> AB </a:t>
            </a:r>
            <a:r>
              <a:rPr lang="en-US" sz="2400" dirty="0" err="1">
                <a:cs typeface="Arial" panose="020B0604020202020204" pitchFamily="34" charset="0"/>
              </a:rPr>
              <a:t>cũng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được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gọi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khoảng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cách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giữa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hai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điểm</a:t>
            </a:r>
            <a:r>
              <a:rPr lang="en-US" sz="2400" dirty="0">
                <a:cs typeface="Arial" panose="020B0604020202020204" pitchFamily="34" charset="0"/>
              </a:rPr>
              <a:t> A </a:t>
            </a:r>
            <a:r>
              <a:rPr lang="en-US" sz="2400" dirty="0" err="1">
                <a:cs typeface="Arial" panose="020B0604020202020204" pitchFamily="34" charset="0"/>
              </a:rPr>
              <a:t>và</a:t>
            </a:r>
            <a:r>
              <a:rPr lang="en-US" sz="2400" dirty="0">
                <a:cs typeface="Arial" panose="020B0604020202020204" pitchFamily="34" charset="0"/>
              </a:rPr>
              <a:t> B.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30991" y="1357060"/>
            <a:ext cx="7634514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cs typeface="Arial" panose="020B0604020202020204" pitchFamily="34" charset="0"/>
              </a:rPr>
              <a:t>Để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đo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dài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của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đoạn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thẳng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người</a:t>
            </a:r>
            <a:r>
              <a:rPr lang="en-US" sz="2400" dirty="0">
                <a:cs typeface="Arial" panose="020B0604020202020204" pitchFamily="34" charset="0"/>
              </a:rPr>
              <a:t> ta </a:t>
            </a:r>
            <a:r>
              <a:rPr lang="en-US" sz="2400" dirty="0" err="1">
                <a:cs typeface="Arial" panose="020B0604020202020204" pitchFamily="34" charset="0"/>
              </a:rPr>
              <a:t>dùng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thước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đo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dài</a:t>
            </a:r>
            <a:r>
              <a:rPr lang="en-US" sz="2400" dirty="0">
                <a:cs typeface="Arial" panose="020B0604020202020204" pitchFamily="34" charset="0"/>
              </a:rPr>
              <a:t> (chia </a:t>
            </a:r>
            <a:r>
              <a:rPr lang="en-US" sz="2400" dirty="0" err="1">
                <a:cs typeface="Arial" panose="020B0604020202020204" pitchFamily="34" charset="0"/>
              </a:rPr>
              <a:t>khoảng</a:t>
            </a:r>
            <a:r>
              <a:rPr lang="en-US" sz="2400" dirty="0">
                <a:cs typeface="Arial" panose="020B0604020202020204" pitchFamily="34" charset="0"/>
              </a:rPr>
              <a:t> mm, cm, m…).</a:t>
            </a:r>
          </a:p>
        </p:txBody>
      </p:sp>
    </p:spTree>
    <p:extLst>
      <p:ext uri="{BB962C8B-B14F-4D97-AF65-F5344CB8AC3E}">
        <p14:creationId xmlns:p14="http://schemas.microsoft.com/office/powerpoint/2010/main" val="3746997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5466</TotalTime>
  <Words>474</Words>
  <Application>Microsoft Office PowerPoint</Application>
  <PresentationFormat>Widescreen</PresentationFormat>
  <Paragraphs>96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Times New Roman</vt:lpstr>
      <vt:lpstr>MS Sans Serif</vt:lpstr>
      <vt:lpstr>Calibri</vt:lpstr>
      <vt:lpstr>UTM Avo</vt:lpstr>
      <vt:lpstr>Office Theme</vt:lpstr>
      <vt:lpstr>Tuần 25 Bài 3: Đoạn thẳng – Tiết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688</cp:revision>
  <dcterms:created xsi:type="dcterms:W3CDTF">2021-11-01T08:16:43Z</dcterms:created>
  <dcterms:modified xsi:type="dcterms:W3CDTF">2022-02-23T10:31:22Z</dcterms:modified>
</cp:coreProperties>
</file>