
<file path=[Content_Types].xml><?xml version="1.0" encoding="utf-8"?>
<Types xmlns="http://schemas.openxmlformats.org/package/2006/content-types">
  <Default Extension="png" ContentType="image/png"/>
  <Default Extension="mp3" ContentType="audio/mpeg"/>
  <Default Extension="emf" ContentType="image/x-emf"/>
  <Default Extension="wma" ContentType="audio/x-ms-wma"/>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26"/>
  </p:notesMasterIdLst>
  <p:sldIdLst>
    <p:sldId id="449" r:id="rId2"/>
    <p:sldId id="317" r:id="rId3"/>
    <p:sldId id="425" r:id="rId4"/>
    <p:sldId id="426" r:id="rId5"/>
    <p:sldId id="427" r:id="rId6"/>
    <p:sldId id="428" r:id="rId7"/>
    <p:sldId id="429" r:id="rId8"/>
    <p:sldId id="430" r:id="rId9"/>
    <p:sldId id="303" r:id="rId10"/>
    <p:sldId id="365" r:id="rId11"/>
    <p:sldId id="432" r:id="rId12"/>
    <p:sldId id="366" r:id="rId13"/>
    <p:sldId id="324" r:id="rId14"/>
    <p:sldId id="431" r:id="rId15"/>
    <p:sldId id="403" r:id="rId16"/>
    <p:sldId id="424" r:id="rId17"/>
    <p:sldId id="433" r:id="rId18"/>
    <p:sldId id="415" r:id="rId19"/>
    <p:sldId id="434" r:id="rId20"/>
    <p:sldId id="407" r:id="rId21"/>
    <p:sldId id="435" r:id="rId22"/>
    <p:sldId id="436" r:id="rId23"/>
    <p:sldId id="437" r:id="rId24"/>
    <p:sldId id="397" r:id="rId25"/>
  </p:sldIdLst>
  <p:sldSz cx="12190413"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3F3F3"/>
    <a:srgbClr val="C41349"/>
    <a:srgbClr val="FFF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950" autoAdjust="0"/>
  </p:normalViewPr>
  <p:slideViewPr>
    <p:cSldViewPr snapToGrid="0">
      <p:cViewPr varScale="1">
        <p:scale>
          <a:sx n="72" d="100"/>
          <a:sy n="72" d="100"/>
        </p:scale>
        <p:origin x="660"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565E3-F375-40ED-B1B5-6AD16705FE42}" type="datetimeFigureOut">
              <a:rPr lang="zh-CN" altLang="en-US" smtClean="0"/>
              <a:t>2022/2/22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8FB77-EF15-449C-9908-6055D3588229}" type="slidenum">
              <a:rPr lang="zh-CN" altLang="en-US" smtClean="0"/>
              <a:t>‹#›</a:t>
            </a:fld>
            <a:endParaRPr lang="zh-CN" altLang="en-US"/>
          </a:p>
        </p:txBody>
      </p:sp>
    </p:spTree>
    <p:extLst>
      <p:ext uri="{BB962C8B-B14F-4D97-AF65-F5344CB8AC3E}">
        <p14:creationId xmlns:p14="http://schemas.microsoft.com/office/powerpoint/2010/main" val="406604674"/>
      </p:ext>
    </p:extLst>
  </p:cSld>
  <p:clrMap bg1="lt1" tx1="dk1" bg2="lt2" tx2="dk2" accent1="accent1" accent2="accent2" accent3="accent3" accent4="accent4" accent5="accent5" accent6="accent6" hlink="hlink" folHlink="folHlink"/>
  <p:notesStyle>
    <a:lvl1pPr marL="0" algn="l" defTabSz="1219078" rtl="0" eaLnBrk="1" latinLnBrk="0" hangingPunct="1">
      <a:defRPr sz="1600" kern="1200">
        <a:solidFill>
          <a:schemeClr val="tx1"/>
        </a:solidFill>
        <a:latin typeface="+mn-lt"/>
        <a:ea typeface="+mn-ea"/>
        <a:cs typeface="+mn-cs"/>
      </a:defRPr>
    </a:lvl1pPr>
    <a:lvl2pPr marL="609539" algn="l" defTabSz="1219078" rtl="0" eaLnBrk="1" latinLnBrk="0" hangingPunct="1">
      <a:defRPr sz="1600" kern="1200">
        <a:solidFill>
          <a:schemeClr val="tx1"/>
        </a:solidFill>
        <a:latin typeface="+mn-lt"/>
        <a:ea typeface="+mn-ea"/>
        <a:cs typeface="+mn-cs"/>
      </a:defRPr>
    </a:lvl2pPr>
    <a:lvl3pPr marL="1219078" algn="l" defTabSz="1219078" rtl="0" eaLnBrk="1" latinLnBrk="0" hangingPunct="1">
      <a:defRPr sz="1600" kern="1200">
        <a:solidFill>
          <a:schemeClr val="tx1"/>
        </a:solidFill>
        <a:latin typeface="+mn-lt"/>
        <a:ea typeface="+mn-ea"/>
        <a:cs typeface="+mn-cs"/>
      </a:defRPr>
    </a:lvl3pPr>
    <a:lvl4pPr marL="1828617" algn="l" defTabSz="1219078" rtl="0" eaLnBrk="1" latinLnBrk="0" hangingPunct="1">
      <a:defRPr sz="1600" kern="1200">
        <a:solidFill>
          <a:schemeClr val="tx1"/>
        </a:solidFill>
        <a:latin typeface="+mn-lt"/>
        <a:ea typeface="+mn-ea"/>
        <a:cs typeface="+mn-cs"/>
      </a:defRPr>
    </a:lvl4pPr>
    <a:lvl5pPr marL="2438156" algn="l" defTabSz="1219078" rtl="0" eaLnBrk="1" latinLnBrk="0" hangingPunct="1">
      <a:defRPr sz="1600" kern="1200">
        <a:solidFill>
          <a:schemeClr val="tx1"/>
        </a:solidFill>
        <a:latin typeface="+mn-lt"/>
        <a:ea typeface="+mn-ea"/>
        <a:cs typeface="+mn-cs"/>
      </a:defRPr>
    </a:lvl5pPr>
    <a:lvl6pPr marL="3047695" algn="l" defTabSz="1219078" rtl="0" eaLnBrk="1" latinLnBrk="0" hangingPunct="1">
      <a:defRPr sz="1600" kern="1200">
        <a:solidFill>
          <a:schemeClr val="tx1"/>
        </a:solidFill>
        <a:latin typeface="+mn-lt"/>
        <a:ea typeface="+mn-ea"/>
        <a:cs typeface="+mn-cs"/>
      </a:defRPr>
    </a:lvl6pPr>
    <a:lvl7pPr marL="3657234" algn="l" defTabSz="1219078" rtl="0" eaLnBrk="1" latinLnBrk="0" hangingPunct="1">
      <a:defRPr sz="1600" kern="1200">
        <a:solidFill>
          <a:schemeClr val="tx1"/>
        </a:solidFill>
        <a:latin typeface="+mn-lt"/>
        <a:ea typeface="+mn-ea"/>
        <a:cs typeface="+mn-cs"/>
      </a:defRPr>
    </a:lvl7pPr>
    <a:lvl8pPr marL="4266773" algn="l" defTabSz="1219078" rtl="0" eaLnBrk="1" latinLnBrk="0" hangingPunct="1">
      <a:defRPr sz="1600" kern="1200">
        <a:solidFill>
          <a:schemeClr val="tx1"/>
        </a:solidFill>
        <a:latin typeface="+mn-lt"/>
        <a:ea typeface="+mn-ea"/>
        <a:cs typeface="+mn-cs"/>
      </a:defRPr>
    </a:lvl8pPr>
    <a:lvl9pPr marL="4876312" algn="l" defTabSz="1219078"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hình</a:t>
            </a:r>
            <a:r>
              <a:rPr lang="en-US" dirty="0"/>
              <a:t> tam </a:t>
            </a:r>
            <a:r>
              <a:rPr lang="en-US" dirty="0" err="1"/>
              <a:t>giác</a:t>
            </a:r>
            <a:r>
              <a:rPr lang="en-US" dirty="0"/>
              <a:t> </a:t>
            </a:r>
            <a:r>
              <a:rPr lang="en-US" dirty="0" err="1"/>
              <a:t>đỏ</a:t>
            </a:r>
            <a:r>
              <a:rPr lang="en-US" dirty="0"/>
              <a:t> </a:t>
            </a:r>
            <a:r>
              <a:rPr lang="en-US" dirty="0" err="1"/>
              <a:t>để</a:t>
            </a:r>
            <a:r>
              <a:rPr lang="en-US" dirty="0"/>
              <a:t> </a:t>
            </a:r>
            <a:r>
              <a:rPr lang="en-US" dirty="0" err="1"/>
              <a:t>chuyển</a:t>
            </a:r>
            <a:r>
              <a:rPr lang="en-US" dirty="0"/>
              <a:t> sang </a:t>
            </a:r>
            <a:r>
              <a:rPr lang="en-US" dirty="0" err="1"/>
              <a:t>bài</a:t>
            </a:r>
            <a:r>
              <a:rPr lang="en-US" dirty="0"/>
              <a:t> </a:t>
            </a:r>
            <a:r>
              <a:rPr lang="en-US" dirty="0" err="1"/>
              <a:t>học</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9D7E78-2C94-4B4E-B910-17018BB27C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987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8FB77-EF15-449C-9908-6055D3588229}" type="slidenum">
              <a:rPr lang="zh-CN" altLang="en-US" smtClean="0"/>
              <a:t>12</a:t>
            </a:fld>
            <a:endParaRPr lang="zh-CN" altLang="en-US"/>
          </a:p>
        </p:txBody>
      </p:sp>
    </p:spTree>
    <p:extLst>
      <p:ext uri="{BB962C8B-B14F-4D97-AF65-F5344CB8AC3E}">
        <p14:creationId xmlns:p14="http://schemas.microsoft.com/office/powerpoint/2010/main" val="4610644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3" name="Google Shape;13;p7"/>
          <p:cNvSpPr txBox="1">
            <a:spLocks noGrp="1"/>
          </p:cNvSpPr>
          <p:nvPr>
            <p:ph type="ctrTitle"/>
          </p:nvPr>
        </p:nvSpPr>
        <p:spPr>
          <a:xfrm>
            <a:off x="1523802" y="1122363"/>
            <a:ext cx="914281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3802" y="3602038"/>
            <a:ext cx="914281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091"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16" name="Google Shape;16;p7"/>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021" y="1930598"/>
            <a:ext cx="851912" cy="852023"/>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021" y="1930598"/>
            <a:ext cx="851912"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8407" y="3"/>
            <a:ext cx="115344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93745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6"/>
            <a:ext cx="12183293" cy="6816715"/>
          </a:xfrm>
          <a:prstGeom prst="rect">
            <a:avLst/>
          </a:prstGeom>
          <a:noFill/>
          <a:ln>
            <a:noFill/>
          </a:ln>
        </p:spPr>
      </p:pic>
      <p:sp>
        <p:nvSpPr>
          <p:cNvPr id="23" name="Google Shape;23;p8"/>
          <p:cNvSpPr txBox="1">
            <a:spLocks noGrp="1"/>
          </p:cNvSpPr>
          <p:nvPr>
            <p:ph type="dt" idx="10"/>
          </p:nvPr>
        </p:nvSpPr>
        <p:spPr>
          <a:xfrm>
            <a:off x="838091"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24" name="Google Shape;24;p8"/>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925557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6"/>
            <a:ext cx="12164255" cy="6853995"/>
          </a:xfrm>
          <a:prstGeom prst="rect">
            <a:avLst/>
          </a:prstGeom>
          <a:noFill/>
          <a:ln>
            <a:noFill/>
          </a:ln>
        </p:spPr>
      </p:pic>
    </p:spTree>
    <p:extLst>
      <p:ext uri="{BB962C8B-B14F-4D97-AF65-F5344CB8AC3E}">
        <p14:creationId xmlns:p14="http://schemas.microsoft.com/office/powerpoint/2010/main" val="2450159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7"/>
            <a:ext cx="12164255" cy="6853993"/>
          </a:xfrm>
          <a:prstGeom prst="rect">
            <a:avLst/>
          </a:prstGeom>
          <a:noFill/>
          <a:ln>
            <a:noFill/>
          </a:ln>
        </p:spPr>
      </p:pic>
      <p:sp>
        <p:nvSpPr>
          <p:cNvPr id="37" name="Google Shape;37;p10"/>
          <p:cNvSpPr txBox="1">
            <a:spLocks noGrp="1"/>
          </p:cNvSpPr>
          <p:nvPr>
            <p:ph type="dt" idx="10"/>
          </p:nvPr>
        </p:nvSpPr>
        <p:spPr>
          <a:xfrm>
            <a:off x="838091"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38" name="Google Shape;38;p10"/>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114289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78" y="-68826"/>
            <a:ext cx="12511835" cy="7000539"/>
          </a:xfrm>
          <a:prstGeom prst="rect">
            <a:avLst/>
          </a:prstGeom>
          <a:noFill/>
          <a:ln>
            <a:noFill/>
          </a:ln>
        </p:spPr>
      </p:pic>
      <p:sp>
        <p:nvSpPr>
          <p:cNvPr id="46" name="Google Shape;46;p11"/>
          <p:cNvSpPr txBox="1">
            <a:spLocks noGrp="1"/>
          </p:cNvSpPr>
          <p:nvPr>
            <p:ph type="dt" idx="10"/>
          </p:nvPr>
        </p:nvSpPr>
        <p:spPr>
          <a:xfrm>
            <a:off x="838091"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2/22/2022</a:t>
            </a:fld>
            <a:endParaRPr lang="en-US"/>
          </a:p>
        </p:txBody>
      </p:sp>
      <p:sp>
        <p:nvSpPr>
          <p:cNvPr id="47" name="Google Shape;47;p11"/>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6456" y="186277"/>
            <a:ext cx="1284484"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93550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36"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27155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4"/>
            <a:ext cx="12190412"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759" y="1709773"/>
            <a:ext cx="1051423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759" y="4589498"/>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964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3323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and Content">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
        <p:nvSpPr>
          <p:cNvPr id="28" name="Google Shape;28;p9"/>
          <p:cNvSpPr txBox="1">
            <a:spLocks noGrp="1"/>
          </p:cNvSpPr>
          <p:nvPr>
            <p:ph type="title"/>
          </p:nvPr>
        </p:nvSpPr>
        <p:spPr>
          <a:xfrm>
            <a:off x="838091" y="365126"/>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091" y="1825625"/>
            <a:ext cx="10514231" cy="435133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30" name="Google Shape;30;p9"/>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31" name="Google Shape;31;p9"/>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32" name="Google Shape;32;p9"/>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33823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4"/>
            <a:ext cx="12183293" cy="6816715"/>
          </a:xfrm>
          <a:prstGeom prst="rect">
            <a:avLst/>
          </a:prstGeom>
          <a:noFill/>
          <a:ln>
            <a:noFill/>
          </a:ln>
        </p:spPr>
      </p:pic>
      <p:sp>
        <p:nvSpPr>
          <p:cNvPr id="23" name="Google Shape;23;p8"/>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24" name="Google Shape;24;p8"/>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25" name="Google Shape;25;p8"/>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9369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5" name="Google Shape;15;p7"/>
          <p:cNvSpPr txBox="1">
            <a:spLocks noGrp="1"/>
          </p:cNvSpPr>
          <p:nvPr>
            <p:ph type="dt" idx="10"/>
          </p:nvPr>
        </p:nvSpPr>
        <p:spPr>
          <a:xfrm>
            <a:off x="838092"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2/22/2022</a:t>
            </a:fld>
            <a:endParaRPr lang="en-US"/>
          </a:p>
        </p:txBody>
      </p:sp>
      <p:sp>
        <p:nvSpPr>
          <p:cNvPr id="16" name="Google Shape;16;p7"/>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021" y="1930598"/>
            <a:ext cx="851912" cy="852023"/>
          </a:xfrm>
          <a:prstGeom prst="ellipse">
            <a:avLst/>
          </a:prstGeom>
          <a:solidFill>
            <a:srgbClr val="FEE599"/>
          </a:solidFill>
          <a:ln>
            <a:noFill/>
          </a:ln>
        </p:spPr>
        <p:txBody>
          <a:bodyPr spcFirstLastPara="1" wrap="square" lIns="91401" tIns="45689" rIns="91401" bIns="45689"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3445" y="136527"/>
            <a:ext cx="115344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1762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108"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108"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108" y="6356385"/>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1C8935-5503-46B3-AA64-FDD06962785D}"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85"/>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85"/>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07279922"/>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709" r:id="rId6"/>
    <p:sldLayoutId id="2147483711" r:id="rId7"/>
    <p:sldLayoutId id="2147483713" r:id="rId8"/>
    <p:sldLayoutId id="2147483718" r:id="rId9"/>
    <p:sldLayoutId id="2147483876" r:id="rId10"/>
    <p:sldLayoutId id="2147483886" r:id="rId11"/>
    <p:sldLayoutId id="21474838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1.mp3"/><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slideLayout" Target="../slideLayouts/slideLayout10.xml"/><Relationship Id="rId10" Type="http://schemas.openxmlformats.org/officeDocument/2006/relationships/image" Target="../media/image12.png"/><Relationship Id="rId4" Type="http://schemas.openxmlformats.org/officeDocument/2006/relationships/audio" Target="../media/media1.mp3"/><Relationship Id="rId9" Type="http://schemas.openxmlformats.org/officeDocument/2006/relationships/image" Target="../media/image11.emf"/></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1.gif"/><Relationship Id="rId18" Type="http://schemas.openxmlformats.org/officeDocument/2006/relationships/slide" Target="slide5.xml"/><Relationship Id="rId26" Type="http://schemas.openxmlformats.org/officeDocument/2006/relationships/slide" Target="slide9.xml"/><Relationship Id="rId3" Type="http://schemas.openxmlformats.org/officeDocument/2006/relationships/slideLayout" Target="../slideLayouts/slideLayout7.xml"/><Relationship Id="rId21" Type="http://schemas.openxmlformats.org/officeDocument/2006/relationships/image" Target="../media/image26.png"/><Relationship Id="rId7" Type="http://schemas.openxmlformats.org/officeDocument/2006/relationships/image" Target="../media/image16.png"/><Relationship Id="rId12" Type="http://schemas.openxmlformats.org/officeDocument/2006/relationships/image" Target="../media/image20.png"/><Relationship Id="rId17" Type="http://schemas.openxmlformats.org/officeDocument/2006/relationships/image" Target="../media/image24.png"/><Relationship Id="rId25" Type="http://schemas.openxmlformats.org/officeDocument/2006/relationships/image" Target="../media/image28.png"/><Relationship Id="rId2" Type="http://schemas.openxmlformats.org/officeDocument/2006/relationships/audio" Target="../media/media2.wma"/><Relationship Id="rId16" Type="http://schemas.openxmlformats.org/officeDocument/2006/relationships/slide" Target="slide4.xml"/><Relationship Id="rId20" Type="http://schemas.openxmlformats.org/officeDocument/2006/relationships/slide" Target="slide6.xml"/><Relationship Id="rId29" Type="http://schemas.openxmlformats.org/officeDocument/2006/relationships/image" Target="../media/image30.png"/><Relationship Id="rId1" Type="http://schemas.microsoft.com/office/2007/relationships/media" Target="../media/media2.wma"/><Relationship Id="rId6" Type="http://schemas.openxmlformats.org/officeDocument/2006/relationships/image" Target="../media/image15.png"/><Relationship Id="rId11" Type="http://schemas.openxmlformats.org/officeDocument/2006/relationships/image" Target="../media/image19.gif"/><Relationship Id="rId24" Type="http://schemas.openxmlformats.org/officeDocument/2006/relationships/slide" Target="slide8.xml"/><Relationship Id="rId5" Type="http://schemas.openxmlformats.org/officeDocument/2006/relationships/image" Target="../media/image14.png"/><Relationship Id="rId15" Type="http://schemas.openxmlformats.org/officeDocument/2006/relationships/image" Target="../media/image23.gif"/><Relationship Id="rId23" Type="http://schemas.openxmlformats.org/officeDocument/2006/relationships/image" Target="../media/image27.png"/><Relationship Id="rId28" Type="http://schemas.openxmlformats.org/officeDocument/2006/relationships/slide" Target="slide10.xml"/><Relationship Id="rId10" Type="http://schemas.openxmlformats.org/officeDocument/2006/relationships/image" Target="../media/image18.png"/><Relationship Id="rId19" Type="http://schemas.openxmlformats.org/officeDocument/2006/relationships/image" Target="../media/image25.png"/><Relationship Id="rId4" Type="http://schemas.openxmlformats.org/officeDocument/2006/relationships/notesSlide" Target="../notesSlides/notesSlide2.xml"/><Relationship Id="rId9" Type="http://schemas.openxmlformats.org/officeDocument/2006/relationships/image" Target="../media/image17.png"/><Relationship Id="rId14" Type="http://schemas.openxmlformats.org/officeDocument/2006/relationships/image" Target="../media/image22.gif"/><Relationship Id="rId22" Type="http://schemas.openxmlformats.org/officeDocument/2006/relationships/slide" Target="slide7.xml"/><Relationship Id="rId27" Type="http://schemas.openxmlformats.org/officeDocument/2006/relationships/image" Target="../media/image29.png"/><Relationship Id="rId30"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audio" Target="../media/audio1.wav"/><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3.xml"/><Relationship Id="rId1" Type="http://schemas.openxmlformats.org/officeDocument/2006/relationships/slideLayout" Target="../slideLayouts/slideLayout11.xml"/><Relationship Id="rId4" Type="http://schemas.openxmlformats.org/officeDocument/2006/relationships/image" Target="../media/image33.gif"/></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audio" Target="../media/audio1.wav"/><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3.xml"/><Relationship Id="rId1" Type="http://schemas.openxmlformats.org/officeDocument/2006/relationships/slideLayout" Target="../slideLayouts/slideLayout11.xml"/><Relationship Id="rId4" Type="http://schemas.openxmlformats.org/officeDocument/2006/relationships/image" Target="../media/image33.gif"/></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3.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2.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792851" y="1658591"/>
            <a:ext cx="8834470" cy="2336858"/>
          </a:xfrm>
          <a:prstGeom prst="rect">
            <a:avLst/>
          </a:prstGeom>
        </p:spPr>
        <p:txBody>
          <a:bodyPr wrap="none">
            <a:spAutoFit/>
          </a:bodyPr>
          <a:lstStyle/>
          <a:p>
            <a:pPr algn="ctr" defTabSz="914150">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26</a:t>
            </a:r>
            <a:endParaRPr lang="en-US" sz="5199" b="1" dirty="0">
              <a:solidFill>
                <a:srgbClr val="002060"/>
              </a:solidFill>
              <a:latin typeface="UTM Avo" panose="02040603050506020204" pitchFamily="18" charset="0"/>
              <a:cs typeface="Arial" panose="020B0604020202020204" pitchFamily="34" charset="0"/>
            </a:endParaRPr>
          </a:p>
          <a:p>
            <a:pPr algn="ctr" defTabSz="914150">
              <a:lnSpc>
                <a:spcPct val="150000"/>
              </a:lnSpc>
              <a:defRPr/>
            </a:pPr>
            <a:r>
              <a:rPr lang="en-US" sz="5199" b="1">
                <a:solidFill>
                  <a:srgbClr val="FF0000"/>
                </a:solidFill>
                <a:latin typeface="UTM Avo" panose="02040603050506020204" pitchFamily="18" charset="0"/>
                <a:cs typeface="Arial" panose="020B0604020202020204" pitchFamily="34" charset="0"/>
              </a:rPr>
              <a:t>Bài đọc 2: Ai cũng có ích</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0397" y="449"/>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2469" y="579569"/>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6">
            <a:extLst>
              <a:ext uri="{FF2B5EF4-FFF2-40B4-BE49-F238E27FC236}">
                <a16:creationId xmlns:a16="http://schemas.microsoft.com/office/drawing/2014/main" id="{91496B80-1B57-496D-94B4-06CDB7152698}"/>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25194" r="9742" b="11258"/>
          <a:stretch/>
        </p:blipFill>
        <p:spPr>
          <a:xfrm>
            <a:off x="721135" y="1359838"/>
            <a:ext cx="9341560" cy="5033410"/>
          </a:xfrm>
          <a:prstGeom prst="rect">
            <a:avLst/>
          </a:prstGeom>
        </p:spPr>
      </p:pic>
      <p:sp>
        <p:nvSpPr>
          <p:cNvPr id="6" name="Rectangle 5"/>
          <p:cNvSpPr/>
          <p:nvPr/>
        </p:nvSpPr>
        <p:spPr>
          <a:xfrm>
            <a:off x="-1" y="6679777"/>
            <a:ext cx="12190413" cy="177777"/>
          </a:xfrm>
          <a:prstGeom prst="rect">
            <a:avLst/>
          </a:prstGeom>
          <a:ln/>
        </p:spPr>
        <p:style>
          <a:lnRef idx="3">
            <a:schemeClr val="lt1"/>
          </a:lnRef>
          <a:fillRef idx="1">
            <a:schemeClr val="accent6"/>
          </a:fillRef>
          <a:effectRef idx="1">
            <a:schemeClr val="accent6"/>
          </a:effectRef>
          <a:fontRef idx="minor">
            <a:schemeClr val="lt1"/>
          </a:fontRef>
        </p:style>
        <p:txBody>
          <a:bodyPr lIns="121839" tIns="60920" rIns="121839" bIns="60920" spcCol="0" rtlCol="0" anchor="ctr"/>
          <a:lstStyle/>
          <a:p>
            <a:pPr algn="ctr"/>
            <a:endParaRPr lang="en-US" sz="2400">
              <a:solidFill>
                <a:srgbClr val="0070C0"/>
              </a:solidFill>
            </a:endParaRPr>
          </a:p>
        </p:txBody>
      </p:sp>
      <p:pic>
        <p:nvPicPr>
          <p:cNvPr id="8" name="图片 37">
            <a:extLst>
              <a:ext uri="{FF2B5EF4-FFF2-40B4-BE49-F238E27FC236}">
                <a16:creationId xmlns:a16="http://schemas.microsoft.com/office/drawing/2014/main" id="{CA51BFDD-7EB2-41C7-B1D2-9A78363AE095}"/>
              </a:ext>
            </a:extLst>
          </p:cNvPr>
          <p:cNvPicPr>
            <a:picLocks noChangeAspect="1"/>
          </p:cNvPicPr>
          <p:nvPr/>
        </p:nvPicPr>
        <p:blipFill>
          <a:blip r:embed="rId7" cstate="print">
            <a:extLst>
              <a:ext uri="{BEBA8EAE-BF5A-486C-A8C5-ECC9F3942E4B}">
                <a14:imgProps xmlns:a14="http://schemas.microsoft.com/office/drawing/2010/main">
                  <a14:imgLayer r:embed="rId8">
                    <a14:imgEffect>
                      <a14:artisticLineDrawing/>
                    </a14:imgEffect>
                  </a14:imgLayer>
                </a14:imgProps>
              </a:ext>
              <a:ext uri="{28A0092B-C50C-407E-A947-70E740481C1C}">
                <a14:useLocalDpi xmlns:a14="http://schemas.microsoft.com/office/drawing/2010/main" val="0"/>
              </a:ext>
            </a:extLst>
          </a:blip>
          <a:stretch>
            <a:fillRect/>
          </a:stretch>
        </p:blipFill>
        <p:spPr>
          <a:xfrm>
            <a:off x="10187408" y="447"/>
            <a:ext cx="2052477" cy="2254683"/>
          </a:xfrm>
          <a:prstGeom prst="rect">
            <a:avLst/>
          </a:prstGeom>
          <a:effectLst>
            <a:outerShdw blurRad="50800" dist="38100" dir="10800000" algn="r" rotWithShape="0">
              <a:prstClr val="black">
                <a:alpha val="40000"/>
              </a:prstClr>
            </a:outerShdw>
          </a:effectLst>
        </p:spPr>
      </p:pic>
      <p:grpSp>
        <p:nvGrpSpPr>
          <p:cNvPr id="10" name="组合 23"/>
          <p:cNvGrpSpPr/>
          <p:nvPr/>
        </p:nvGrpSpPr>
        <p:grpSpPr>
          <a:xfrm>
            <a:off x="-17581" y="5831639"/>
            <a:ext cx="12202134" cy="1123217"/>
            <a:chOff x="-17585" y="5729324"/>
            <a:chExt cx="12203723" cy="1123362"/>
          </a:xfrm>
        </p:grpSpPr>
        <p:pic>
          <p:nvPicPr>
            <p:cNvPr id="11" name="图片 24"/>
            <p:cNvPicPr>
              <a:picLocks noChangeAspect="1"/>
            </p:cNvPicPr>
            <p:nvPr/>
          </p:nvPicPr>
          <p:blipFill rotWithShape="1">
            <a:blip r:embed="rId9"/>
            <a:srcRect l="1990"/>
            <a:stretch/>
          </p:blipFill>
          <p:spPr>
            <a:xfrm>
              <a:off x="-17585" y="5729324"/>
              <a:ext cx="8659753" cy="1123362"/>
            </a:xfrm>
            <a:prstGeom prst="rect">
              <a:avLst/>
            </a:prstGeom>
          </p:spPr>
        </p:pic>
        <p:pic>
          <p:nvPicPr>
            <p:cNvPr id="12" name="图片 25"/>
            <p:cNvPicPr>
              <a:picLocks noChangeAspect="1"/>
            </p:cNvPicPr>
            <p:nvPr/>
          </p:nvPicPr>
          <p:blipFill rotWithShape="1">
            <a:blip r:embed="rId9"/>
            <a:srcRect r="21459"/>
            <a:stretch/>
          </p:blipFill>
          <p:spPr>
            <a:xfrm>
              <a:off x="5398477" y="5729324"/>
              <a:ext cx="6787661" cy="1123362"/>
            </a:xfrm>
            <a:prstGeom prst="rect">
              <a:avLst/>
            </a:prstGeom>
          </p:spPr>
        </p:pic>
      </p:grpSp>
      <p:pic>
        <p:nvPicPr>
          <p:cNvPr id="13" name="图片 36"/>
          <p:cNvPicPr>
            <a:picLocks noChangeAspect="1"/>
          </p:cNvPicPr>
          <p:nvPr/>
        </p:nvPicPr>
        <p:blipFill rotWithShape="1">
          <a:blip r:embed="rId10">
            <a:extLst>
              <a:ext uri="{28A0092B-C50C-407E-A947-70E740481C1C}">
                <a14:useLocalDpi xmlns:a14="http://schemas.microsoft.com/office/drawing/2010/main" val="0"/>
              </a:ext>
            </a:extLst>
          </a:blip>
          <a:srcRect r="31552"/>
          <a:stretch/>
        </p:blipFill>
        <p:spPr>
          <a:xfrm>
            <a:off x="9791996" y="2030318"/>
            <a:ext cx="2448413" cy="4924538"/>
          </a:xfrm>
          <a:prstGeom prst="rect">
            <a:avLst/>
          </a:prstGeom>
        </p:spPr>
      </p:pic>
      <p:pic>
        <p:nvPicPr>
          <p:cNvPr id="17" name="PA_图片 3">
            <a:extLst>
              <a:ext uri="{FF2B5EF4-FFF2-40B4-BE49-F238E27FC236}">
                <a16:creationId xmlns:a16="http://schemas.microsoft.com/office/drawing/2014/main" id="{5B74BE9E-C78D-4DEC-B03F-FC27DD50910A}"/>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613886" y="2839036"/>
            <a:ext cx="3713472" cy="3713472"/>
          </a:xfrm>
          <a:prstGeom prst="rect">
            <a:avLst/>
          </a:prstGeom>
        </p:spPr>
      </p:pic>
      <p:sp>
        <p:nvSpPr>
          <p:cNvPr id="14" name="TextBox 13"/>
          <p:cNvSpPr txBox="1"/>
          <p:nvPr/>
        </p:nvSpPr>
        <p:spPr>
          <a:xfrm>
            <a:off x="2286892" y="2795406"/>
            <a:ext cx="6742177" cy="1323219"/>
          </a:xfrm>
          <a:prstGeom prst="rect">
            <a:avLst/>
          </a:prstGeom>
          <a:noFill/>
        </p:spPr>
        <p:txBody>
          <a:bodyPr wrap="square" lIns="91379" tIns="45690" rIns="91379" bIns="45690"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gn="l"/>
            <a:r>
              <a:rPr lang="en-US" sz="7999" dirty="0" err="1">
                <a:solidFill>
                  <a:srgbClr val="0070C0"/>
                </a:solidFill>
                <a:latin typeface="UTM Avo" panose="02040603050506020204" pitchFamily="18" charset="0"/>
                <a:cs typeface="Arial" panose="020B0604020202020204" pitchFamily="34" charset="0"/>
              </a:rPr>
              <a:t>KHỞI</a:t>
            </a:r>
            <a:r>
              <a:rPr lang="en-US" sz="7999" dirty="0">
                <a:solidFill>
                  <a:srgbClr val="0070C0"/>
                </a:solidFill>
                <a:latin typeface="UTM Avo" panose="02040603050506020204" pitchFamily="18" charset="0"/>
                <a:cs typeface="Arial" panose="020B0604020202020204" pitchFamily="34" charset="0"/>
              </a:rPr>
              <a:t> </a:t>
            </a:r>
            <a:r>
              <a:rPr lang="en-US" sz="7999" dirty="0" err="1">
                <a:solidFill>
                  <a:srgbClr val="0070C0"/>
                </a:solidFill>
                <a:latin typeface="UTM Avo" panose="02040603050506020204" pitchFamily="18" charset="0"/>
                <a:cs typeface="Arial" panose="020B0604020202020204" pitchFamily="34" charset="0"/>
              </a:rPr>
              <a:t>ĐỘNG</a:t>
            </a:r>
            <a:endParaRPr lang="en-US" sz="7999" dirty="0">
              <a:solidFill>
                <a:srgbClr val="0070C0"/>
              </a:solidFill>
              <a:latin typeface="UTM Avo" panose="02040603050506020204" pitchFamily="18" charset="0"/>
              <a:cs typeface="Arial" panose="020B0604020202020204" pitchFamily="34" charset="0"/>
            </a:endParaRPr>
          </a:p>
        </p:txBody>
      </p:sp>
      <p:pic>
        <p:nvPicPr>
          <p:cNvPr id="18" name="crystal">
            <a:hlinkClick r:id="" action="ppaction://media"/>
            <a:extLst>
              <a:ext uri="{FF2B5EF4-FFF2-40B4-BE49-F238E27FC236}">
                <a16:creationId xmlns:a16="http://schemas.microsoft.com/office/drawing/2014/main" id="{53259D04-C9B4-465C-A410-3E92E9FAE4F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594771" y="2669836"/>
            <a:ext cx="457200" cy="457200"/>
          </a:xfrm>
          <a:prstGeom prst="rect">
            <a:avLst/>
          </a:prstGeom>
        </p:spPr>
      </p:pic>
    </p:spTree>
    <p:extLst>
      <p:ext uri="{BB962C8B-B14F-4D97-AF65-F5344CB8AC3E}">
        <p14:creationId xmlns:p14="http://schemas.microsoft.com/office/powerpoint/2010/main" val="783438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uideh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02" y="-671462"/>
            <a:ext cx="609521" cy="609521"/>
          </a:xfrm>
          <a:prstGeom prst="rect">
            <a:avLst/>
          </a:prstGeom>
        </p:spPr>
      </p:pic>
      <p:sp>
        <p:nvSpPr>
          <p:cNvPr id="3" name="Rectangle 2"/>
          <p:cNvSpPr/>
          <p:nvPr/>
        </p:nvSpPr>
        <p:spPr>
          <a:xfrm>
            <a:off x="3399580" y="6350889"/>
            <a:ext cx="2270272" cy="345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8" name="Picture 7">
            <a:extLst>
              <a:ext uri="{FF2B5EF4-FFF2-40B4-BE49-F238E27FC236}">
                <a16:creationId xmlns:a16="http://schemas.microsoft.com/office/drawing/2014/main" id="{89AAD609-0887-4DC6-9419-D969C0D68B97}"/>
              </a:ext>
            </a:extLst>
          </p:cNvPr>
          <p:cNvPicPr>
            <a:picLocks noChangeAspect="1"/>
          </p:cNvPicPr>
          <p:nvPr/>
        </p:nvPicPr>
        <p:blipFill>
          <a:blip r:embed="rId6"/>
          <a:stretch>
            <a:fillRect/>
          </a:stretch>
        </p:blipFill>
        <p:spPr>
          <a:xfrm>
            <a:off x="4329799" y="886690"/>
            <a:ext cx="7220958" cy="465512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29">
            <a:extLst>
              <a:ext uri="{FF2B5EF4-FFF2-40B4-BE49-F238E27FC236}">
                <a16:creationId xmlns:a16="http://schemas.microsoft.com/office/drawing/2014/main" id="{407227B6-409F-4682-9E0C-95EA53254399}"/>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956" b="93956" l="100" r="99650">
                        <a14:foregroundMark x1="12206" y1="28444" x2="12756" y2="28800"/>
                        <a14:foregroundMark x1="18059" y1="39911" x2="18059" y2="39911"/>
                        <a14:foregroundMark x1="18159" y1="39733" x2="17609" y2="78400"/>
                        <a14:foregroundMark x1="17609" y1="78400" x2="36318" y2="79022"/>
                        <a14:foregroundMark x1="36318" y1="79022" x2="36318" y2="76533"/>
                        <a14:foregroundMark x1="23112" y1="52000" x2="22461" y2="52000"/>
                        <a14:foregroundMark x1="15258" y1="59200" x2="14907" y2="59911"/>
                        <a14:foregroundMark x1="14807" y1="58667" x2="9505" y2="63200"/>
                        <a14:foregroundMark x1="8704" y1="64089" x2="8154" y2="65956"/>
                        <a14:foregroundMark x1="7004" y1="68800" x2="5103" y2="71644"/>
                        <a14:foregroundMark x1="4652" y1="72800" x2="3302" y2="76000"/>
                        <a14:foregroundMark x1="3302" y1="76000" x2="4552" y2="76178"/>
                        <a14:foregroundMark x1="5753" y1="76533" x2="8904" y2="77867"/>
                        <a14:foregroundMark x1="9855" y1="78222" x2="13557" y2="81511"/>
                        <a14:foregroundMark x1="13557" y1="81511" x2="17159" y2="81511"/>
                        <a14:foregroundMark x1="19960" y1="83556" x2="26163" y2="86222"/>
                        <a14:foregroundMark x1="26513" y1="86400" x2="29765" y2="86400"/>
                        <a14:foregroundMark x1="30665" y1="86578" x2="38219" y2="87111"/>
                        <a14:foregroundMark x1="39920" y1="87111" x2="46373" y2="86933"/>
                        <a14:foregroundMark x1="46373" y1="86933" x2="46373" y2="86933"/>
                        <a14:foregroundMark x1="47474" y1="86933" x2="56028" y2="86756"/>
                        <a14:foregroundMark x1="56028" y1="86756" x2="56028" y2="86756"/>
                        <a14:foregroundMark x1="58279" y1="86756" x2="63932" y2="87733"/>
                        <a14:foregroundMark x1="94047" y1="8800" x2="94047" y2="8800"/>
                        <a14:foregroundMark x1="7254" y1="20089" x2="7254" y2="20089"/>
                        <a14:foregroundMark x1="12406" y1="14667" x2="12406" y2="14667"/>
                        <a14:foregroundMark x1="13207" y1="11200" x2="13207" y2="11200"/>
                        <a14:foregroundMark x1="13207" y1="11200" x2="13207" y2="11200"/>
                        <a14:foregroundMark x1="13307" y1="11022" x2="13307" y2="11022"/>
                        <a14:foregroundMark x1="8604" y1="57333" x2="8604" y2="57333"/>
                        <a14:foregroundMark x1="4852" y1="51111" x2="4852" y2="51111"/>
                        <a14:foregroundMark x1="4652" y1="50133" x2="4652" y2="50133"/>
                        <a14:foregroundMark x1="4552" y1="48089" x2="5103" y2="47289"/>
                        <a14:foregroundMark x1="15708" y1="37511" x2="15708" y2="37511"/>
                        <a14:foregroundMark x1="450" y1="53867" x2="450" y2="53867"/>
                        <a14:foregroundMark x1="31016" y1="87911" x2="31016" y2="87911"/>
                        <a14:foregroundMark x1="10605" y1="41244" x2="10605" y2="41244"/>
                        <a14:foregroundMark x1="11956" y1="21067" x2="11656" y2="22222"/>
                        <a14:foregroundMark x1="9155" y1="45067" x2="9155" y2="45067"/>
                        <a14:foregroundMark x1="7254" y1="47822" x2="6453" y2="48267"/>
                        <a14:foregroundMark x1="4102" y1="49956" x2="4102" y2="49956"/>
                        <a14:foregroundMark x1="5103" y1="55200" x2="5103" y2="55822"/>
                        <a14:foregroundMark x1="5103" y1="56711" x2="5103" y2="56711"/>
                        <a14:foregroundMark x1="5003" y1="57156" x2="4402" y2="57156"/>
                        <a14:foregroundMark x1="4302" y1="56889" x2="3752" y2="56000"/>
                        <a14:foregroundMark x1="3752" y1="55822" x2="2751" y2="52800"/>
                        <a14:foregroundMark x1="2151" y1="46756" x2="28414" y2="36889"/>
                        <a14:foregroundMark x1="35518" y1="55378" x2="33817" y2="53333"/>
                        <a14:foregroundMark x1="12856" y1="21956" x2="12856" y2="21956"/>
                        <a14:foregroundMark x1="12856" y1="21244" x2="15108" y2="21422"/>
                        <a14:foregroundMark x1="18409" y1="24089" x2="22911" y2="28000"/>
                        <a14:foregroundMark x1="22911" y1="28000" x2="22911" y2="28000"/>
                        <a14:foregroundMark x1="31016" y1="42222" x2="29115" y2="55378"/>
                        <a14:foregroundMark x1="30665" y1="93956" x2="30665" y2="93956"/>
                        <a14:foregroundMark x1="28864" y1="90578" x2="28864" y2="90578"/>
                        <a14:foregroundMark x1="28864" y1="89778" x2="29465" y2="89600"/>
                        <a14:foregroundMark x1="29465" y1="89600" x2="33067" y2="90133"/>
                        <a14:foregroundMark x1="69235" y1="86578" x2="69235" y2="86578"/>
                        <a14:foregroundMark x1="71286" y1="86578" x2="72836" y2="88267"/>
                        <a14:foregroundMark x1="73737" y1="90756" x2="73737" y2="90756"/>
                        <a14:foregroundMark x1="61031" y1="91111" x2="62931" y2="91111"/>
                        <a14:foregroundMark x1="69785" y1="90578" x2="71736" y2="90933"/>
                        <a14:foregroundMark x1="74087" y1="90133" x2="78139" y2="89600"/>
                        <a14:foregroundMark x1="79940" y1="88444" x2="83792" y2="86756"/>
                        <a14:foregroundMark x1="83792" y1="86756" x2="83792" y2="86756"/>
                        <a14:foregroundMark x1="85343" y1="86044" x2="88194" y2="85778"/>
                        <a14:foregroundMark x1="88644" y1="85600" x2="91096" y2="84889"/>
                        <a14:foregroundMark x1="91696" y1="84711" x2="94397" y2="83733"/>
                        <a14:foregroundMark x1="94697" y1="83733" x2="96648" y2="83911"/>
                        <a14:foregroundMark x1="96948" y1="83733" x2="96948" y2="83733"/>
                        <a14:foregroundMark x1="75988" y1="84533" x2="80640" y2="86044"/>
                        <a14:foregroundMark x1="80640" y1="86044" x2="99650" y2="61689"/>
                        <a14:foregroundMark x1="85043" y1="87556" x2="89545" y2="89422"/>
                        <a14:foregroundMark x1="94047" y1="87733" x2="94047" y2="87733"/>
                        <a14:foregroundMark x1="95598" y1="63556" x2="96898" y2="43022"/>
                        <a14:foregroundMark x1="96898" y1="43022" x2="95598" y2="24800"/>
                        <a14:foregroundMark x1="95748" y1="22578" x2="95748" y2="22578"/>
                        <a14:foregroundMark x1="98449" y1="20889" x2="98449" y2="11111"/>
                        <a14:foregroundMark x1="98449" y1="11111" x2="93697" y2="1956"/>
                        <a14:foregroundMark x1="93697" y1="1956" x2="14107" y2="10756"/>
                        <a14:foregroundMark x1="14107" y1="10756" x2="15058" y2="30311"/>
                        <a14:foregroundMark x1="15058" y1="30311" x2="23612" y2="52444"/>
                        <a14:foregroundMark x1="23612" y1="52444" x2="36818" y2="29778"/>
                        <a14:foregroundMark x1="36818" y1="29778" x2="15208" y2="12533"/>
                        <a14:foregroundMark x1="15208" y1="12533" x2="2951" y2="13867"/>
                        <a14:foregroundMark x1="2951" y1="13867" x2="4402" y2="22222"/>
                        <a14:foregroundMark x1="4402" y1="22222" x2="5903" y2="24622"/>
                        <a14:foregroundMark x1="23912" y1="30489" x2="23912" y2="30489"/>
                        <a14:foregroundMark x1="3752" y1="29778" x2="26013" y2="55022"/>
                        <a14:foregroundMark x1="26013" y1="55022" x2="27564" y2="61422"/>
                        <a14:foregroundMark x1="27564" y1="61422" x2="26113" y2="55022"/>
                        <a14:foregroundMark x1="26113" y1="55022" x2="26013" y2="20444"/>
                        <a14:foregroundMark x1="26013" y1="20444" x2="22961" y2="26133"/>
                        <a14:foregroundMark x1="22961" y1="26133" x2="23012" y2="29333"/>
                        <a14:foregroundMark x1="23462" y1="26756" x2="23462" y2="26756"/>
                        <a14:foregroundMark x1="7254" y1="49600" x2="25863" y2="61778"/>
                        <a14:foregroundMark x1="25863" y1="61778" x2="29615" y2="58933"/>
                        <a14:foregroundMark x1="29615" y1="58933" x2="23612" y2="50489"/>
                        <a14:foregroundMark x1="23612" y1="50489" x2="15258" y2="50844"/>
                        <a14:foregroundMark x1="27414" y1="55378" x2="27414" y2="55378"/>
                        <a14:foregroundMark x1="27414" y1="57689" x2="27414" y2="57689"/>
                        <a14:foregroundMark x1="25363" y1="53867" x2="26063" y2="63556"/>
                        <a14:foregroundMark x1="26063" y1="63556" x2="26813" y2="53600"/>
                        <a14:foregroundMark x1="26813" y1="53600" x2="21411" y2="53333"/>
                        <a14:foregroundMark x1="21411" y1="53333" x2="23612" y2="61422"/>
                        <a14:foregroundMark x1="23612" y1="61422" x2="29365" y2="58400"/>
                        <a14:foregroundMark x1="29365" y1="58400" x2="23962" y2="54311"/>
                        <a14:foregroundMark x1="23962" y1="54311" x2="23262" y2="55378"/>
                        <a14:foregroundMark x1="25063" y1="62578" x2="25063" y2="63556"/>
                        <a14:foregroundMark x1="23712" y1="60356" x2="30115" y2="55289"/>
                        <a14:foregroundMark x1="30115" y1="55289" x2="21261" y2="59200"/>
                        <a14:foregroundMark x1="21261" y1="59200" x2="30015" y2="58222"/>
                        <a14:foregroundMark x1="31816" y1="69600" x2="32166" y2="68978"/>
                        <a14:foregroundMark x1="24712" y1="69956" x2="24712" y2="69956"/>
                        <a14:foregroundMark x1="17259" y1="31822" x2="30115" y2="40533"/>
                        <a14:foregroundMark x1="20560" y1="43289" x2="20560" y2="43289"/>
                        <a14:foregroundMark x1="1701" y1="85422" x2="6403" y2="84000"/>
                        <a14:foregroundMark x1="6403" y1="84000" x2="21461" y2="89600"/>
                        <a14:foregroundMark x1="24262" y1="84089" x2="24262" y2="84089"/>
                        <a14:backgroundMark x1="3852" y1="86756" x2="8204" y2="87111"/>
                        <a14:backgroundMark x1="8204" y1="87111" x2="4402" y2="86756"/>
                      </a14:backgroundRemoval>
                    </a14:imgEffect>
                  </a14:imgLayer>
                </a14:imgProps>
              </a:ext>
              <a:ext uri="{28A0092B-C50C-407E-A947-70E740481C1C}">
                <a14:useLocalDpi xmlns:a14="http://schemas.microsoft.com/office/drawing/2010/main" val="0"/>
              </a:ext>
            </a:extLst>
          </a:blip>
          <a:srcRect b="10217"/>
          <a:stretch/>
        </p:blipFill>
        <p:spPr>
          <a:xfrm>
            <a:off x="-99853" y="-61941"/>
            <a:ext cx="12282507" cy="6198090"/>
          </a:xfrm>
          <a:prstGeom prst="rect">
            <a:avLst/>
          </a:prstGeom>
        </p:spPr>
      </p:pic>
      <p:pic>
        <p:nvPicPr>
          <p:cNvPr id="15" name="Picture 14">
            <a:extLst>
              <a:ext uri="{FF2B5EF4-FFF2-40B4-BE49-F238E27FC236}">
                <a16:creationId xmlns:a16="http://schemas.microsoft.com/office/drawing/2014/main" id="{635E45C2-FC0E-4478-B582-B554C74720EE}"/>
              </a:ext>
            </a:extLst>
          </p:cNvPr>
          <p:cNvPicPr>
            <a:picLocks noChangeAspect="1"/>
          </p:cNvPicPr>
          <p:nvPr/>
        </p:nvPicPr>
        <p:blipFill>
          <a:blip r:embed="rId9"/>
          <a:stretch>
            <a:fillRect/>
          </a:stretch>
        </p:blipFill>
        <p:spPr>
          <a:xfrm>
            <a:off x="-49834" y="5564536"/>
            <a:ext cx="4521746" cy="1395361"/>
          </a:xfrm>
          <a:prstGeom prst="rect">
            <a:avLst/>
          </a:prstGeom>
        </p:spPr>
      </p:pic>
      <p:pic>
        <p:nvPicPr>
          <p:cNvPr id="17" name="Picture 16">
            <a:extLst>
              <a:ext uri="{FF2B5EF4-FFF2-40B4-BE49-F238E27FC236}">
                <a16:creationId xmlns:a16="http://schemas.microsoft.com/office/drawing/2014/main" id="{62F5FA53-BE4A-4753-969B-97ED0A1743B3}"/>
              </a:ext>
            </a:extLst>
          </p:cNvPr>
          <p:cNvPicPr>
            <a:picLocks noChangeAspect="1"/>
          </p:cNvPicPr>
          <p:nvPr/>
        </p:nvPicPr>
        <p:blipFill>
          <a:blip r:embed="rId10"/>
          <a:stretch>
            <a:fillRect/>
          </a:stretch>
        </p:blipFill>
        <p:spPr>
          <a:xfrm>
            <a:off x="-184862" y="6136149"/>
            <a:ext cx="2896804" cy="782119"/>
          </a:xfrm>
          <a:prstGeom prst="rect">
            <a:avLst/>
          </a:prstGeom>
        </p:spPr>
      </p:pic>
      <p:pic>
        <p:nvPicPr>
          <p:cNvPr id="41" name="Picture 40">
            <a:extLst>
              <a:ext uri="{FF2B5EF4-FFF2-40B4-BE49-F238E27FC236}">
                <a16:creationId xmlns:a16="http://schemas.microsoft.com/office/drawing/2014/main" id="{B84BCFE7-4AF2-49D6-8815-1DF57E3B0FB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7951" y="5417638"/>
            <a:ext cx="657735" cy="918894"/>
          </a:xfrm>
          <a:prstGeom prst="rect">
            <a:avLst/>
          </a:prstGeom>
        </p:spPr>
      </p:pic>
      <p:pic>
        <p:nvPicPr>
          <p:cNvPr id="42" name="Picture 41">
            <a:extLst>
              <a:ext uri="{FF2B5EF4-FFF2-40B4-BE49-F238E27FC236}">
                <a16:creationId xmlns:a16="http://schemas.microsoft.com/office/drawing/2014/main" id="{7F9BE2F4-E7F7-48D1-9732-E61E46B7ED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0274" y="-233038"/>
            <a:ext cx="1761668" cy="6059160"/>
          </a:xfrm>
          <a:prstGeom prst="rect">
            <a:avLst/>
          </a:prstGeom>
        </p:spPr>
      </p:pic>
      <p:pic>
        <p:nvPicPr>
          <p:cNvPr id="43" name="Picture 42">
            <a:extLst>
              <a:ext uri="{FF2B5EF4-FFF2-40B4-BE49-F238E27FC236}">
                <a16:creationId xmlns:a16="http://schemas.microsoft.com/office/drawing/2014/main" id="{DF57290E-781C-4597-B650-DB43A361B23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91813" y="1101755"/>
            <a:ext cx="1168443" cy="1168443"/>
          </a:xfrm>
          <a:prstGeom prst="rect">
            <a:avLst/>
          </a:prstGeom>
        </p:spPr>
      </p:pic>
      <p:pic>
        <p:nvPicPr>
          <p:cNvPr id="44" name="Picture 43">
            <a:extLst>
              <a:ext uri="{FF2B5EF4-FFF2-40B4-BE49-F238E27FC236}">
                <a16:creationId xmlns:a16="http://schemas.microsoft.com/office/drawing/2014/main" id="{D8D4F484-44F9-4704-B9A3-59277FF21C0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701" y="884307"/>
            <a:ext cx="1060969" cy="1060969"/>
          </a:xfrm>
          <a:prstGeom prst="rect">
            <a:avLst/>
          </a:prstGeom>
        </p:spPr>
      </p:pic>
      <p:pic>
        <p:nvPicPr>
          <p:cNvPr id="45" name="Picture 44">
            <a:extLst>
              <a:ext uri="{FF2B5EF4-FFF2-40B4-BE49-F238E27FC236}">
                <a16:creationId xmlns:a16="http://schemas.microsoft.com/office/drawing/2014/main" id="{DFFE8D5C-B049-416C-863D-18CAD1BDA9C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887874" y="1738389"/>
            <a:ext cx="1127424" cy="1127424"/>
          </a:xfrm>
          <a:prstGeom prst="rect">
            <a:avLst/>
          </a:prstGeom>
        </p:spPr>
      </p:pic>
      <p:pic>
        <p:nvPicPr>
          <p:cNvPr id="46" name="mau1">
            <a:hlinkClick r:id="rId16" action="ppaction://hlinksldjump"/>
            <a:extLst>
              <a:ext uri="{FF2B5EF4-FFF2-40B4-BE49-F238E27FC236}">
                <a16:creationId xmlns:a16="http://schemas.microsoft.com/office/drawing/2014/main" id="{D1F52F5D-A216-404F-A9F2-FE82E25924B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98749" y="671950"/>
            <a:ext cx="2651645" cy="2651645"/>
          </a:xfrm>
          <a:prstGeom prst="rect">
            <a:avLst/>
          </a:prstGeom>
        </p:spPr>
      </p:pic>
      <p:pic>
        <p:nvPicPr>
          <p:cNvPr id="47" name="mau2">
            <a:hlinkClick r:id="rId18" action="ppaction://hlinksldjump"/>
            <a:extLst>
              <a:ext uri="{FF2B5EF4-FFF2-40B4-BE49-F238E27FC236}">
                <a16:creationId xmlns:a16="http://schemas.microsoft.com/office/drawing/2014/main" id="{884F59D3-DE86-4E2A-AC0D-CEE05CFD129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908789" y="1067903"/>
            <a:ext cx="2633398" cy="2639466"/>
          </a:xfrm>
          <a:prstGeom prst="rect">
            <a:avLst/>
          </a:prstGeom>
        </p:spPr>
      </p:pic>
      <p:pic>
        <p:nvPicPr>
          <p:cNvPr id="48" name="mau3">
            <a:hlinkClick r:id="rId20" action="ppaction://hlinksldjump"/>
            <a:extLst>
              <a:ext uri="{FF2B5EF4-FFF2-40B4-BE49-F238E27FC236}">
                <a16:creationId xmlns:a16="http://schemas.microsoft.com/office/drawing/2014/main" id="{C322BE3D-E64A-4A56-B39D-644418D6B59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206103" y="702442"/>
            <a:ext cx="2639466" cy="2639466"/>
          </a:xfrm>
          <a:prstGeom prst="rect">
            <a:avLst/>
          </a:prstGeom>
        </p:spPr>
      </p:pic>
      <p:pic>
        <p:nvPicPr>
          <p:cNvPr id="49" name="mau4">
            <a:hlinkClick r:id="rId22" action="ppaction://hlinksldjump"/>
            <a:extLst>
              <a:ext uri="{FF2B5EF4-FFF2-40B4-BE49-F238E27FC236}">
                <a16:creationId xmlns:a16="http://schemas.microsoft.com/office/drawing/2014/main" id="{F17F762F-879B-4C77-A298-BA8BDB9EB73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236277" y="2990363"/>
            <a:ext cx="2651645" cy="2651645"/>
          </a:xfrm>
          <a:prstGeom prst="rect">
            <a:avLst/>
          </a:prstGeom>
        </p:spPr>
      </p:pic>
      <p:pic>
        <p:nvPicPr>
          <p:cNvPr id="50" name="mau5">
            <a:hlinkClick r:id="rId24" action="ppaction://hlinksldjump"/>
            <a:extLst>
              <a:ext uri="{FF2B5EF4-FFF2-40B4-BE49-F238E27FC236}">
                <a16:creationId xmlns:a16="http://schemas.microsoft.com/office/drawing/2014/main" id="{DDED3B9B-DB2D-40C5-8107-40AADFC07A1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559667" y="3374993"/>
            <a:ext cx="2633398" cy="2639466"/>
          </a:xfrm>
          <a:prstGeom prst="rect">
            <a:avLst/>
          </a:prstGeom>
        </p:spPr>
      </p:pic>
      <p:pic>
        <p:nvPicPr>
          <p:cNvPr id="51" name="mau6">
            <a:hlinkClick r:id="rId26" action="ppaction://hlinksldjump"/>
            <a:extLst>
              <a:ext uri="{FF2B5EF4-FFF2-40B4-BE49-F238E27FC236}">
                <a16:creationId xmlns:a16="http://schemas.microsoft.com/office/drawing/2014/main" id="{A5C6112A-CA6D-4E8D-BC94-BB4723465680}"/>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8864810" y="3005921"/>
            <a:ext cx="2651645" cy="2651645"/>
          </a:xfrm>
          <a:prstGeom prst="rect">
            <a:avLst/>
          </a:prstGeom>
        </p:spPr>
      </p:pic>
      <p:sp>
        <p:nvSpPr>
          <p:cNvPr id="52" name="Rounded Rectangle 5">
            <a:extLst>
              <a:ext uri="{FF2B5EF4-FFF2-40B4-BE49-F238E27FC236}">
                <a16:creationId xmlns:a16="http://schemas.microsoft.com/office/drawing/2014/main" id="{1B21E62C-EAEC-4FFD-AD09-8447BD8C43D1}"/>
              </a:ext>
            </a:extLst>
          </p:cNvPr>
          <p:cNvSpPr/>
          <p:nvPr/>
        </p:nvSpPr>
        <p:spPr>
          <a:xfrm>
            <a:off x="-99853" y="1858853"/>
            <a:ext cx="1522910" cy="157972"/>
          </a:xfrm>
          <a:prstGeom prst="roundRect">
            <a:avLst/>
          </a:prstGeom>
          <a:solidFill>
            <a:srgbClr val="6038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endParaRPr lang="en-US">
              <a:solidFill>
                <a:prstClr val="white"/>
              </a:solidFill>
              <a:latin typeface="UTM Avo"/>
            </a:endParaRPr>
          </a:p>
        </p:txBody>
      </p:sp>
      <p:pic>
        <p:nvPicPr>
          <p:cNvPr id="53" name="Picture 52">
            <a:hlinkClick r:id="rId28" action="ppaction://hlinksldjump"/>
            <a:extLst>
              <a:ext uri="{FF2B5EF4-FFF2-40B4-BE49-F238E27FC236}">
                <a16:creationId xmlns:a16="http://schemas.microsoft.com/office/drawing/2014/main" id="{63BC0F51-F125-44AF-BBC4-2B44DA54402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1026575" y="5739867"/>
            <a:ext cx="1180667" cy="998090"/>
          </a:xfrm>
          <a:prstGeom prst="rect">
            <a:avLst/>
          </a:prstGeom>
        </p:spPr>
      </p:pic>
      <p:pic>
        <p:nvPicPr>
          <p:cNvPr id="5" name="Picture 4">
            <a:extLst>
              <a:ext uri="{FF2B5EF4-FFF2-40B4-BE49-F238E27FC236}">
                <a16:creationId xmlns:a16="http://schemas.microsoft.com/office/drawing/2014/main" id="{F84F3477-4C76-4277-9191-0DA9F1A5D6C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398155" y="-92420"/>
            <a:ext cx="1809087" cy="804039"/>
          </a:xfrm>
          <a:prstGeom prst="rect">
            <a:avLst/>
          </a:prstGeom>
        </p:spPr>
      </p:pic>
    </p:spTree>
    <p:extLst>
      <p:ext uri="{BB962C8B-B14F-4D97-AF65-F5344CB8AC3E}">
        <p14:creationId xmlns:p14="http://schemas.microsoft.com/office/powerpoint/2010/main" val="141576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58" fill="hold"/>
                                        <p:tgtEl>
                                          <p:spTgt spid="4"/>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42"/>
                                        </p:tgtEl>
                                        <p:attrNameLst>
                                          <p:attrName>r</p:attrName>
                                        </p:attrNameLst>
                                      </p:cBhvr>
                                    </p:animRot>
                                    <p:animRot by="-240000">
                                      <p:cBhvr>
                                        <p:cTn id="9" dur="550" fill="hold">
                                          <p:stCondLst>
                                            <p:cond delay="550"/>
                                          </p:stCondLst>
                                        </p:cTn>
                                        <p:tgtEl>
                                          <p:spTgt spid="42"/>
                                        </p:tgtEl>
                                        <p:attrNameLst>
                                          <p:attrName>r</p:attrName>
                                        </p:attrNameLst>
                                      </p:cBhvr>
                                    </p:animRot>
                                    <p:animRot by="240000">
                                      <p:cBhvr>
                                        <p:cTn id="10" dur="550" fill="hold">
                                          <p:stCondLst>
                                            <p:cond delay="1100"/>
                                          </p:stCondLst>
                                        </p:cTn>
                                        <p:tgtEl>
                                          <p:spTgt spid="42"/>
                                        </p:tgtEl>
                                        <p:attrNameLst>
                                          <p:attrName>r</p:attrName>
                                        </p:attrNameLst>
                                      </p:cBhvr>
                                    </p:animRot>
                                    <p:animRot by="-240000">
                                      <p:cBhvr>
                                        <p:cTn id="11" dur="550" fill="hold">
                                          <p:stCondLst>
                                            <p:cond delay="1650"/>
                                          </p:stCondLst>
                                        </p:cTn>
                                        <p:tgtEl>
                                          <p:spTgt spid="42"/>
                                        </p:tgtEl>
                                        <p:attrNameLst>
                                          <p:attrName>r</p:attrName>
                                        </p:attrNameLst>
                                      </p:cBhvr>
                                    </p:animRot>
                                    <p:animRot by="120000">
                                      <p:cBhvr>
                                        <p:cTn id="12" dur="550" fill="hold">
                                          <p:stCondLst>
                                            <p:cond delay="2200"/>
                                          </p:stCondLst>
                                        </p:cTn>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4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46"/>
                                        </p:tgtEl>
                                      </p:cBhvr>
                                    </p:animEffect>
                                    <p:set>
                                      <p:cBhvr>
                                        <p:cTn id="19"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20" restart="whenNotActive" fill="hold" evtFilter="cancelBubble" nodeType="interactiveSeq">
                <p:stCondLst>
                  <p:cond evt="onClick" delay="0">
                    <p:tgtEl>
                      <p:spTgt spid="47"/>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47"/>
                                        </p:tgtEl>
                                      </p:cBhvr>
                                    </p:animEffect>
                                    <p:set>
                                      <p:cBhvr>
                                        <p:cTn id="25"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26" restart="whenNotActive" fill="hold" evtFilter="cancelBubble" nodeType="interactiveSeq">
                <p:stCondLst>
                  <p:cond evt="onClick" delay="0">
                    <p:tgtEl>
                      <p:spTgt spid="48"/>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8"/>
                                        </p:tgtEl>
                                      </p:cBhvr>
                                    </p:animEffect>
                                    <p:set>
                                      <p:cBhvr>
                                        <p:cTn id="31"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32" restart="whenNotActive" fill="hold" evtFilter="cancelBubble" nodeType="interactiveSeq">
                <p:stCondLst>
                  <p:cond evt="onClick" delay="0">
                    <p:tgtEl>
                      <p:spTgt spid="49"/>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49"/>
                                        </p:tgtEl>
                                      </p:cBhvr>
                                    </p:animEffect>
                                    <p:set>
                                      <p:cBhvr>
                                        <p:cTn id="3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38" restart="whenNotActive" fill="hold" evtFilter="cancelBubble" nodeType="interactiveSeq">
                <p:stCondLst>
                  <p:cond evt="onClick" delay="0">
                    <p:tgtEl>
                      <p:spTgt spid="5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0"/>
                                        </p:tgtEl>
                                      </p:cBhvr>
                                    </p:animEffect>
                                    <p:set>
                                      <p:cBhvr>
                                        <p:cTn id="43"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44" restart="whenNotActive" fill="hold" evtFilter="cancelBubble" nodeType="interactiveSeq">
                <p:stCondLst>
                  <p:cond evt="onClick" delay="0">
                    <p:tgtEl>
                      <p:spTgt spid="51"/>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51"/>
                                        </p:tgtEl>
                                      </p:cBhvr>
                                    </p:animEffect>
                                    <p:set>
                                      <p:cBhvr>
                                        <p:cTn id="49"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317859" y="1195954"/>
            <a:ext cx="9554693" cy="1468012"/>
          </a:xfrm>
          <a:prstGeom prst="snip2DiagRect">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09">
              <a:lnSpc>
                <a:spcPct val="150000"/>
              </a:lnSpc>
            </a:pPr>
            <a:r>
              <a:rPr kumimoji="0" lang="en-US" sz="3600" b="1" i="0" u="none" strike="noStrike" kern="1200" cap="none" spc="0" normalizeH="0" baseline="0" noProof="0">
                <a:ln>
                  <a:noFill/>
                </a:ln>
                <a:solidFill>
                  <a:prstClr val="black"/>
                </a:solidFill>
                <a:effectLst/>
                <a:uLnTx/>
                <a:uFillTx/>
                <a:latin typeface="UTM Avo"/>
                <a:ea typeface="+mn-ea"/>
                <a:cs typeface="Arial" panose="020B0604020202020204" pitchFamily="34" charset="0"/>
              </a:rPr>
              <a:t> </a:t>
            </a:r>
            <a:r>
              <a:rPr lang="en-US" sz="3600">
                <a:solidFill>
                  <a:schemeClr val="tx1"/>
                </a:solidFill>
                <a:cs typeface="Arial" panose="020B0604020202020204" pitchFamily="34" charset="0"/>
              </a:rPr>
              <a:t>Hươu cao cổ cao như thế nào?</a:t>
            </a:r>
            <a:endParaRPr kumimoji="0" lang="vi-VN" sz="3600" b="1" i="0" u="none" strike="noStrike" kern="1200" cap="none" spc="0" normalizeH="0" baseline="0" noProof="0" dirty="0">
              <a:ln>
                <a:noFill/>
              </a:ln>
              <a:solidFill>
                <a:schemeClr val="tx1"/>
              </a:solidFill>
              <a:effectLst/>
              <a:uLnTx/>
              <a:uFillTx/>
              <a:latin typeface="+mj-lt"/>
              <a:cs typeface="Arial" panose="020B0604020202020204" pitchFamily="34" charset="0"/>
            </a:endParaRPr>
          </a:p>
        </p:txBody>
      </p:sp>
      <p:pic>
        <p:nvPicPr>
          <p:cNvPr id="46" name="Picture 4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330" y="5387950"/>
            <a:ext cx="2399987" cy="1468012"/>
          </a:xfrm>
          <a:prstGeom prst="rect">
            <a:avLst/>
          </a:prstGeom>
        </p:spPr>
      </p:pic>
      <p:sp>
        <p:nvSpPr>
          <p:cNvPr id="5" name="Rectangle 4"/>
          <p:cNvSpPr/>
          <p:nvPr/>
        </p:nvSpPr>
        <p:spPr>
          <a:xfrm>
            <a:off x="952912" y="6258765"/>
            <a:ext cx="8911020" cy="3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7" name="TextBox 3">
            <a:extLst>
              <a:ext uri="{FF2B5EF4-FFF2-40B4-BE49-F238E27FC236}">
                <a16:creationId xmlns:a16="http://schemas.microsoft.com/office/drawing/2014/main" id="{9D629372-8361-465B-86EA-BA9F6A61BAF0}"/>
              </a:ext>
            </a:extLst>
          </p:cNvPr>
          <p:cNvSpPr txBox="1"/>
          <p:nvPr/>
        </p:nvSpPr>
        <p:spPr>
          <a:xfrm>
            <a:off x="1690290" y="3025601"/>
            <a:ext cx="9182262" cy="1477328"/>
          </a:xfrm>
          <a:prstGeom prst="rect">
            <a:avLst/>
          </a:prstGeom>
        </p:spPr>
        <p:txBody>
          <a:bodyPr wrap="square" lIns="0" tIns="0" rIns="0" bIns="0" rtlCol="0" anchor="t">
            <a:spAutoFit/>
          </a:bodyPr>
          <a:lstStyle/>
          <a:p>
            <a:pPr lvl="0">
              <a:defRPr/>
            </a:pPr>
            <a:r>
              <a:rPr lang="nl-NL" sz="3200">
                <a:solidFill>
                  <a:srgbClr val="000000"/>
                </a:solidFill>
                <a:ea typeface="Calibri" panose="020F0502020204030204" pitchFamily="34" charset="0"/>
                <a:cs typeface="Arial" panose="020B0604020202020204" pitchFamily="34" charset="0"/>
              </a:rPr>
              <a:t>- Con hươu cao cổ cao nhất cao tới gần... 6 mét, có thể ngó được vào cửa sổ tầng hai của một ngôi nhà.</a:t>
            </a:r>
            <a:endParaRPr lang="en-US" sz="3200">
              <a:solidFill>
                <a:prstClr val="black"/>
              </a:solidFill>
              <a:cs typeface="Times New Roman" pitchFamily="18" charset="0"/>
            </a:endParaRPr>
          </a:p>
        </p:txBody>
      </p:sp>
    </p:spTree>
    <p:extLst>
      <p:ext uri="{BB962C8B-B14F-4D97-AF65-F5344CB8AC3E}">
        <p14:creationId xmlns:p14="http://schemas.microsoft.com/office/powerpoint/2010/main" val="1244643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434157" y="780477"/>
            <a:ext cx="10164213" cy="1664608"/>
          </a:xfrm>
          <a:prstGeom prst="snip2Diag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09">
              <a:lnSpc>
                <a:spcPct val="150000"/>
              </a:lnSpc>
            </a:pPr>
            <a:r>
              <a:rPr lang="en-US" sz="3600">
                <a:solidFill>
                  <a:prstClr val="black"/>
                </a:solidFill>
                <a:cs typeface="Arial" panose="020B0604020202020204" pitchFamily="34" charset="0"/>
              </a:rPr>
              <a:t>Chiều cao của hươu cao cổ có gì thuận tiện và có gì bất tiện?</a:t>
            </a:r>
            <a:endParaRPr kumimoji="0" lang="en-US" sz="3600" b="1" i="0" u="none" strike="noStrike" kern="1200" cap="none" spc="0" normalizeH="0" baseline="0" noProof="0" dirty="0">
              <a:ln>
                <a:noFill/>
              </a:ln>
              <a:solidFill>
                <a:prstClr val="black"/>
              </a:solidFill>
              <a:effectLst/>
              <a:uLnTx/>
              <a:uFillTx/>
              <a:latin typeface="UTM Avo"/>
              <a:cs typeface="Arial" panose="020B0604020202020204" pitchFamily="34" charset="0"/>
            </a:endParaRPr>
          </a:p>
        </p:txBody>
      </p:sp>
      <p:pic>
        <p:nvPicPr>
          <p:cNvPr id="46" name="Picture 4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2330" y="5387950"/>
            <a:ext cx="2399987" cy="1468012"/>
          </a:xfrm>
          <a:prstGeom prst="rect">
            <a:avLst/>
          </a:prstGeom>
        </p:spPr>
      </p:pic>
      <p:sp>
        <p:nvSpPr>
          <p:cNvPr id="2" name="Rectangle 1"/>
          <p:cNvSpPr/>
          <p:nvPr/>
        </p:nvSpPr>
        <p:spPr>
          <a:xfrm>
            <a:off x="952912" y="6258765"/>
            <a:ext cx="8911020" cy="3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5" name="TextBox 3">
            <a:extLst>
              <a:ext uri="{FF2B5EF4-FFF2-40B4-BE49-F238E27FC236}">
                <a16:creationId xmlns:a16="http://schemas.microsoft.com/office/drawing/2014/main" id="{5EFFA2A3-5464-426E-A18E-618350D82063}"/>
              </a:ext>
            </a:extLst>
          </p:cNvPr>
          <p:cNvSpPr txBox="1"/>
          <p:nvPr/>
        </p:nvSpPr>
        <p:spPr>
          <a:xfrm>
            <a:off x="1925132" y="2874597"/>
            <a:ext cx="9182262" cy="2462213"/>
          </a:xfrm>
          <a:prstGeom prst="rect">
            <a:avLst/>
          </a:prstGeom>
        </p:spPr>
        <p:txBody>
          <a:bodyPr wrap="square" lIns="0" tIns="0" rIns="0" bIns="0" rtlCol="0" anchor="t">
            <a:spAutoFit/>
          </a:bodyPr>
          <a:lstStyle/>
          <a:p>
            <a:pPr lvl="0" indent="457200">
              <a:defRPr/>
            </a:pPr>
            <a:r>
              <a:rPr lang="en-US" sz="3200">
                <a:cs typeface="Times New Roman" pitchFamily="18" charset="0"/>
              </a:rPr>
              <a:t>- Thuận tiện: chiếc cổ dài của hươu cao cổ giúp v</a:t>
            </a:r>
            <a:r>
              <a:rPr lang="vi-VN" sz="3200">
                <a:solidFill>
                  <a:srgbClr val="000000"/>
                </a:solidFill>
                <a:ea typeface="Calibri" panose="020F0502020204030204" pitchFamily="34" charset="0"/>
                <a:cs typeface="Arial" panose="020B0604020202020204" pitchFamily="34" charset="0"/>
              </a:rPr>
              <a:t>ới tới những cành lá trên cao</a:t>
            </a:r>
            <a:r>
              <a:rPr lang="en-US" sz="3200">
                <a:solidFill>
                  <a:srgbClr val="000000"/>
                </a:solidFill>
                <a:ea typeface="Calibri" panose="020F0502020204030204" pitchFamily="34" charset="0"/>
                <a:cs typeface="Arial" panose="020B0604020202020204" pitchFamily="34" charset="0"/>
              </a:rPr>
              <a:t> và cũng dễ phát hiện kẻ thù.</a:t>
            </a:r>
          </a:p>
          <a:p>
            <a:pPr lvl="0" indent="457200">
              <a:defRPr/>
            </a:pPr>
            <a:r>
              <a:rPr lang="en-US" sz="3200">
                <a:solidFill>
                  <a:srgbClr val="000000"/>
                </a:solidFill>
                <a:cs typeface="Arial" panose="020B0604020202020204" pitchFamily="34" charset="0"/>
              </a:rPr>
              <a:t>- Bất tiện:</a:t>
            </a:r>
            <a:r>
              <a:rPr lang="vi-VN" sz="3200">
                <a:solidFill>
                  <a:srgbClr val="000000"/>
                </a:solidFill>
                <a:ea typeface="Calibri" panose="020F0502020204030204" pitchFamily="34" charset="0"/>
                <a:cs typeface="Arial" panose="020B0604020202020204" pitchFamily="34" charset="0"/>
              </a:rPr>
              <a:t> Khi cúi thấp, phải xoạc </a:t>
            </a:r>
            <a:r>
              <a:rPr lang="en-US" sz="3200">
                <a:solidFill>
                  <a:srgbClr val="000000"/>
                </a:solidFill>
                <a:ea typeface="Calibri" panose="020F0502020204030204" pitchFamily="34" charset="0"/>
                <a:cs typeface="Arial" panose="020B0604020202020204" pitchFamily="34" charset="0"/>
              </a:rPr>
              <a:t>rộng </a:t>
            </a:r>
            <a:r>
              <a:rPr lang="vi-VN" sz="3200">
                <a:solidFill>
                  <a:srgbClr val="000000"/>
                </a:solidFill>
                <a:ea typeface="Calibri" panose="020F0502020204030204" pitchFamily="34" charset="0"/>
                <a:cs typeface="Arial" panose="020B0604020202020204" pitchFamily="34" charset="0"/>
              </a:rPr>
              <a:t>hai chân</a:t>
            </a:r>
            <a:r>
              <a:rPr lang="en-US" sz="3200">
                <a:solidFill>
                  <a:srgbClr val="000000"/>
                </a:solidFill>
                <a:ea typeface="Calibri" panose="020F0502020204030204" pitchFamily="34" charset="0"/>
                <a:cs typeface="Arial" panose="020B0604020202020204" pitchFamily="34" charset="0"/>
              </a:rPr>
              <a:t>.</a:t>
            </a:r>
            <a:endParaRPr lang="en-US" sz="3200">
              <a:solidFill>
                <a:prstClr val="black"/>
              </a:solidFill>
              <a:cs typeface="Times New Roman" pitchFamily="18" charset="0"/>
            </a:endParaRPr>
          </a:p>
        </p:txBody>
      </p:sp>
    </p:spTree>
    <p:extLst>
      <p:ext uri="{BB962C8B-B14F-4D97-AF65-F5344CB8AC3E}">
        <p14:creationId xmlns:p14="http://schemas.microsoft.com/office/powerpoint/2010/main" val="2005849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330" y="5387950"/>
            <a:ext cx="2399987" cy="1468012"/>
          </a:xfrm>
          <a:prstGeom prst="rect">
            <a:avLst/>
          </a:prstGeom>
        </p:spPr>
      </p:pic>
      <p:sp>
        <p:nvSpPr>
          <p:cNvPr id="5" name="Rectangle 4"/>
          <p:cNvSpPr/>
          <p:nvPr/>
        </p:nvSpPr>
        <p:spPr>
          <a:xfrm>
            <a:off x="952912" y="6258765"/>
            <a:ext cx="8911020" cy="3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6" name="Picture 5">
            <a:extLst>
              <a:ext uri="{FF2B5EF4-FFF2-40B4-BE49-F238E27FC236}">
                <a16:creationId xmlns:a16="http://schemas.microsoft.com/office/drawing/2014/main" id="{CAC3B5BC-2EEB-4339-A48F-C7601C97F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6573" y="978476"/>
            <a:ext cx="3989171" cy="3989171"/>
          </a:xfrm>
          <a:prstGeom prst="rect">
            <a:avLst/>
          </a:prstGeom>
        </p:spPr>
      </p:pic>
      <p:sp>
        <p:nvSpPr>
          <p:cNvPr id="7" name="Rectangle 6">
            <a:extLst>
              <a:ext uri="{FF2B5EF4-FFF2-40B4-BE49-F238E27FC236}">
                <a16:creationId xmlns:a16="http://schemas.microsoft.com/office/drawing/2014/main" id="{036C18BE-B836-47C5-BAD1-9C286B2E6A0D}"/>
              </a:ext>
            </a:extLst>
          </p:cNvPr>
          <p:cNvSpPr/>
          <p:nvPr/>
        </p:nvSpPr>
        <p:spPr>
          <a:xfrm>
            <a:off x="4364743" y="1088654"/>
            <a:ext cx="3989172" cy="654731"/>
          </a:xfrm>
          <a:prstGeom prst="rect">
            <a:avLst/>
          </a:prstGeom>
        </p:spPr>
        <p:txBody>
          <a:bodyPr wrap="square">
            <a:spAutoFit/>
          </a:bodyPr>
          <a:lstStyle/>
          <a:p>
            <a:pPr algn="just">
              <a:lnSpc>
                <a:spcPct val="150000"/>
              </a:lnSpc>
              <a:spcBef>
                <a:spcPts val="700"/>
              </a:spcBef>
              <a:spcAft>
                <a:spcPts val="700"/>
              </a:spcAft>
            </a:pPr>
            <a:r>
              <a:rPr lang="en-US" sz="2800" b="1">
                <a:solidFill>
                  <a:srgbClr val="FF0000"/>
                </a:solidFill>
                <a:ea typeface="Calibri" panose="020F0502020204030204" pitchFamily="34" charset="0"/>
                <a:cs typeface="Arial" panose="020B0604020202020204" pitchFamily="34" charset="0"/>
              </a:rPr>
              <a:t>CHÚC MỪNG CON</a:t>
            </a:r>
          </a:p>
        </p:txBody>
      </p:sp>
    </p:spTree>
    <p:extLst>
      <p:ext uri="{BB962C8B-B14F-4D97-AF65-F5344CB8AC3E}">
        <p14:creationId xmlns:p14="http://schemas.microsoft.com/office/powerpoint/2010/main" val="3913219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375066" y="852891"/>
            <a:ext cx="10269097" cy="2227653"/>
          </a:xfrm>
          <a:prstGeom prst="snip2DiagRect">
            <a:avLst/>
          </a:prstGeom>
          <a:solidFill>
            <a:schemeClr val="accent5">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09">
              <a:lnSpc>
                <a:spcPct val="150000"/>
              </a:lnSpc>
            </a:pPr>
            <a:r>
              <a:rPr lang="en-US" sz="4000">
                <a:solidFill>
                  <a:prstClr val="black"/>
                </a:solidFill>
                <a:cs typeface="Arial" panose="020B0604020202020204" pitchFamily="34" charset="0"/>
              </a:rPr>
              <a:t>Hươu cao cổ sống với các loài vật khác nhau như thế nào</a:t>
            </a:r>
            <a:r>
              <a:rPr lang="en-US" sz="4000">
                <a:solidFill>
                  <a:schemeClr val="tx1"/>
                </a:solidFill>
                <a:cs typeface="Arial" panose="020B0604020202020204" pitchFamily="34" charset="0"/>
              </a:rPr>
              <a:t>?</a:t>
            </a:r>
            <a:endParaRPr kumimoji="0" lang="en-US" sz="4000" b="1" i="0" u="none" strike="noStrike" kern="1200" cap="none" spc="0" normalizeH="0" baseline="0" noProof="0" dirty="0">
              <a:ln>
                <a:noFill/>
              </a:ln>
              <a:solidFill>
                <a:schemeClr val="tx1"/>
              </a:solidFill>
              <a:effectLst/>
              <a:uLnTx/>
              <a:uFillTx/>
              <a:latin typeface="UTM Avo"/>
              <a:cs typeface="Arial" panose="020B0604020202020204" pitchFamily="34" charset="0"/>
            </a:endParaRPr>
          </a:p>
        </p:txBody>
      </p:sp>
      <p:pic>
        <p:nvPicPr>
          <p:cNvPr id="46" name="Picture 4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2330" y="5387950"/>
            <a:ext cx="2399987" cy="1468012"/>
          </a:xfrm>
          <a:prstGeom prst="rect">
            <a:avLst/>
          </a:prstGeom>
        </p:spPr>
      </p:pic>
      <p:sp>
        <p:nvSpPr>
          <p:cNvPr id="5" name="Rectangle 4"/>
          <p:cNvSpPr/>
          <p:nvPr/>
        </p:nvSpPr>
        <p:spPr>
          <a:xfrm>
            <a:off x="952912" y="6258765"/>
            <a:ext cx="8911020" cy="3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7" name="Rectangle 6">
            <a:extLst>
              <a:ext uri="{FF2B5EF4-FFF2-40B4-BE49-F238E27FC236}">
                <a16:creationId xmlns:a16="http://schemas.microsoft.com/office/drawing/2014/main" id="{6C303146-AC42-4EE7-ADFC-5D5969D4679C}"/>
              </a:ext>
            </a:extLst>
          </p:cNvPr>
          <p:cNvSpPr/>
          <p:nvPr/>
        </p:nvSpPr>
        <p:spPr>
          <a:xfrm>
            <a:off x="952912" y="3659047"/>
            <a:ext cx="10998379" cy="1939826"/>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 Hươu cao cổ k</a:t>
            </a:r>
            <a:r>
              <a:rPr lang="vi-VN" sz="2800">
                <a:solidFill>
                  <a:srgbClr val="000000"/>
                </a:solidFill>
                <a:ea typeface="Calibri" panose="020F0502020204030204" pitchFamily="34" charset="0"/>
                <a:cs typeface="Arial" panose="020B0604020202020204" pitchFamily="34" charset="0"/>
              </a:rPr>
              <a:t>hông bao gi</a:t>
            </a:r>
            <a:r>
              <a:rPr lang="en-US" sz="2800">
                <a:solidFill>
                  <a:srgbClr val="000000"/>
                </a:solidFill>
                <a:ea typeface="Calibri" panose="020F0502020204030204" pitchFamily="34" charset="0"/>
                <a:cs typeface="Arial" panose="020B0604020202020204" pitchFamily="34" charset="0"/>
              </a:rPr>
              <a:t>ờ</a:t>
            </a:r>
            <a:r>
              <a:rPr lang="vi-VN" sz="2800">
                <a:solidFill>
                  <a:srgbClr val="000000"/>
                </a:solidFill>
                <a:ea typeface="Calibri" panose="020F0502020204030204" pitchFamily="34" charset="0"/>
                <a:cs typeface="Arial" panose="020B0604020202020204" pitchFamily="34" charset="0"/>
              </a:rPr>
              <a:t> tranh giành thức ăn hay nơi ở với bất kì loài vật nào</a:t>
            </a:r>
            <a:r>
              <a:rPr lang="en-US" sz="2800">
                <a:solidFill>
                  <a:srgbClr val="000000"/>
                </a:solidFill>
                <a:ea typeface="Calibri" panose="020F0502020204030204" pitchFamily="34" charset="0"/>
                <a:cs typeface="Arial" panose="020B0604020202020204" pitchFamily="34" charset="0"/>
              </a:rPr>
              <a:t>. S</a:t>
            </a:r>
            <a:r>
              <a:rPr lang="vi-VN" sz="2800">
                <a:solidFill>
                  <a:srgbClr val="000000"/>
                </a:solidFill>
                <a:ea typeface="Calibri" panose="020F0502020204030204" pitchFamily="34" charset="0"/>
                <a:cs typeface="Arial" panose="020B0604020202020204" pitchFamily="34" charset="0"/>
              </a:rPr>
              <a:t>ống </a:t>
            </a:r>
            <a:r>
              <a:rPr lang="en-US" sz="2800">
                <a:solidFill>
                  <a:srgbClr val="000000"/>
                </a:solidFill>
                <a:ea typeface="Calibri" panose="020F0502020204030204" pitchFamily="34" charset="0"/>
                <a:cs typeface="Arial" panose="020B0604020202020204" pitchFamily="34" charset="0"/>
              </a:rPr>
              <a:t>rất </a:t>
            </a:r>
            <a:r>
              <a:rPr lang="vi-VN" sz="2800">
                <a:solidFill>
                  <a:srgbClr val="000000"/>
                </a:solidFill>
                <a:ea typeface="Calibri" panose="020F0502020204030204" pitchFamily="34" charset="0"/>
                <a:cs typeface="Arial" panose="020B0604020202020204" pitchFamily="34" charset="0"/>
              </a:rPr>
              <a:t>hoà </a:t>
            </a:r>
            <a:r>
              <a:rPr lang="en-US" sz="2800">
                <a:solidFill>
                  <a:srgbClr val="000000"/>
                </a:solidFill>
                <a:ea typeface="Calibri" panose="020F0502020204030204" pitchFamily="34" charset="0"/>
                <a:cs typeface="Arial" panose="020B0604020202020204" pitchFamily="34" charset="0"/>
              </a:rPr>
              <a:t>thuận </a:t>
            </a:r>
            <a:r>
              <a:rPr lang="vi-VN" sz="2800">
                <a:solidFill>
                  <a:srgbClr val="000000"/>
                </a:solidFill>
                <a:ea typeface="Calibri" panose="020F0502020204030204" pitchFamily="34" charset="0"/>
                <a:cs typeface="Arial" panose="020B0604020202020204" pitchFamily="34" charset="0"/>
              </a:rPr>
              <a:t>với nhiều loài thú ăn cỏ khác</a:t>
            </a:r>
            <a:r>
              <a:rPr lang="en-US" sz="2800">
                <a:solidFill>
                  <a:srgbClr val="000000"/>
                </a:solidFill>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505027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330" y="5387950"/>
            <a:ext cx="2399987" cy="1468012"/>
          </a:xfrm>
          <a:prstGeom prst="rect">
            <a:avLst/>
          </a:prstGeom>
        </p:spPr>
      </p:pic>
      <p:sp>
        <p:nvSpPr>
          <p:cNvPr id="5" name="Rectangle 4"/>
          <p:cNvSpPr/>
          <p:nvPr/>
        </p:nvSpPr>
        <p:spPr>
          <a:xfrm>
            <a:off x="952912" y="6258765"/>
            <a:ext cx="8911020" cy="3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3" name="Picture 2">
            <a:extLst>
              <a:ext uri="{FF2B5EF4-FFF2-40B4-BE49-F238E27FC236}">
                <a16:creationId xmlns:a16="http://schemas.microsoft.com/office/drawing/2014/main" id="{D34EF672-4D6C-4A86-A537-AEA68E4703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6573" y="978476"/>
            <a:ext cx="3989171" cy="3989171"/>
          </a:xfrm>
          <a:prstGeom prst="rect">
            <a:avLst/>
          </a:prstGeom>
        </p:spPr>
      </p:pic>
      <p:sp>
        <p:nvSpPr>
          <p:cNvPr id="7" name="Rectangle 6">
            <a:extLst>
              <a:ext uri="{FF2B5EF4-FFF2-40B4-BE49-F238E27FC236}">
                <a16:creationId xmlns:a16="http://schemas.microsoft.com/office/drawing/2014/main" id="{2FE5AAF1-036D-4A15-99BB-06B26C167C24}"/>
              </a:ext>
            </a:extLst>
          </p:cNvPr>
          <p:cNvSpPr/>
          <p:nvPr/>
        </p:nvSpPr>
        <p:spPr>
          <a:xfrm>
            <a:off x="4364743" y="1088654"/>
            <a:ext cx="3989172" cy="654731"/>
          </a:xfrm>
          <a:prstGeom prst="rect">
            <a:avLst/>
          </a:prstGeom>
        </p:spPr>
        <p:txBody>
          <a:bodyPr wrap="square">
            <a:spAutoFit/>
          </a:bodyPr>
          <a:lstStyle/>
          <a:p>
            <a:pPr algn="just">
              <a:lnSpc>
                <a:spcPct val="150000"/>
              </a:lnSpc>
              <a:spcBef>
                <a:spcPts val="700"/>
              </a:spcBef>
              <a:spcAft>
                <a:spcPts val="700"/>
              </a:spcAft>
            </a:pPr>
            <a:r>
              <a:rPr lang="en-US" sz="2800" b="1">
                <a:solidFill>
                  <a:srgbClr val="FF0000"/>
                </a:solidFill>
                <a:ea typeface="Calibri" panose="020F0502020204030204" pitchFamily="34" charset="0"/>
                <a:cs typeface="Arial" panose="020B0604020202020204" pitchFamily="34" charset="0"/>
              </a:rPr>
              <a:t>CHÚC MỪNG CON</a:t>
            </a:r>
          </a:p>
        </p:txBody>
      </p:sp>
    </p:spTree>
    <p:extLst>
      <p:ext uri="{BB962C8B-B14F-4D97-AF65-F5344CB8AC3E}">
        <p14:creationId xmlns:p14="http://schemas.microsoft.com/office/powerpoint/2010/main" val="1915776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397630" y="1004579"/>
            <a:ext cx="9554693" cy="1530803"/>
          </a:xfrm>
          <a:prstGeom prst="snip2DiagRect">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lnSpc>
                <a:spcPct val="150000"/>
              </a:lnSpc>
            </a:pPr>
            <a:r>
              <a:rPr lang="en-US" sz="3600" b="1">
                <a:solidFill>
                  <a:schemeClr val="tx1"/>
                </a:solidFill>
                <a:latin typeface="UTM Avo"/>
                <a:cs typeface="Arial" panose="020B0604020202020204" pitchFamily="34" charset="0"/>
              </a:rPr>
              <a:t> </a:t>
            </a:r>
            <a:r>
              <a:rPr lang="en-US" sz="3200">
                <a:solidFill>
                  <a:schemeClr val="tx1"/>
                </a:solidFill>
                <a:cs typeface="Arial" panose="020B0604020202020204" pitchFamily="34" charset="0"/>
              </a:rPr>
              <a:t>Em cần đặt dấu phẩy còn thiếu vào những chỗ nào trong câu văn sau?</a:t>
            </a:r>
            <a:endParaRPr lang="en-US" sz="3600">
              <a:solidFill>
                <a:schemeClr val="tx1"/>
              </a:solidFill>
              <a:cs typeface="Arial" panose="020B0604020202020204" pitchFamily="34" charset="0"/>
            </a:endParaRPr>
          </a:p>
        </p:txBody>
      </p:sp>
      <p:pic>
        <p:nvPicPr>
          <p:cNvPr id="46" name="Picture 4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330" y="5387950"/>
            <a:ext cx="2399987" cy="1468012"/>
          </a:xfrm>
          <a:prstGeom prst="rect">
            <a:avLst/>
          </a:prstGeom>
        </p:spPr>
      </p:pic>
      <p:sp>
        <p:nvSpPr>
          <p:cNvPr id="5" name="Rectangle 4"/>
          <p:cNvSpPr/>
          <p:nvPr/>
        </p:nvSpPr>
        <p:spPr>
          <a:xfrm>
            <a:off x="952912" y="6258765"/>
            <a:ext cx="8911020" cy="3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endParaRPr lang="en-US">
              <a:solidFill>
                <a:prstClr val="white"/>
              </a:solidFill>
              <a:latin typeface="UTM Avo"/>
            </a:endParaRPr>
          </a:p>
        </p:txBody>
      </p:sp>
      <p:sp>
        <p:nvSpPr>
          <p:cNvPr id="6" name="TextBox 5">
            <a:extLst>
              <a:ext uri="{FF2B5EF4-FFF2-40B4-BE49-F238E27FC236}">
                <a16:creationId xmlns:a16="http://schemas.microsoft.com/office/drawing/2014/main" id="{B522B274-F0D4-439A-B421-FB69E0D5721F}"/>
              </a:ext>
            </a:extLst>
          </p:cNvPr>
          <p:cNvSpPr txBox="1"/>
          <p:nvPr/>
        </p:nvSpPr>
        <p:spPr>
          <a:xfrm>
            <a:off x="1585229" y="3336716"/>
            <a:ext cx="10462729" cy="1077218"/>
          </a:xfrm>
          <a:prstGeom prst="rect">
            <a:avLst/>
          </a:prstGeom>
          <a:noFill/>
        </p:spPr>
        <p:txBody>
          <a:bodyPr wrap="square">
            <a:spAutoFit/>
          </a:bodyPr>
          <a:lstStyle/>
          <a:p>
            <a:r>
              <a:rPr lang="en-US" sz="3200" b="1"/>
              <a:t>Chào mào sáo sậu sáo đen… đàn đàn lũ lũ bay đi bay về, lượn lên lượn xuống.</a:t>
            </a:r>
          </a:p>
        </p:txBody>
      </p:sp>
      <p:sp>
        <p:nvSpPr>
          <p:cNvPr id="7" name="TextBox 6">
            <a:extLst>
              <a:ext uri="{FF2B5EF4-FFF2-40B4-BE49-F238E27FC236}">
                <a16:creationId xmlns:a16="http://schemas.microsoft.com/office/drawing/2014/main" id="{0E401331-9437-4439-8A95-BFFD4FDA5325}"/>
              </a:ext>
            </a:extLst>
          </p:cNvPr>
          <p:cNvSpPr txBox="1"/>
          <p:nvPr/>
        </p:nvSpPr>
        <p:spPr>
          <a:xfrm>
            <a:off x="1585228" y="3336716"/>
            <a:ext cx="10462729" cy="1077218"/>
          </a:xfrm>
          <a:prstGeom prst="rect">
            <a:avLst/>
          </a:prstGeom>
          <a:noFill/>
        </p:spPr>
        <p:txBody>
          <a:bodyPr wrap="square">
            <a:spAutoFit/>
          </a:bodyPr>
          <a:lstStyle/>
          <a:p>
            <a:r>
              <a:rPr lang="en-US" sz="3200" b="1"/>
              <a:t>Chào mào</a:t>
            </a:r>
            <a:r>
              <a:rPr lang="en-US" sz="3200" b="1">
                <a:solidFill>
                  <a:srgbClr val="FF0000"/>
                </a:solidFill>
              </a:rPr>
              <a:t>,</a:t>
            </a:r>
            <a:r>
              <a:rPr lang="en-US" sz="3200" b="1"/>
              <a:t> sáo sậu</a:t>
            </a:r>
            <a:r>
              <a:rPr lang="en-US" sz="3200" b="1">
                <a:solidFill>
                  <a:srgbClr val="FF0000"/>
                </a:solidFill>
              </a:rPr>
              <a:t>,</a:t>
            </a:r>
            <a:r>
              <a:rPr lang="en-US" sz="3200" b="1"/>
              <a:t> sáo đen… đàn đàn lũ lũ bay đi bay về, lượn lên lượn xuống.</a:t>
            </a:r>
          </a:p>
        </p:txBody>
      </p:sp>
    </p:spTree>
    <p:extLst>
      <p:ext uri="{BB962C8B-B14F-4D97-AF65-F5344CB8AC3E}">
        <p14:creationId xmlns:p14="http://schemas.microsoft.com/office/powerpoint/2010/main" val="1975446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6" grpId="0"/>
      <p:bldP spid="6" grpId="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5D1BF24-76CA-4563-959A-F281F9EC668C}"/>
              </a:ext>
            </a:extLst>
          </p:cNvPr>
          <p:cNvSpPr txBox="1">
            <a:spLocks/>
          </p:cNvSpPr>
          <p:nvPr/>
        </p:nvSpPr>
        <p:spPr>
          <a:xfrm>
            <a:off x="838090" y="300174"/>
            <a:ext cx="10514231" cy="110880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b="1">
                <a:cs typeface="Times New Roman" pitchFamily="18" charset="0"/>
              </a:rPr>
            </a:br>
            <a:r>
              <a:rPr lang="en-US" b="1">
                <a:cs typeface="Times New Roman" pitchFamily="18" charset="0"/>
              </a:rPr>
              <a:t>        </a:t>
            </a:r>
            <a:r>
              <a:rPr lang="en-US" b="1">
                <a:solidFill>
                  <a:srgbClr val="FF0000"/>
                </a:solidFill>
                <a:cs typeface="Times New Roman" pitchFamily="18" charset="0"/>
              </a:rPr>
              <a:t>Bài đọc 2: Ai cũng có ích</a:t>
            </a:r>
            <a:endParaRPr lang="en-US" b="1" dirty="0">
              <a:solidFill>
                <a:srgbClr val="FF0000"/>
              </a:solidFill>
              <a:cs typeface="Times New Roman" pitchFamily="18" charset="0"/>
            </a:endParaRPr>
          </a:p>
        </p:txBody>
      </p:sp>
      <p:pic>
        <p:nvPicPr>
          <p:cNvPr id="3" name="Picture 2">
            <a:extLst>
              <a:ext uri="{FF2B5EF4-FFF2-40B4-BE49-F238E27FC236}">
                <a16:creationId xmlns:a16="http://schemas.microsoft.com/office/drawing/2014/main" id="{03DCC1A9-C26E-4761-BD4A-1B0E1C01BF64}"/>
              </a:ext>
            </a:extLst>
          </p:cNvPr>
          <p:cNvPicPr>
            <a:picLocks noChangeAspect="1"/>
          </p:cNvPicPr>
          <p:nvPr/>
        </p:nvPicPr>
        <p:blipFill>
          <a:blip r:embed="rId2"/>
          <a:stretch>
            <a:fillRect/>
          </a:stretch>
        </p:blipFill>
        <p:spPr>
          <a:xfrm>
            <a:off x="1473322" y="1408975"/>
            <a:ext cx="9243766" cy="5094192"/>
          </a:xfrm>
          <a:prstGeom prst="rect">
            <a:avLst/>
          </a:prstGeom>
        </p:spPr>
      </p:pic>
    </p:spTree>
    <p:extLst>
      <p:ext uri="{BB962C8B-B14F-4D97-AF65-F5344CB8AC3E}">
        <p14:creationId xmlns:p14="http://schemas.microsoft.com/office/powerpoint/2010/main" val="28316720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246198" y="844468"/>
            <a:ext cx="11698014" cy="6186309"/>
          </a:xfrm>
          <a:prstGeom prst="rect">
            <a:avLst/>
          </a:prstGeom>
        </p:spPr>
        <p:txBody>
          <a:bodyPr wrap="square">
            <a:spAutoFit/>
          </a:bodyPr>
          <a:lstStyle/>
          <a:p>
            <a:pPr marL="0" marR="0" lvl="0" indent="40005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mj-lt"/>
                <a:ea typeface="+mn-ea"/>
                <a:cs typeface="Times New Roman" pitchFamily="18" charset="0"/>
              </a:rPr>
              <a:t> </a:t>
            </a:r>
            <a:r>
              <a:rPr kumimoji="0" lang="vi-VN" sz="2400" b="0" i="0" u="none" strike="noStrike" kern="1200" cap="none" spc="0" normalizeH="0" baseline="0" noProof="0" dirty="0">
                <a:ln>
                  <a:noFill/>
                </a:ln>
                <a:solidFill>
                  <a:prstClr val="black"/>
                </a:solidFill>
                <a:effectLst/>
                <a:uLnTx/>
                <a:uFillTx/>
                <a:ea typeface="+mn-ea"/>
                <a:cs typeface="+mn-cs"/>
              </a:rPr>
              <a:t>1. Trong khu rừng nọ, các con vật đều bận rộn. Hằng ngày, chim gõ kiến gõ gõ, đục đục, chữa bệnh cho cây. Khỉ con thì đu từ cây này sang cây khác, giật những dây leo chằng chịt xuống để cây không vướng víu. Sóc con vùi những hạt thông xuống lớp đất mềm. Chờ mưa đến, những cây thông non sẽ vươn lên…</a:t>
            </a:r>
          </a:p>
          <a:p>
            <a:pPr marL="0" marR="0" lvl="0" indent="3429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2. Chỉ có voi con là chẳng biết làm gì. Một hôm, voi bị cành cây khô trên mặt đất vướng vào chân. Nó liền dùng chiếc mũi dài của mình cuốn cành cây lên, vứt ra xa, rồi hớn hở bảo các bạn:</a:t>
            </a:r>
          </a:p>
          <a:p>
            <a:pPr marL="0" marR="0" lvl="0" indent="3429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 Tớ phát hiện ra mình có chiếc mũi…</a:t>
            </a:r>
          </a:p>
          <a:p>
            <a:pPr marL="0" marR="0" lvl="0" indent="3429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Các bạn đều cười:</a:t>
            </a:r>
          </a:p>
          <a:p>
            <a:pPr marL="0" marR="0" lvl="0" indent="3429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 Sao bây giờ mới biết mình có mũi?</a:t>
            </a:r>
          </a:p>
          <a:p>
            <a:pPr marL="0" marR="0" lvl="0" indent="3429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 Ý tớ là bây giờ mới biết mũi tớ rất có ích. Thật tuyệt!</a:t>
            </a:r>
          </a:p>
          <a:p>
            <a:pPr marL="0" marR="0" lvl="0" indent="3429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3. Từ đó, voi dùng chiếc mũi của mình dọn sạch những cành cây khô rơi rụng ngang dọc trong rừng, tạo ra rất nhiều chỗ trống cho sóc trồng cây. Không lâu sau, từ những chỗ đất trống mọc lên nhiều mầm cây xanh tốt.</a:t>
            </a: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dirty="0">
                <a:ln>
                  <a:noFill/>
                </a:ln>
                <a:solidFill>
                  <a:prstClr val="black"/>
                </a:solidFill>
                <a:effectLst/>
                <a:uLnTx/>
                <a:uFillTx/>
                <a:ea typeface="+mn-ea"/>
                <a:cs typeface="+mn-cs"/>
              </a:rPr>
            </a:br>
            <a:endParaRPr kumimoji="0" lang="vi-VN" sz="1800" b="0" i="0" u="none" strike="noStrike" kern="1200" cap="none" spc="0" normalizeH="0" baseline="0" noProof="0" dirty="0">
              <a:ln>
                <a:noFill/>
              </a:ln>
              <a:solidFill>
                <a:prstClr val="black"/>
              </a:solidFill>
              <a:effectLst/>
              <a:uLnTx/>
              <a:uFillTx/>
              <a:ea typeface="+mn-ea"/>
              <a:cs typeface="+mn-cs"/>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838090" y="139824"/>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UTM Avo"/>
                <a:ea typeface="+mj-ea"/>
                <a:cs typeface="Times New Roman" pitchFamily="18" charset="0"/>
              </a:rPr>
              <a:t>Ai cũng có ích</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id="{B9EA6D5B-9ED7-4D43-ABB0-B5D6BEAF18AB}"/>
              </a:ext>
            </a:extLst>
          </p:cNvPr>
          <p:cNvSpPr txBox="1"/>
          <p:nvPr/>
        </p:nvSpPr>
        <p:spPr>
          <a:xfrm>
            <a:off x="1423877" y="6112182"/>
            <a:ext cx="12579624"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UTM Avo"/>
                <a:ea typeface="+mn-ea"/>
                <a:cs typeface="+mn-cs"/>
              </a:rPr>
              <a:t>                                                                                 </a:t>
            </a:r>
            <a:r>
              <a:rPr kumimoji="0" lang="vi-VN" sz="2000" b="0" i="0" u="none" strike="noStrike" kern="1200" cap="none" spc="0" normalizeH="0" baseline="0" noProof="0">
                <a:ln>
                  <a:noFill/>
                </a:ln>
                <a:solidFill>
                  <a:prstClr val="black"/>
                </a:solidFill>
                <a:effectLst/>
                <a:uLnTx/>
                <a:uFillTx/>
                <a:ea typeface="+mn-ea"/>
                <a:cs typeface="+mn-cs"/>
              </a:rPr>
              <a:t>Theo sách </a:t>
            </a:r>
            <a:r>
              <a:rPr kumimoji="0" lang="vi-VN" sz="2000" b="0" i="1" u="none" strike="noStrike" kern="1200" cap="none" spc="0" normalizeH="0" baseline="0" noProof="0">
                <a:ln>
                  <a:noFill/>
                </a:ln>
                <a:solidFill>
                  <a:prstClr val="black"/>
                </a:solidFill>
                <a:effectLst/>
                <a:uLnTx/>
                <a:uFillTx/>
                <a:ea typeface="+mn-ea"/>
                <a:cs typeface="+mn-cs"/>
              </a:rPr>
              <a:t>100 truyện ngụ ngôn hay nhất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Tree>
    <p:extLst>
      <p:ext uri="{BB962C8B-B14F-4D97-AF65-F5344CB8AC3E}">
        <p14:creationId xmlns:p14="http://schemas.microsoft.com/office/powerpoint/2010/main" val="211280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C9DEF-C941-4CB3-B6C1-6849232DAF98}"/>
              </a:ext>
            </a:extLst>
          </p:cNvPr>
          <p:cNvSpPr>
            <a:spLocks noGrp="1"/>
          </p:cNvSpPr>
          <p:nvPr>
            <p:ph type="title" idx="4294967295"/>
          </p:nvPr>
        </p:nvSpPr>
        <p:spPr>
          <a:xfrm>
            <a:off x="0" y="365125"/>
            <a:ext cx="10514013" cy="1325563"/>
          </a:xfrm>
        </p:spPr>
        <p:txBody>
          <a:bodyPr/>
          <a:lstStyle/>
          <a:p>
            <a:r>
              <a:rPr lang="en-US" dirty="0"/>
              <a:t>               </a:t>
            </a:r>
          </a:p>
        </p:txBody>
      </p:sp>
      <p:sp>
        <p:nvSpPr>
          <p:cNvPr id="10" name="Rectangle 9">
            <a:extLst>
              <a:ext uri="{FF2B5EF4-FFF2-40B4-BE49-F238E27FC236}">
                <a16:creationId xmlns:a16="http://schemas.microsoft.com/office/drawing/2014/main" id="{83DD28FC-910B-4425-8DAB-D217524D13EC}"/>
              </a:ext>
            </a:extLst>
          </p:cNvPr>
          <p:cNvSpPr/>
          <p:nvPr/>
        </p:nvSpPr>
        <p:spPr>
          <a:xfrm>
            <a:off x="419745" y="858806"/>
            <a:ext cx="11676857" cy="1400383"/>
          </a:xfrm>
          <a:prstGeom prst="rect">
            <a:avLst/>
          </a:prstGeom>
        </p:spPr>
        <p:txBody>
          <a:bodyPr wrap="square">
            <a:spAutoFit/>
          </a:bodyPr>
          <a:lstStyle/>
          <a:p>
            <a:pPr marL="171450" indent="342900">
              <a:spcBef>
                <a:spcPts val="600"/>
              </a:spcBef>
              <a:spcAft>
                <a:spcPts val="600"/>
              </a:spcAft>
            </a:pPr>
            <a:r>
              <a:rPr lang="vi-VN" sz="2800" dirty="0">
                <a:cs typeface="Times New Roman" pitchFamily="18" charset="0"/>
              </a:rPr>
              <a:t> </a:t>
            </a:r>
            <a:r>
              <a:rPr kumimoji="0" lang="vi-VN" sz="2400" b="0" i="0" u="none" strike="noStrike" kern="1200" cap="none" spc="0" normalizeH="0" baseline="0" noProof="0" dirty="0">
                <a:ln>
                  <a:noFill/>
                </a:ln>
                <a:solidFill>
                  <a:prstClr val="black"/>
                </a:solidFill>
                <a:effectLst/>
                <a:uLnTx/>
                <a:uFillTx/>
                <a:ea typeface="+mn-ea"/>
                <a:cs typeface="+mn-cs"/>
              </a:rPr>
              <a:t>1. Trong khu rừng nọ, các con vật đều bận rộn. Hằng ngày, chim gõ kiến </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vi-VN" sz="2400" b="0" i="0" u="none" strike="noStrike" kern="1200" cap="none" spc="0" normalizeH="0" baseline="0" noProof="0" dirty="0">
                <a:ln>
                  <a:noFill/>
                </a:ln>
                <a:solidFill>
                  <a:prstClr val="black"/>
                </a:solidFill>
                <a:effectLst/>
                <a:uLnTx/>
                <a:uFillTx/>
                <a:ea typeface="+mn-ea"/>
                <a:cs typeface="+mn-cs"/>
              </a:rPr>
              <a:t>gõ gõ, đục đục, chữa bệnh cho cây. </a:t>
            </a:r>
            <a:endParaRPr lang="vi-VN" sz="2400" dirty="0"/>
          </a:p>
          <a:p>
            <a:pPr indent="280988" algn="just">
              <a:spcAft>
                <a:spcPts val="1200"/>
              </a:spcAft>
            </a:pPr>
            <a:endParaRPr lang="vi-VN" sz="2800" dirty="0">
              <a:cs typeface="Times New Roman" pitchFamily="18" charset="0"/>
            </a:endParaRPr>
          </a:p>
        </p:txBody>
      </p:sp>
      <p:sp>
        <p:nvSpPr>
          <p:cNvPr id="13" name="Flowchart: Terminator 12">
            <a:extLst>
              <a:ext uri="{FF2B5EF4-FFF2-40B4-BE49-F238E27FC236}">
                <a16:creationId xmlns:a16="http://schemas.microsoft.com/office/drawing/2014/main" id="{36026B5D-B80D-4889-87C4-E1DBC8B4F1FC}"/>
              </a:ext>
            </a:extLst>
          </p:cNvPr>
          <p:cNvSpPr/>
          <p:nvPr/>
        </p:nvSpPr>
        <p:spPr>
          <a:xfrm>
            <a:off x="1971675" y="431383"/>
            <a:ext cx="2418266" cy="499156"/>
          </a:xfrm>
          <a:prstGeom prst="flowChartTerminator">
            <a:avLst/>
          </a:prstGeom>
          <a:solidFill>
            <a:schemeClr val="accent4">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cs typeface="Times New Roman" panose="02020603050405020304" pitchFamily="18" charset="0"/>
              </a:rPr>
              <a:t>LUYỆN ĐỌC</a:t>
            </a:r>
          </a:p>
        </p:txBody>
      </p:sp>
      <p:sp>
        <p:nvSpPr>
          <p:cNvPr id="12" name="Rectangle 11">
            <a:extLst>
              <a:ext uri="{FF2B5EF4-FFF2-40B4-BE49-F238E27FC236}">
                <a16:creationId xmlns:a16="http://schemas.microsoft.com/office/drawing/2014/main" id="{355056A0-9B40-4DF9-8940-98D9038CAC84}"/>
              </a:ext>
            </a:extLst>
          </p:cNvPr>
          <p:cNvSpPr/>
          <p:nvPr/>
        </p:nvSpPr>
        <p:spPr>
          <a:xfrm>
            <a:off x="838089" y="3876409"/>
            <a:ext cx="10467611" cy="1938992"/>
          </a:xfrm>
          <a:prstGeom prst="rect">
            <a:avLst/>
          </a:prstGeom>
        </p:spPr>
        <p:txBody>
          <a:bodyPr wrap="square">
            <a:spAutoFit/>
          </a:bodyPr>
          <a:lstStyle/>
          <a:p>
            <a:pPr lvl="0">
              <a:defRPr/>
            </a:pPr>
            <a:r>
              <a:rPr lang="en-US" sz="2400" dirty="0">
                <a:solidFill>
                  <a:prstClr val="black"/>
                </a:solidFill>
              </a:rPr>
              <a:t>- </a:t>
            </a:r>
            <a:r>
              <a:rPr lang="vi-VN" sz="2400" dirty="0">
                <a:solidFill>
                  <a:prstClr val="black"/>
                </a:solidFill>
              </a:rPr>
              <a:t>Tớ phát hiện ra mình có chiếc mũi…</a:t>
            </a:r>
            <a:endParaRPr lang="en-US" sz="2400" dirty="0">
              <a:solidFill>
                <a:prstClr val="black"/>
              </a:solidFill>
            </a:endParaRPr>
          </a:p>
          <a:p>
            <a:r>
              <a:rPr lang="vi-VN" sz="2400" dirty="0"/>
              <a:t>Các bạn đều cười:</a:t>
            </a:r>
          </a:p>
          <a:p>
            <a:r>
              <a:rPr lang="vi-VN" sz="2400" dirty="0"/>
              <a:t>- Sao bây giờ mới biết mình có mũi?</a:t>
            </a:r>
          </a:p>
          <a:p>
            <a:r>
              <a:rPr lang="vi-VN" sz="2400" dirty="0"/>
              <a:t>- Ý tớ là bây giờ mới biết mũi tớ rất có ích. Thật tuyệt!</a:t>
            </a:r>
          </a:p>
          <a:p>
            <a:pPr marL="342900" lvl="0" indent="-342900">
              <a:buFontTx/>
              <a:buChar char="-"/>
              <a:defRPr/>
            </a:pPr>
            <a:endParaRPr lang="vi-VN" sz="2400" dirty="0">
              <a:solidFill>
                <a:prstClr val="black"/>
              </a:solidFill>
            </a:endParaRPr>
          </a:p>
        </p:txBody>
      </p:sp>
      <p:sp>
        <p:nvSpPr>
          <p:cNvPr id="15" name="Rectangle 14">
            <a:extLst>
              <a:ext uri="{FF2B5EF4-FFF2-40B4-BE49-F238E27FC236}">
                <a16:creationId xmlns:a16="http://schemas.microsoft.com/office/drawing/2014/main" id="{14FD8E33-0011-4C85-9967-A2B58945B0EC}"/>
              </a:ext>
            </a:extLst>
          </p:cNvPr>
          <p:cNvSpPr/>
          <p:nvPr/>
        </p:nvSpPr>
        <p:spPr>
          <a:xfrm>
            <a:off x="605309" y="2039392"/>
            <a:ext cx="11676856" cy="830997"/>
          </a:xfrm>
          <a:prstGeom prst="rect">
            <a:avLst/>
          </a:prstGeom>
        </p:spPr>
        <p:txBody>
          <a:bodyPr wrap="square">
            <a:spAutoFit/>
          </a:bodyPr>
          <a:lstStyle/>
          <a:p>
            <a:pPr lvl="0">
              <a:defRPr/>
            </a:pPr>
            <a:r>
              <a:rPr lang="vi-VN" sz="2400" dirty="0">
                <a:solidFill>
                  <a:prstClr val="black"/>
                </a:solidFill>
              </a:rPr>
              <a:t>con những hạt thông xuống lớp đất mềm. Chờ mưa đến, những cây thông non sẽ vươn lên…</a:t>
            </a:r>
          </a:p>
        </p:txBody>
      </p:sp>
      <p:sp>
        <p:nvSpPr>
          <p:cNvPr id="17" name="Rectangle 16">
            <a:extLst>
              <a:ext uri="{FF2B5EF4-FFF2-40B4-BE49-F238E27FC236}">
                <a16:creationId xmlns:a16="http://schemas.microsoft.com/office/drawing/2014/main" id="{27DF1886-E0BC-42CE-A2E4-2F9F9C106A1A}"/>
              </a:ext>
            </a:extLst>
          </p:cNvPr>
          <p:cNvSpPr/>
          <p:nvPr/>
        </p:nvSpPr>
        <p:spPr>
          <a:xfrm>
            <a:off x="490341" y="2786129"/>
            <a:ext cx="11906792" cy="892552"/>
          </a:xfrm>
          <a:prstGeom prst="rect">
            <a:avLst/>
          </a:prstGeom>
        </p:spPr>
        <p:txBody>
          <a:bodyPr wrap="square">
            <a:spAutoFit/>
          </a:bodyPr>
          <a:lstStyle/>
          <a:p>
            <a:pPr indent="457200">
              <a:spcBef>
                <a:spcPts val="600"/>
              </a:spcBef>
              <a:spcAft>
                <a:spcPts val="600"/>
              </a:spcAft>
            </a:pPr>
            <a:r>
              <a:rPr kumimoji="0" lang="vi-VN" sz="2400" b="0" i="0" u="none" strike="noStrike" kern="1200" cap="none" spc="0" normalizeH="0" baseline="0" noProof="0">
                <a:ln>
                  <a:noFill/>
                </a:ln>
                <a:solidFill>
                  <a:prstClr val="black"/>
                </a:solidFill>
                <a:effectLst/>
                <a:uLnTx/>
                <a:uFillTx/>
                <a:ea typeface="+mn-ea"/>
                <a:cs typeface="+mn-cs"/>
              </a:rPr>
              <a:t>2. Chỉ có voi con là chẳng biết làm gì. Một hôm, voi bị cành cây khô trên mặt đất vướng vào chân</a:t>
            </a:r>
            <a:r>
              <a:rPr kumimoji="0" lang="vi-VN" sz="2800" b="0" i="0" u="none" strike="noStrike" kern="1200" cap="none" spc="0" normalizeH="0" baseline="0" noProof="0">
                <a:ln>
                  <a:noFill/>
                </a:ln>
                <a:solidFill>
                  <a:prstClr val="black"/>
                </a:solidFill>
                <a:effectLst/>
                <a:uLnTx/>
                <a:uFillTx/>
                <a:ea typeface="+mn-ea"/>
                <a:cs typeface="+mn-cs"/>
              </a:rPr>
              <a:t>.</a:t>
            </a:r>
            <a:endParaRPr lang="en-US" sz="2800"/>
          </a:p>
        </p:txBody>
      </p:sp>
      <p:sp>
        <p:nvSpPr>
          <p:cNvPr id="18" name="Rectangle 17">
            <a:extLst>
              <a:ext uri="{FF2B5EF4-FFF2-40B4-BE49-F238E27FC236}">
                <a16:creationId xmlns:a16="http://schemas.microsoft.com/office/drawing/2014/main" id="{46184E1B-CF10-4371-BCAF-3E1B75817BE5}"/>
              </a:ext>
            </a:extLst>
          </p:cNvPr>
          <p:cNvSpPr/>
          <p:nvPr/>
        </p:nvSpPr>
        <p:spPr>
          <a:xfrm>
            <a:off x="4389941" y="3163820"/>
            <a:ext cx="7962565" cy="461665"/>
          </a:xfrm>
          <a:prstGeom prst="rect">
            <a:avLst/>
          </a:prstGeom>
        </p:spPr>
        <p:txBody>
          <a:bodyPr wrap="square">
            <a:spAutoFit/>
          </a:bodyPr>
          <a:lstStyle/>
          <a:p>
            <a:pPr indent="57150">
              <a:spcBef>
                <a:spcPts val="600"/>
              </a:spcBef>
              <a:spcAft>
                <a:spcPts val="600"/>
              </a:spcAft>
            </a:pPr>
            <a:r>
              <a:rPr lang="vi-VN" sz="2400">
                <a:solidFill>
                  <a:prstClr val="black"/>
                </a:solidFill>
              </a:rPr>
              <a:t>Nó liền dùng chiếc mũi dài của mình cuốn cành</a:t>
            </a:r>
            <a:endParaRPr lang="en-US" sz="2400"/>
          </a:p>
        </p:txBody>
      </p:sp>
      <p:cxnSp>
        <p:nvCxnSpPr>
          <p:cNvPr id="28" name="Straight Connector 27">
            <a:extLst>
              <a:ext uri="{FF2B5EF4-FFF2-40B4-BE49-F238E27FC236}">
                <a16:creationId xmlns:a16="http://schemas.microsoft.com/office/drawing/2014/main" id="{92F19482-D9D4-4AF4-A7A4-E086C02320F2}"/>
              </a:ext>
            </a:extLst>
          </p:cNvPr>
          <p:cNvCxnSpPr/>
          <p:nvPr/>
        </p:nvCxnSpPr>
        <p:spPr>
          <a:xfrm flipH="1">
            <a:off x="1501517" y="1753981"/>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D2348E1-6268-408D-8A6E-3473F7696D6C}"/>
              </a:ext>
            </a:extLst>
          </p:cNvPr>
          <p:cNvSpPr txBox="1"/>
          <p:nvPr/>
        </p:nvSpPr>
        <p:spPr>
          <a:xfrm>
            <a:off x="1621385" y="6153525"/>
            <a:ext cx="11698014" cy="954107"/>
          </a:xfrm>
          <a:prstGeom prst="rect">
            <a:avLst/>
          </a:prstGeom>
          <a:noFill/>
        </p:spPr>
        <p:txBody>
          <a:bodyPr wrap="square">
            <a:spAutoFit/>
          </a:bodyPr>
          <a:lstStyle/>
          <a:p>
            <a:endParaRPr lang="en-US" sz="180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i="1"/>
              <a:t>                                                                                 </a:t>
            </a:r>
            <a:r>
              <a:rPr kumimoji="0" lang="vi-VN" sz="2000" b="0" i="0" u="none" strike="noStrike" kern="1200" cap="none" spc="0" normalizeH="0" baseline="0" noProof="0">
                <a:ln>
                  <a:noFill/>
                </a:ln>
                <a:solidFill>
                  <a:prstClr val="black"/>
                </a:solidFill>
                <a:effectLst/>
                <a:uLnTx/>
                <a:uFillTx/>
                <a:ea typeface="+mn-ea"/>
                <a:cs typeface="+mn-cs"/>
              </a:rPr>
              <a:t>Theo sách </a:t>
            </a:r>
            <a:r>
              <a:rPr kumimoji="0" lang="vi-VN" sz="2000" b="0" i="1" u="none" strike="noStrike" kern="1200" cap="none" spc="0" normalizeH="0" baseline="0" noProof="0">
                <a:ln>
                  <a:noFill/>
                </a:ln>
                <a:solidFill>
                  <a:prstClr val="black"/>
                </a:solidFill>
                <a:effectLst/>
                <a:uLnTx/>
                <a:uFillTx/>
                <a:ea typeface="+mn-ea"/>
                <a:cs typeface="+mn-cs"/>
              </a:rPr>
              <a:t>100 truyện ngụ ngôn hay nhất</a:t>
            </a:r>
          </a:p>
          <a:p>
            <a:endParaRPr lang="en-US" i="1"/>
          </a:p>
        </p:txBody>
      </p:sp>
      <p:sp>
        <p:nvSpPr>
          <p:cNvPr id="39" name="Title 4">
            <a:extLst>
              <a:ext uri="{FF2B5EF4-FFF2-40B4-BE49-F238E27FC236}">
                <a16:creationId xmlns:a16="http://schemas.microsoft.com/office/drawing/2014/main" id="{4EA5A471-4EC2-44A6-A9CA-27CBE260A523}"/>
              </a:ext>
            </a:extLst>
          </p:cNvPr>
          <p:cNvSpPr txBox="1">
            <a:spLocks/>
          </p:cNvSpPr>
          <p:nvPr/>
        </p:nvSpPr>
        <p:spPr>
          <a:xfrm>
            <a:off x="838089" y="154111"/>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UTM Avo"/>
                <a:ea typeface="+mj-ea"/>
                <a:cs typeface="Times New Roman" pitchFamily="18" charset="0"/>
              </a:rPr>
              <a:t>Ai cũng có ích</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40" name="Rectangle 39">
            <a:extLst>
              <a:ext uri="{FF2B5EF4-FFF2-40B4-BE49-F238E27FC236}">
                <a16:creationId xmlns:a16="http://schemas.microsoft.com/office/drawing/2014/main" id="{FE74CC0C-ADE8-42B1-9D0C-E95E86F984F2}"/>
              </a:ext>
            </a:extLst>
          </p:cNvPr>
          <p:cNvSpPr/>
          <p:nvPr/>
        </p:nvSpPr>
        <p:spPr>
          <a:xfrm>
            <a:off x="5714572" y="1222097"/>
            <a:ext cx="6723766" cy="523220"/>
          </a:xfrm>
          <a:prstGeom prst="rect">
            <a:avLst/>
          </a:prstGeom>
        </p:spPr>
        <p:txBody>
          <a:bodyPr wrap="square">
            <a:spAutoFit/>
          </a:bodyPr>
          <a:lstStyle/>
          <a:p>
            <a:pPr indent="400050">
              <a:spcBef>
                <a:spcPts val="600"/>
              </a:spcBef>
              <a:spcAft>
                <a:spcPts val="600"/>
              </a:spcAft>
            </a:pPr>
            <a:r>
              <a:rPr lang="vi-VN" sz="2800">
                <a:cs typeface="Times New Roman" pitchFamily="18" charset="0"/>
              </a:rPr>
              <a:t> </a:t>
            </a:r>
            <a:r>
              <a:rPr kumimoji="0" lang="vi-VN" sz="2400" b="0" i="0" u="none" strike="noStrike" kern="1200" cap="none" spc="0" normalizeH="0" baseline="0" noProof="0">
                <a:ln>
                  <a:noFill/>
                </a:ln>
                <a:solidFill>
                  <a:prstClr val="black"/>
                </a:solidFill>
                <a:effectLst/>
                <a:uLnTx/>
                <a:uFillTx/>
                <a:ea typeface="+mn-ea"/>
                <a:cs typeface="+mn-cs"/>
              </a:rPr>
              <a:t>Khỉ con thì đu từ cây này sang cây</a:t>
            </a:r>
            <a:endParaRPr lang="vi-VN" sz="2800" dirty="0">
              <a:cs typeface="Times New Roman" pitchFamily="18" charset="0"/>
            </a:endParaRPr>
          </a:p>
        </p:txBody>
      </p:sp>
      <p:sp>
        <p:nvSpPr>
          <p:cNvPr id="41" name="Rectangle 40">
            <a:extLst>
              <a:ext uri="{FF2B5EF4-FFF2-40B4-BE49-F238E27FC236}">
                <a16:creationId xmlns:a16="http://schemas.microsoft.com/office/drawing/2014/main" id="{2B083AF0-A24B-4E0C-80AF-823E015BA466}"/>
              </a:ext>
            </a:extLst>
          </p:cNvPr>
          <p:cNvSpPr/>
          <p:nvPr/>
        </p:nvSpPr>
        <p:spPr>
          <a:xfrm>
            <a:off x="234182" y="1677376"/>
            <a:ext cx="11280966" cy="461665"/>
          </a:xfrm>
          <a:prstGeom prst="rect">
            <a:avLst/>
          </a:prstGeom>
        </p:spPr>
        <p:txBody>
          <a:bodyPr wrap="square">
            <a:spAutoFit/>
          </a:bodyPr>
          <a:lstStyle/>
          <a:p>
            <a:pPr indent="400050">
              <a:spcBef>
                <a:spcPts val="600"/>
              </a:spcBef>
              <a:spcAft>
                <a:spcPts val="600"/>
              </a:spcAft>
            </a:pPr>
            <a:r>
              <a:rPr kumimoji="0" lang="vi-VN" sz="2400" b="0" i="0" u="none" strike="noStrike" kern="1200" cap="none" spc="0" normalizeH="0" baseline="0" noProof="0">
                <a:ln>
                  <a:noFill/>
                </a:ln>
                <a:solidFill>
                  <a:prstClr val="black"/>
                </a:solidFill>
                <a:effectLst/>
                <a:uLnTx/>
                <a:uFillTx/>
                <a:ea typeface="+mn-ea"/>
                <a:cs typeface="+mn-cs"/>
              </a:rPr>
              <a:t>khác</a:t>
            </a:r>
            <a:r>
              <a:rPr kumimoji="0" lang="en-US" sz="2400" b="0" i="0" u="none" strike="noStrike" kern="1200" cap="none" spc="0" normalizeH="0" baseline="0" noProof="0">
                <a:ln>
                  <a:noFill/>
                </a:ln>
                <a:solidFill>
                  <a:prstClr val="black"/>
                </a:solidFill>
                <a:effectLst/>
                <a:uLnTx/>
                <a:uFillTx/>
                <a:ea typeface="+mn-ea"/>
                <a:cs typeface="+mn-cs"/>
              </a:rPr>
              <a:t>, </a:t>
            </a:r>
            <a:r>
              <a:rPr kumimoji="0" lang="vi-VN" sz="2400" b="0" i="0" u="none" strike="noStrike" kern="1200" cap="none" spc="0" normalizeH="0" baseline="0" noProof="0">
                <a:ln>
                  <a:noFill/>
                </a:ln>
                <a:solidFill>
                  <a:prstClr val="black"/>
                </a:solidFill>
                <a:effectLst/>
                <a:uLnTx/>
                <a:uFillTx/>
                <a:ea typeface="+mn-ea"/>
                <a:cs typeface="+mn-cs"/>
              </a:rPr>
              <a:t>giật những dây leo chằng chịt xuống để cây không vướng víu.</a:t>
            </a:r>
            <a:endParaRPr lang="vi-VN" sz="2800" dirty="0">
              <a:cs typeface="Times New Roman" pitchFamily="18" charset="0"/>
            </a:endParaRPr>
          </a:p>
        </p:txBody>
      </p:sp>
      <p:sp>
        <p:nvSpPr>
          <p:cNvPr id="42" name="Rectangle 41">
            <a:extLst>
              <a:ext uri="{FF2B5EF4-FFF2-40B4-BE49-F238E27FC236}">
                <a16:creationId xmlns:a16="http://schemas.microsoft.com/office/drawing/2014/main" id="{38F5A281-32D0-4CB9-A254-38952C616A87}"/>
              </a:ext>
            </a:extLst>
          </p:cNvPr>
          <p:cNvSpPr/>
          <p:nvPr/>
        </p:nvSpPr>
        <p:spPr>
          <a:xfrm>
            <a:off x="10557523" y="1684632"/>
            <a:ext cx="1188084" cy="461665"/>
          </a:xfrm>
          <a:prstGeom prst="rect">
            <a:avLst/>
          </a:prstGeom>
        </p:spPr>
        <p:txBody>
          <a:bodyPr wrap="square">
            <a:spAutoFit/>
          </a:bodyPr>
          <a:lstStyle/>
          <a:p>
            <a:pPr indent="400050">
              <a:spcBef>
                <a:spcPts val="600"/>
              </a:spcBef>
              <a:spcAft>
                <a:spcPts val="600"/>
              </a:spcAft>
            </a:pPr>
            <a:r>
              <a:rPr kumimoji="0" lang="vi-VN" sz="2400" b="0" i="0" u="none" strike="noStrike" kern="1200" cap="none" spc="0" normalizeH="0" baseline="0" noProof="0">
                <a:ln>
                  <a:noFill/>
                </a:ln>
                <a:solidFill>
                  <a:prstClr val="black"/>
                </a:solidFill>
                <a:effectLst/>
                <a:uLnTx/>
                <a:uFillTx/>
                <a:ea typeface="+mn-ea"/>
                <a:cs typeface="+mn-cs"/>
              </a:rPr>
              <a:t>Sóc</a:t>
            </a:r>
            <a:endParaRPr lang="vi-VN" sz="2800" dirty="0">
              <a:cs typeface="Times New Roman" pitchFamily="18" charset="0"/>
            </a:endParaRPr>
          </a:p>
        </p:txBody>
      </p:sp>
      <p:sp>
        <p:nvSpPr>
          <p:cNvPr id="43" name="Rectangle 42">
            <a:extLst>
              <a:ext uri="{FF2B5EF4-FFF2-40B4-BE49-F238E27FC236}">
                <a16:creationId xmlns:a16="http://schemas.microsoft.com/office/drawing/2014/main" id="{3C744F78-D17A-4B9E-BC39-27B09FE42A6F}"/>
              </a:ext>
            </a:extLst>
          </p:cNvPr>
          <p:cNvSpPr/>
          <p:nvPr/>
        </p:nvSpPr>
        <p:spPr>
          <a:xfrm>
            <a:off x="490341" y="3525947"/>
            <a:ext cx="7962565" cy="461665"/>
          </a:xfrm>
          <a:prstGeom prst="rect">
            <a:avLst/>
          </a:prstGeom>
        </p:spPr>
        <p:txBody>
          <a:bodyPr wrap="square">
            <a:spAutoFit/>
          </a:bodyPr>
          <a:lstStyle/>
          <a:p>
            <a:pPr lvl="0">
              <a:defRPr/>
            </a:pPr>
            <a:r>
              <a:rPr lang="en-US" sz="2400">
                <a:solidFill>
                  <a:prstClr val="black"/>
                </a:solidFill>
              </a:rPr>
              <a:t>cây lên, </a:t>
            </a:r>
            <a:r>
              <a:rPr lang="vi-VN" sz="2400">
                <a:solidFill>
                  <a:prstClr val="black"/>
                </a:solidFill>
              </a:rPr>
              <a:t>vứt ra xa, rồi hớn hở bảo các bạn:</a:t>
            </a:r>
          </a:p>
        </p:txBody>
      </p:sp>
      <p:sp>
        <p:nvSpPr>
          <p:cNvPr id="44" name="Rectangle 43">
            <a:extLst>
              <a:ext uri="{FF2B5EF4-FFF2-40B4-BE49-F238E27FC236}">
                <a16:creationId xmlns:a16="http://schemas.microsoft.com/office/drawing/2014/main" id="{7C80B44D-DA0B-4780-91A2-7733958DBBC2}"/>
              </a:ext>
            </a:extLst>
          </p:cNvPr>
          <p:cNvSpPr/>
          <p:nvPr/>
        </p:nvSpPr>
        <p:spPr>
          <a:xfrm>
            <a:off x="490341" y="5279843"/>
            <a:ext cx="11698014" cy="830997"/>
          </a:xfrm>
          <a:prstGeom prst="rect">
            <a:avLst/>
          </a:prstGeom>
        </p:spPr>
        <p:txBody>
          <a:bodyPr wrap="square">
            <a:spAutoFit/>
          </a:bodyPr>
          <a:lstStyle/>
          <a:p>
            <a:pPr lvl="0" indent="285750">
              <a:defRPr/>
            </a:pPr>
            <a:r>
              <a:rPr lang="vi-VN" sz="2400">
                <a:solidFill>
                  <a:prstClr val="black"/>
                </a:solidFill>
              </a:rPr>
              <a:t>3. Từ đó, voi dùng chiếc mũi của mình dọn sạch những cành cây khô rơi rụng ngang dọc trong rừng, tạo ra rất nhiều chỗ trống cho sóc trồng cây. </a:t>
            </a:r>
          </a:p>
        </p:txBody>
      </p:sp>
      <p:sp>
        <p:nvSpPr>
          <p:cNvPr id="45" name="Rectangle 44">
            <a:extLst>
              <a:ext uri="{FF2B5EF4-FFF2-40B4-BE49-F238E27FC236}">
                <a16:creationId xmlns:a16="http://schemas.microsoft.com/office/drawing/2014/main" id="{6C08D480-7AA0-4640-AD8A-A79152BA7C14}"/>
              </a:ext>
            </a:extLst>
          </p:cNvPr>
          <p:cNvSpPr/>
          <p:nvPr/>
        </p:nvSpPr>
        <p:spPr>
          <a:xfrm>
            <a:off x="492399" y="6030229"/>
            <a:ext cx="11698014" cy="461665"/>
          </a:xfrm>
          <a:prstGeom prst="rect">
            <a:avLst/>
          </a:prstGeom>
        </p:spPr>
        <p:txBody>
          <a:bodyPr wrap="square">
            <a:spAutoFit/>
          </a:bodyPr>
          <a:lstStyle/>
          <a:p>
            <a:pPr lvl="0">
              <a:defRPr/>
            </a:pPr>
            <a:r>
              <a:rPr lang="en-US" sz="2400">
                <a:solidFill>
                  <a:prstClr val="black"/>
                </a:solidFill>
              </a:rPr>
              <a:t>Không </a:t>
            </a:r>
            <a:r>
              <a:rPr lang="vi-VN" sz="2400">
                <a:solidFill>
                  <a:prstClr val="black"/>
                </a:solidFill>
              </a:rPr>
              <a:t>lâu sau, từ những chỗ đất trống mọc lên nhiều mầm cây xanh tốt.</a:t>
            </a: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2" name="TextBox 1">
            <a:extLst>
              <a:ext uri="{FF2B5EF4-FFF2-40B4-BE49-F238E27FC236}">
                <a16:creationId xmlns:a16="http://schemas.microsoft.com/office/drawing/2014/main" id="{E7F48EE3-9E95-4871-A5A8-DEEA7794E338}"/>
              </a:ext>
            </a:extLst>
          </p:cNvPr>
          <p:cNvSpPr txBox="1"/>
          <p:nvPr/>
        </p:nvSpPr>
        <p:spPr>
          <a:xfrm>
            <a:off x="6768304" y="902972"/>
            <a:ext cx="2028825" cy="461665"/>
          </a:xfrm>
          <a:prstGeom prst="rect">
            <a:avLst/>
          </a:prstGeom>
          <a:noFill/>
        </p:spPr>
        <p:txBody>
          <a:bodyPr wrap="square" rtlCol="0">
            <a:spAutoFit/>
          </a:bodyPr>
          <a:lstStyle/>
          <a:p>
            <a:r>
              <a:rPr kumimoji="0" lang="vi-VN" sz="2400" b="0" i="0" u="none" strike="noStrike" kern="1200" cap="none" spc="0" normalizeH="0" baseline="0" noProof="0">
                <a:ln>
                  <a:noFill/>
                </a:ln>
                <a:solidFill>
                  <a:srgbClr val="C00000"/>
                </a:solidFill>
                <a:effectLst/>
                <a:uLnTx/>
                <a:uFillTx/>
              </a:rPr>
              <a:t>bận rộn</a:t>
            </a:r>
            <a:endParaRPr lang="en-US" sz="2400">
              <a:solidFill>
                <a:srgbClr val="C00000"/>
              </a:solidFill>
            </a:endParaRPr>
          </a:p>
        </p:txBody>
      </p:sp>
      <p:sp>
        <p:nvSpPr>
          <p:cNvPr id="47" name="TextBox 46">
            <a:extLst>
              <a:ext uri="{FF2B5EF4-FFF2-40B4-BE49-F238E27FC236}">
                <a16:creationId xmlns:a16="http://schemas.microsoft.com/office/drawing/2014/main" id="{248B676A-6B7C-40AA-9052-F68528AEF35E}"/>
              </a:ext>
            </a:extLst>
          </p:cNvPr>
          <p:cNvSpPr txBox="1"/>
          <p:nvPr/>
        </p:nvSpPr>
        <p:spPr>
          <a:xfrm>
            <a:off x="1538971" y="1677375"/>
            <a:ext cx="925533" cy="461665"/>
          </a:xfrm>
          <a:prstGeom prst="rect">
            <a:avLst/>
          </a:prstGeom>
          <a:noFill/>
        </p:spPr>
        <p:txBody>
          <a:bodyPr wrap="square" rtlCol="0">
            <a:spAutoFit/>
          </a:bodyPr>
          <a:lstStyle/>
          <a:p>
            <a:r>
              <a:rPr lang="en-US" sz="2400">
                <a:solidFill>
                  <a:srgbClr val="C00000"/>
                </a:solidFill>
              </a:rPr>
              <a:t>giật</a:t>
            </a:r>
          </a:p>
        </p:txBody>
      </p:sp>
      <p:sp>
        <p:nvSpPr>
          <p:cNvPr id="48" name="TextBox 47">
            <a:extLst>
              <a:ext uri="{FF2B5EF4-FFF2-40B4-BE49-F238E27FC236}">
                <a16:creationId xmlns:a16="http://schemas.microsoft.com/office/drawing/2014/main" id="{D63A441E-52DC-4F50-AF73-F3F2C8A83A7D}"/>
              </a:ext>
            </a:extLst>
          </p:cNvPr>
          <p:cNvSpPr txBox="1"/>
          <p:nvPr/>
        </p:nvSpPr>
        <p:spPr>
          <a:xfrm>
            <a:off x="4448457" y="1678906"/>
            <a:ext cx="2028825" cy="461665"/>
          </a:xfrm>
          <a:prstGeom prst="rect">
            <a:avLst/>
          </a:prstGeom>
          <a:noFill/>
        </p:spPr>
        <p:txBody>
          <a:bodyPr wrap="square" rtlCol="0">
            <a:spAutoFit/>
          </a:bodyPr>
          <a:lstStyle/>
          <a:p>
            <a:r>
              <a:rPr lang="en-US" sz="2400">
                <a:solidFill>
                  <a:srgbClr val="C00000"/>
                </a:solidFill>
              </a:rPr>
              <a:t>chằng chịt</a:t>
            </a:r>
          </a:p>
        </p:txBody>
      </p:sp>
      <p:sp>
        <p:nvSpPr>
          <p:cNvPr id="49" name="TextBox 48">
            <a:extLst>
              <a:ext uri="{FF2B5EF4-FFF2-40B4-BE49-F238E27FC236}">
                <a16:creationId xmlns:a16="http://schemas.microsoft.com/office/drawing/2014/main" id="{BC4135C4-DF34-4284-A73A-E513898C0602}"/>
              </a:ext>
            </a:extLst>
          </p:cNvPr>
          <p:cNvSpPr txBox="1"/>
          <p:nvPr/>
        </p:nvSpPr>
        <p:spPr>
          <a:xfrm>
            <a:off x="9305290" y="1682684"/>
            <a:ext cx="2028825" cy="461665"/>
          </a:xfrm>
          <a:prstGeom prst="rect">
            <a:avLst/>
          </a:prstGeom>
          <a:noFill/>
        </p:spPr>
        <p:txBody>
          <a:bodyPr wrap="square" rtlCol="0">
            <a:spAutoFit/>
          </a:bodyPr>
          <a:lstStyle/>
          <a:p>
            <a:r>
              <a:rPr lang="en-US" sz="2400">
                <a:solidFill>
                  <a:srgbClr val="C00000"/>
                </a:solidFill>
              </a:rPr>
              <a:t>vướng víu</a:t>
            </a:r>
          </a:p>
        </p:txBody>
      </p:sp>
      <p:sp>
        <p:nvSpPr>
          <p:cNvPr id="50" name="TextBox 49">
            <a:extLst>
              <a:ext uri="{FF2B5EF4-FFF2-40B4-BE49-F238E27FC236}">
                <a16:creationId xmlns:a16="http://schemas.microsoft.com/office/drawing/2014/main" id="{FA61F0BB-81CD-4645-940A-C29843804780}"/>
              </a:ext>
            </a:extLst>
          </p:cNvPr>
          <p:cNvSpPr txBox="1"/>
          <p:nvPr/>
        </p:nvSpPr>
        <p:spPr>
          <a:xfrm>
            <a:off x="3639507" y="3532236"/>
            <a:ext cx="2028825" cy="461665"/>
          </a:xfrm>
          <a:prstGeom prst="rect">
            <a:avLst/>
          </a:prstGeom>
          <a:noFill/>
        </p:spPr>
        <p:txBody>
          <a:bodyPr wrap="square" rtlCol="0">
            <a:spAutoFit/>
          </a:bodyPr>
          <a:lstStyle/>
          <a:p>
            <a:r>
              <a:rPr lang="en-US" sz="2400">
                <a:solidFill>
                  <a:srgbClr val="C00000"/>
                </a:solidFill>
              </a:rPr>
              <a:t>hớn hở</a:t>
            </a:r>
          </a:p>
        </p:txBody>
      </p:sp>
      <p:sp>
        <p:nvSpPr>
          <p:cNvPr id="51" name="TextBox 50">
            <a:extLst>
              <a:ext uri="{FF2B5EF4-FFF2-40B4-BE49-F238E27FC236}">
                <a16:creationId xmlns:a16="http://schemas.microsoft.com/office/drawing/2014/main" id="{5B0EEA92-8103-4226-BF31-AD004C245AF0}"/>
              </a:ext>
            </a:extLst>
          </p:cNvPr>
          <p:cNvSpPr txBox="1"/>
          <p:nvPr/>
        </p:nvSpPr>
        <p:spPr>
          <a:xfrm>
            <a:off x="6486160" y="5284962"/>
            <a:ext cx="2028825" cy="461665"/>
          </a:xfrm>
          <a:prstGeom prst="rect">
            <a:avLst/>
          </a:prstGeom>
          <a:noFill/>
        </p:spPr>
        <p:txBody>
          <a:bodyPr wrap="square" rtlCol="0">
            <a:spAutoFit/>
          </a:bodyPr>
          <a:lstStyle/>
          <a:p>
            <a:r>
              <a:rPr lang="en-US" sz="2400">
                <a:solidFill>
                  <a:srgbClr val="C00000"/>
                </a:solidFill>
              </a:rPr>
              <a:t>dọn sạch</a:t>
            </a:r>
          </a:p>
        </p:txBody>
      </p:sp>
      <p:cxnSp>
        <p:nvCxnSpPr>
          <p:cNvPr id="52" name="Straight Connector 51">
            <a:extLst>
              <a:ext uri="{FF2B5EF4-FFF2-40B4-BE49-F238E27FC236}">
                <a16:creationId xmlns:a16="http://schemas.microsoft.com/office/drawing/2014/main" id="{498A0FE4-1AAC-4264-8255-BD40203E9844}"/>
              </a:ext>
            </a:extLst>
          </p:cNvPr>
          <p:cNvCxnSpPr/>
          <p:nvPr/>
        </p:nvCxnSpPr>
        <p:spPr>
          <a:xfrm flipH="1">
            <a:off x="7104627" y="1706595"/>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DF558EE-78B3-455B-8BE8-3D3323BB31E3}"/>
              </a:ext>
            </a:extLst>
          </p:cNvPr>
          <p:cNvCxnSpPr/>
          <p:nvPr/>
        </p:nvCxnSpPr>
        <p:spPr>
          <a:xfrm flipH="1">
            <a:off x="10935519" y="1733377"/>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3F4B396-F76E-4811-9DB0-67A158A7A574}"/>
              </a:ext>
            </a:extLst>
          </p:cNvPr>
          <p:cNvCxnSpPr/>
          <p:nvPr/>
        </p:nvCxnSpPr>
        <p:spPr>
          <a:xfrm flipH="1">
            <a:off x="10873910" y="1733377"/>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6EBF854-46B0-4148-B61C-FFE87E832EAF}"/>
              </a:ext>
            </a:extLst>
          </p:cNvPr>
          <p:cNvCxnSpPr/>
          <p:nvPr/>
        </p:nvCxnSpPr>
        <p:spPr>
          <a:xfrm flipH="1">
            <a:off x="9957364" y="3230200"/>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359835C-8A33-4BEA-9E74-359C177E2F0F}"/>
              </a:ext>
            </a:extLst>
          </p:cNvPr>
          <p:cNvCxnSpPr/>
          <p:nvPr/>
        </p:nvCxnSpPr>
        <p:spPr>
          <a:xfrm flipH="1">
            <a:off x="1701267" y="3609748"/>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B67BA5B-3133-45CD-A9F1-A926A213A765}"/>
              </a:ext>
            </a:extLst>
          </p:cNvPr>
          <p:cNvCxnSpPr/>
          <p:nvPr/>
        </p:nvCxnSpPr>
        <p:spPr>
          <a:xfrm flipH="1">
            <a:off x="3124303" y="3613351"/>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049E8D3-6FCB-4518-B5D7-4A4451A03195}"/>
              </a:ext>
            </a:extLst>
          </p:cNvPr>
          <p:cNvCxnSpPr/>
          <p:nvPr/>
        </p:nvCxnSpPr>
        <p:spPr>
          <a:xfrm flipH="1">
            <a:off x="6917866" y="3569187"/>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542C473-1E3C-46C3-934F-26444D3B7EA4}"/>
              </a:ext>
            </a:extLst>
          </p:cNvPr>
          <p:cNvCxnSpPr/>
          <p:nvPr/>
        </p:nvCxnSpPr>
        <p:spPr>
          <a:xfrm flipH="1">
            <a:off x="6969406" y="3569187"/>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6460993-9EC1-46B8-B91A-BFF6D9BF931C}"/>
              </a:ext>
            </a:extLst>
          </p:cNvPr>
          <p:cNvCxnSpPr/>
          <p:nvPr/>
        </p:nvCxnSpPr>
        <p:spPr>
          <a:xfrm flipH="1">
            <a:off x="2035720" y="5369789"/>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FEF426D-E8D7-45C6-96A7-F8EE6290F834}"/>
              </a:ext>
            </a:extLst>
          </p:cNvPr>
          <p:cNvCxnSpPr/>
          <p:nvPr/>
        </p:nvCxnSpPr>
        <p:spPr>
          <a:xfrm flipH="1">
            <a:off x="6440873" y="5340202"/>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6F311D2-1418-453F-A9E6-4958562F8198}"/>
              </a:ext>
            </a:extLst>
          </p:cNvPr>
          <p:cNvCxnSpPr/>
          <p:nvPr/>
        </p:nvCxnSpPr>
        <p:spPr>
          <a:xfrm flipH="1">
            <a:off x="4662797" y="5694213"/>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289B475-7AEF-4A81-9E45-C321FB509286}"/>
              </a:ext>
            </a:extLst>
          </p:cNvPr>
          <p:cNvCxnSpPr/>
          <p:nvPr/>
        </p:nvCxnSpPr>
        <p:spPr>
          <a:xfrm flipH="1">
            <a:off x="11091623" y="5302896"/>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761B2D4-C6DE-4177-B32C-2EDCCEDF026F}"/>
              </a:ext>
            </a:extLst>
          </p:cNvPr>
          <p:cNvCxnSpPr/>
          <p:nvPr/>
        </p:nvCxnSpPr>
        <p:spPr>
          <a:xfrm flipH="1">
            <a:off x="11454041" y="5729484"/>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3536AE3-F293-4D13-8DA5-BF4FCC5AD59C}"/>
              </a:ext>
            </a:extLst>
          </p:cNvPr>
          <p:cNvCxnSpPr/>
          <p:nvPr/>
        </p:nvCxnSpPr>
        <p:spPr>
          <a:xfrm flipH="1">
            <a:off x="11515148" y="5729484"/>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25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barn(inVertical)">
                                      <p:cBhvr>
                                        <p:cTn id="19" dur="500"/>
                                        <p:tgtEl>
                                          <p:spTgt spid="4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barn(inVertical)">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barn(inVertical)">
                                      <p:cBhvr>
                                        <p:cTn id="29" dur="500"/>
                                        <p:tgtEl>
                                          <p:spTgt spid="4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barn(inVertical)">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barn(inVertical)">
                                      <p:cBhvr>
                                        <p:cTn id="39" dur="500"/>
                                        <p:tgtEl>
                                          <p:spTgt spid="5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mph" presetSubtype="2" fill="hold" grpId="1" nodeType="clickEffect">
                                  <p:stCondLst>
                                    <p:cond delay="0"/>
                                  </p:stCondLst>
                                  <p:childTnLst>
                                    <p:animClr clrSpc="rgb" dir="cw">
                                      <p:cBhvr override="childStyle">
                                        <p:cTn id="43" dur="2000" fill="hold"/>
                                        <p:tgtEl>
                                          <p:spTgt spid="47"/>
                                        </p:tgtEl>
                                        <p:attrNameLst>
                                          <p:attrName>style.color</p:attrName>
                                        </p:attrNameLst>
                                      </p:cBhvr>
                                      <p:to>
                                        <a:schemeClr val="hlink"/>
                                      </p:to>
                                    </p:animClr>
                                  </p:childTnLst>
                                </p:cTn>
                              </p:par>
                              <p:par>
                                <p:cTn id="44" presetID="3" presetClass="emph" presetSubtype="2" fill="hold" grpId="0" nodeType="withEffect">
                                  <p:stCondLst>
                                    <p:cond delay="0"/>
                                  </p:stCondLst>
                                  <p:childTnLst>
                                    <p:animClr clrSpc="rgb" dir="cw">
                                      <p:cBhvr override="childStyle">
                                        <p:cTn id="45" dur="2000" fill="hold"/>
                                        <p:tgtEl>
                                          <p:spTgt spid="40"/>
                                        </p:tgtEl>
                                        <p:attrNameLst>
                                          <p:attrName>style.color</p:attrName>
                                        </p:attrNameLst>
                                      </p:cBhvr>
                                      <p:to>
                                        <a:schemeClr val="hlink"/>
                                      </p:to>
                                    </p:animClr>
                                  </p:childTnLst>
                                </p:cTn>
                              </p:par>
                              <p:par>
                                <p:cTn id="46" presetID="3" presetClass="emph" presetSubtype="2" fill="hold" grpId="0" nodeType="withEffect">
                                  <p:stCondLst>
                                    <p:cond delay="0"/>
                                  </p:stCondLst>
                                  <p:childTnLst>
                                    <p:animClr clrSpc="rgb" dir="cw">
                                      <p:cBhvr override="childStyle">
                                        <p:cTn id="47" dur="2000" fill="hold"/>
                                        <p:tgtEl>
                                          <p:spTgt spid="41"/>
                                        </p:tgtEl>
                                        <p:attrNameLst>
                                          <p:attrName>style.color</p:attrName>
                                        </p:attrNameLst>
                                      </p:cBhvr>
                                      <p:to>
                                        <a:schemeClr val="hlink"/>
                                      </p:to>
                                    </p:animClr>
                                  </p:childTnLst>
                                </p:cTn>
                              </p:par>
                              <p:par>
                                <p:cTn id="48" presetID="10" presetClass="exit" presetSubtype="0" fill="hold" grpId="2" nodeType="withEffect">
                                  <p:stCondLst>
                                    <p:cond delay="0"/>
                                  </p:stCondLst>
                                  <p:childTnLst>
                                    <p:animEffect transition="out" filter="fade">
                                      <p:cBhvr>
                                        <p:cTn id="49" dur="500"/>
                                        <p:tgtEl>
                                          <p:spTgt spid="47"/>
                                        </p:tgtEl>
                                      </p:cBhvr>
                                    </p:animEffect>
                                    <p:set>
                                      <p:cBhvr>
                                        <p:cTn id="50" dur="1" fill="hold">
                                          <p:stCondLst>
                                            <p:cond delay="499"/>
                                          </p:stCondLst>
                                        </p:cTn>
                                        <p:tgtEl>
                                          <p:spTgt spid="47"/>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48"/>
                                        </p:tgtEl>
                                      </p:cBhvr>
                                    </p:animEffect>
                                    <p:set>
                                      <p:cBhvr>
                                        <p:cTn id="53" dur="1" fill="hold">
                                          <p:stCondLst>
                                            <p:cond delay="499"/>
                                          </p:stCondLst>
                                        </p:cTn>
                                        <p:tgtEl>
                                          <p:spTgt spid="48"/>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49"/>
                                        </p:tgtEl>
                                      </p:cBhvr>
                                    </p:animEffect>
                                    <p:set>
                                      <p:cBhvr>
                                        <p:cTn id="56" dur="1" fill="hold">
                                          <p:stCondLst>
                                            <p:cond delay="499"/>
                                          </p:stCondLst>
                                        </p:cTn>
                                        <p:tgtEl>
                                          <p:spTgt spid="49"/>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circle(in)">
                                      <p:cBhvr>
                                        <p:cTn id="61" dur="2000"/>
                                        <p:tgtEl>
                                          <p:spTgt spid="28"/>
                                        </p:tgtEl>
                                      </p:cBhvr>
                                    </p:animEffect>
                                  </p:childTnLst>
                                </p:cTn>
                              </p:par>
                              <p:par>
                                <p:cTn id="62" presetID="6" presetClass="entr" presetSubtype="16" fill="hold"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circle(in)">
                                      <p:cBhvr>
                                        <p:cTn id="64" dur="2000"/>
                                        <p:tgtEl>
                                          <p:spTgt spid="52"/>
                                        </p:tgtEl>
                                      </p:cBhvr>
                                    </p:animEffect>
                                  </p:childTnLst>
                                </p:cTn>
                              </p:par>
                              <p:par>
                                <p:cTn id="65" presetID="6" presetClass="entr" presetSubtype="16"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circle(in)">
                                      <p:cBhvr>
                                        <p:cTn id="67" dur="2000"/>
                                        <p:tgtEl>
                                          <p:spTgt spid="53"/>
                                        </p:tgtEl>
                                      </p:cBhvr>
                                    </p:animEffect>
                                  </p:childTnLst>
                                </p:cTn>
                              </p:par>
                              <p:par>
                                <p:cTn id="68" presetID="6" presetClass="entr" presetSubtype="16" fill="hold"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circle(in)">
                                      <p:cBhvr>
                                        <p:cTn id="70" dur="2000"/>
                                        <p:tgtEl>
                                          <p:spTgt spid="5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mph" presetSubtype="2" fill="hold" grpId="0" nodeType="clickEffect">
                                  <p:stCondLst>
                                    <p:cond delay="0"/>
                                  </p:stCondLst>
                                  <p:childTnLst>
                                    <p:animClr clrSpc="rgb" dir="cw">
                                      <p:cBhvr override="childStyle">
                                        <p:cTn id="74" dur="2000" fill="hold"/>
                                        <p:tgtEl>
                                          <p:spTgt spid="43"/>
                                        </p:tgtEl>
                                        <p:attrNameLst>
                                          <p:attrName>style.color</p:attrName>
                                        </p:attrNameLst>
                                      </p:cBhvr>
                                      <p:to>
                                        <a:schemeClr val="hlink"/>
                                      </p:to>
                                    </p:animClr>
                                  </p:childTnLst>
                                </p:cTn>
                              </p:par>
                              <p:par>
                                <p:cTn id="75" presetID="3" presetClass="emph" presetSubtype="2" fill="hold" grpId="0" nodeType="withEffect">
                                  <p:stCondLst>
                                    <p:cond delay="0"/>
                                  </p:stCondLst>
                                  <p:childTnLst>
                                    <p:animClr clrSpc="rgb" dir="cw">
                                      <p:cBhvr override="childStyle">
                                        <p:cTn id="76" dur="2000" fill="hold"/>
                                        <p:tgtEl>
                                          <p:spTgt spid="18"/>
                                        </p:tgtEl>
                                        <p:attrNameLst>
                                          <p:attrName>style.color</p:attrName>
                                        </p:attrNameLst>
                                      </p:cBhvr>
                                      <p:to>
                                        <a:schemeClr val="hlink"/>
                                      </p:to>
                                    </p:animClr>
                                  </p:childTnLst>
                                </p:cTn>
                              </p:par>
                              <p:par>
                                <p:cTn id="77" presetID="10" presetClass="exit" presetSubtype="0" fill="hold" grpId="1" nodeType="withEffect">
                                  <p:stCondLst>
                                    <p:cond delay="0"/>
                                  </p:stCondLst>
                                  <p:childTnLst>
                                    <p:animEffect transition="out" filter="fade">
                                      <p:cBhvr>
                                        <p:cTn id="78" dur="500"/>
                                        <p:tgtEl>
                                          <p:spTgt spid="50"/>
                                        </p:tgtEl>
                                      </p:cBhvr>
                                    </p:animEffect>
                                    <p:set>
                                      <p:cBhvr>
                                        <p:cTn id="79" dur="1" fill="hold">
                                          <p:stCondLst>
                                            <p:cond delay="499"/>
                                          </p:stCondLst>
                                        </p:cTn>
                                        <p:tgtEl>
                                          <p:spTgt spid="50"/>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6" presetClass="entr" presetSubtype="16" fill="hold" nodeType="click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circle(in)">
                                      <p:cBhvr>
                                        <p:cTn id="84" dur="2000"/>
                                        <p:tgtEl>
                                          <p:spTgt spid="55"/>
                                        </p:tgtEl>
                                      </p:cBhvr>
                                    </p:animEffect>
                                  </p:childTnLst>
                                </p:cTn>
                              </p:par>
                              <p:par>
                                <p:cTn id="85" presetID="6" presetClass="entr" presetSubtype="16" fill="hold" nodeType="with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circle(in)">
                                      <p:cBhvr>
                                        <p:cTn id="87" dur="2000"/>
                                        <p:tgtEl>
                                          <p:spTgt spid="56"/>
                                        </p:tgtEl>
                                      </p:cBhvr>
                                    </p:animEffect>
                                  </p:childTnLst>
                                </p:cTn>
                              </p:par>
                              <p:par>
                                <p:cTn id="88" presetID="6" presetClass="entr" presetSubtype="16" fill="hold" nodeType="with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circle(in)">
                                      <p:cBhvr>
                                        <p:cTn id="90" dur="2000"/>
                                        <p:tgtEl>
                                          <p:spTgt spid="57"/>
                                        </p:tgtEl>
                                      </p:cBhvr>
                                    </p:animEffect>
                                  </p:childTnLst>
                                </p:cTn>
                              </p:par>
                              <p:par>
                                <p:cTn id="91" presetID="6" presetClass="entr" presetSubtype="16" fill="hold"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circle(in)">
                                      <p:cBhvr>
                                        <p:cTn id="93" dur="2000"/>
                                        <p:tgtEl>
                                          <p:spTgt spid="58"/>
                                        </p:tgtEl>
                                      </p:cBhvr>
                                    </p:animEffect>
                                  </p:childTnLst>
                                </p:cTn>
                              </p:par>
                              <p:par>
                                <p:cTn id="94" presetID="6" presetClass="entr" presetSubtype="16" fill="hold"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circle(in)">
                                      <p:cBhvr>
                                        <p:cTn id="96" dur="2000"/>
                                        <p:tgtEl>
                                          <p:spTgt spid="59"/>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0" nodeType="clickEffect">
                                  <p:stCondLst>
                                    <p:cond delay="0"/>
                                  </p:stCondLst>
                                  <p:childTnLst>
                                    <p:animClr clrSpc="rgb" dir="cw">
                                      <p:cBhvr override="childStyle">
                                        <p:cTn id="100" dur="2000" fill="hold"/>
                                        <p:tgtEl>
                                          <p:spTgt spid="44"/>
                                        </p:tgtEl>
                                        <p:attrNameLst>
                                          <p:attrName>style.color</p:attrName>
                                        </p:attrNameLst>
                                      </p:cBhvr>
                                      <p:to>
                                        <a:schemeClr val="hlink"/>
                                      </p:to>
                                    </p:animClr>
                                  </p:childTnLst>
                                </p:cTn>
                              </p:par>
                              <p:par>
                                <p:cTn id="101" presetID="10" presetClass="exit" presetSubtype="0" fill="hold" grpId="1" nodeType="withEffect">
                                  <p:stCondLst>
                                    <p:cond delay="0"/>
                                  </p:stCondLst>
                                  <p:childTnLst>
                                    <p:animEffect transition="out" filter="fade">
                                      <p:cBhvr>
                                        <p:cTn id="102" dur="500"/>
                                        <p:tgtEl>
                                          <p:spTgt spid="51"/>
                                        </p:tgtEl>
                                      </p:cBhvr>
                                    </p:animEffect>
                                    <p:set>
                                      <p:cBhvr>
                                        <p:cTn id="103" dur="1" fill="hold">
                                          <p:stCondLst>
                                            <p:cond delay="499"/>
                                          </p:stCondLst>
                                        </p:cTn>
                                        <p:tgtEl>
                                          <p:spTgt spid="5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6" presetClass="entr" presetSubtype="16" fill="hold" nodeType="clickEffect">
                                  <p:stCondLst>
                                    <p:cond delay="0"/>
                                  </p:stCondLst>
                                  <p:childTnLst>
                                    <p:set>
                                      <p:cBhvr>
                                        <p:cTn id="107" dur="1" fill="hold">
                                          <p:stCondLst>
                                            <p:cond delay="0"/>
                                          </p:stCondLst>
                                        </p:cTn>
                                        <p:tgtEl>
                                          <p:spTgt spid="60"/>
                                        </p:tgtEl>
                                        <p:attrNameLst>
                                          <p:attrName>style.visibility</p:attrName>
                                        </p:attrNameLst>
                                      </p:cBhvr>
                                      <p:to>
                                        <p:strVal val="visible"/>
                                      </p:to>
                                    </p:set>
                                    <p:animEffect transition="in" filter="circle(in)">
                                      <p:cBhvr>
                                        <p:cTn id="108" dur="2000"/>
                                        <p:tgtEl>
                                          <p:spTgt spid="60"/>
                                        </p:tgtEl>
                                      </p:cBhvr>
                                    </p:animEffect>
                                  </p:childTnLst>
                                </p:cTn>
                              </p:par>
                              <p:par>
                                <p:cTn id="109" presetID="6" presetClass="entr" presetSubtype="16" fill="hold" nodeType="with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circle(in)">
                                      <p:cBhvr>
                                        <p:cTn id="111" dur="2000"/>
                                        <p:tgtEl>
                                          <p:spTgt spid="61"/>
                                        </p:tgtEl>
                                      </p:cBhvr>
                                    </p:animEffect>
                                  </p:childTnLst>
                                </p:cTn>
                              </p:par>
                              <p:par>
                                <p:cTn id="112" presetID="6" presetClass="entr" presetSubtype="16" fill="hold" nodeType="withEffect">
                                  <p:stCondLst>
                                    <p:cond delay="0"/>
                                  </p:stCondLst>
                                  <p:childTnLst>
                                    <p:set>
                                      <p:cBhvr>
                                        <p:cTn id="113" dur="1" fill="hold">
                                          <p:stCondLst>
                                            <p:cond delay="0"/>
                                          </p:stCondLst>
                                        </p:cTn>
                                        <p:tgtEl>
                                          <p:spTgt spid="62"/>
                                        </p:tgtEl>
                                        <p:attrNameLst>
                                          <p:attrName>style.visibility</p:attrName>
                                        </p:attrNameLst>
                                      </p:cBhvr>
                                      <p:to>
                                        <p:strVal val="visible"/>
                                      </p:to>
                                    </p:set>
                                    <p:animEffect transition="in" filter="circle(in)">
                                      <p:cBhvr>
                                        <p:cTn id="114" dur="2000"/>
                                        <p:tgtEl>
                                          <p:spTgt spid="62"/>
                                        </p:tgtEl>
                                      </p:cBhvr>
                                    </p:animEffect>
                                  </p:childTnLst>
                                </p:cTn>
                              </p:par>
                              <p:par>
                                <p:cTn id="115" presetID="6" presetClass="entr" presetSubtype="16" fill="hold"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circle(in)">
                                      <p:cBhvr>
                                        <p:cTn id="117" dur="2000"/>
                                        <p:tgtEl>
                                          <p:spTgt spid="63"/>
                                        </p:tgtEl>
                                      </p:cBhvr>
                                    </p:animEffect>
                                  </p:childTnLst>
                                </p:cTn>
                              </p:par>
                              <p:par>
                                <p:cTn id="118" presetID="6" presetClass="entr" presetSubtype="16" fill="hold" nodeType="withEffect">
                                  <p:stCondLst>
                                    <p:cond delay="0"/>
                                  </p:stCondLst>
                                  <p:childTnLst>
                                    <p:set>
                                      <p:cBhvr>
                                        <p:cTn id="119" dur="1" fill="hold">
                                          <p:stCondLst>
                                            <p:cond delay="0"/>
                                          </p:stCondLst>
                                        </p:cTn>
                                        <p:tgtEl>
                                          <p:spTgt spid="64"/>
                                        </p:tgtEl>
                                        <p:attrNameLst>
                                          <p:attrName>style.visibility</p:attrName>
                                        </p:attrNameLst>
                                      </p:cBhvr>
                                      <p:to>
                                        <p:strVal val="visible"/>
                                      </p:to>
                                    </p:set>
                                    <p:animEffect transition="in" filter="circle(in)">
                                      <p:cBhvr>
                                        <p:cTn id="120" dur="2000"/>
                                        <p:tgtEl>
                                          <p:spTgt spid="64"/>
                                        </p:tgtEl>
                                      </p:cBhvr>
                                    </p:animEffect>
                                  </p:childTnLst>
                                </p:cTn>
                              </p:par>
                              <p:par>
                                <p:cTn id="121" presetID="6" presetClass="entr" presetSubtype="16" fill="hold" nodeType="with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circle(in)">
                                      <p:cBhvr>
                                        <p:cTn id="123" dur="2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40" grpId="0"/>
      <p:bldP spid="41" grpId="0"/>
      <p:bldP spid="43" grpId="0"/>
      <p:bldP spid="44" grpId="0"/>
      <p:bldP spid="2" grpId="0"/>
      <p:bldP spid="47" grpId="0"/>
      <p:bldP spid="47" grpId="1"/>
      <p:bldP spid="47" grpId="2"/>
      <p:bldP spid="48" grpId="0"/>
      <p:bldP spid="48" grpId="1"/>
      <p:bldP spid="49" grpId="0"/>
      <p:bldP spid="49" grpId="1"/>
      <p:bldP spid="50" grpId="0"/>
      <p:bldP spid="50" grpId="1"/>
      <p:bldP spid="51" grpId="0"/>
      <p:bldP spid="51"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8"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158742" y="413713"/>
            <a:ext cx="4263826" cy="1015651"/>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Chú</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thích</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endParaRPr lang="en-US" sz="6000" b="1" spc="50" dirty="0">
              <a:ln w="11430"/>
              <a:solidFill>
                <a:srgbClr val="4472C4"/>
              </a:solidFill>
              <a:effectLst>
                <a:outerShdw blurRad="76200" dist="50800" dir="5400000" algn="tl" rotWithShape="0">
                  <a:srgbClr val="000000">
                    <a:alpha val="65000"/>
                  </a:srgbClr>
                </a:outerShdw>
              </a:effectLst>
              <a:latin typeface="UTM Avo"/>
              <a:cs typeface="Times New Roman" pitchFamily="18" charset="0"/>
            </a:endParaRPr>
          </a:p>
        </p:txBody>
      </p:sp>
      <p:sp>
        <p:nvSpPr>
          <p:cNvPr id="9" name="Oval 8">
            <a:extLst>
              <a:ext uri="{FF2B5EF4-FFF2-40B4-BE49-F238E27FC236}">
                <a16:creationId xmlns:a16="http://schemas.microsoft.com/office/drawing/2014/main"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Chú cần vụ là người thực hiện nhiệm vụ gì ? Đọc truyện Chiế">
            <a:extLst>
              <a:ext uri="{FF2B5EF4-FFF2-40B4-BE49-F238E27FC236}">
                <a16:creationId xmlns:a16="http://schemas.microsoft.com/office/drawing/2014/main"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7E108080-1FA6-4FD0-9E04-787B12D1CB62}"/>
              </a:ext>
            </a:extLst>
          </p:cNvPr>
          <p:cNvPicPr>
            <a:picLocks noChangeAspect="1"/>
          </p:cNvPicPr>
          <p:nvPr/>
        </p:nvPicPr>
        <p:blipFill rotWithShape="1">
          <a:blip r:embed="rId3">
            <a:extLst>
              <a:ext uri="{28A0092B-C50C-407E-A947-70E740481C1C}">
                <a14:useLocalDpi xmlns:a14="http://schemas.microsoft.com/office/drawing/2010/main" val="0"/>
              </a:ext>
            </a:extLst>
          </a:blip>
          <a:srcRect l="4800" t="6400" r="7189" b="7188"/>
          <a:stretch/>
        </p:blipFill>
        <p:spPr>
          <a:xfrm>
            <a:off x="3524186" y="1688985"/>
            <a:ext cx="2711933" cy="2662625"/>
          </a:xfrm>
          <a:prstGeom prst="rect">
            <a:avLst/>
          </a:prstGeom>
        </p:spPr>
      </p:pic>
      <p:sp>
        <p:nvSpPr>
          <p:cNvPr id="13" name="TextBox 12">
            <a:extLst>
              <a:ext uri="{FF2B5EF4-FFF2-40B4-BE49-F238E27FC236}">
                <a16:creationId xmlns:a16="http://schemas.microsoft.com/office/drawing/2014/main" id="{07D322AE-8BC7-4DF1-99C9-9CF84C283D67}"/>
              </a:ext>
            </a:extLst>
          </p:cNvPr>
          <p:cNvSpPr txBox="1"/>
          <p:nvPr/>
        </p:nvSpPr>
        <p:spPr>
          <a:xfrm>
            <a:off x="2819578" y="4611231"/>
            <a:ext cx="4138435" cy="2246769"/>
          </a:xfrm>
          <a:prstGeom prst="rect">
            <a:avLst/>
          </a:prstGeom>
          <a:noFill/>
        </p:spPr>
        <p:txBody>
          <a:bodyPr wrap="square" rtlCol="0">
            <a:spAutoFit/>
          </a:bodyPr>
          <a:lstStyle/>
          <a:p>
            <a:r>
              <a:rPr lang="en-US" sz="2800" b="1" dirty="0" err="1">
                <a:solidFill>
                  <a:srgbClr val="C00000"/>
                </a:solidFill>
                <a:cs typeface="Arial" panose="020B0604020202020204" pitchFamily="34" charset="0"/>
              </a:rPr>
              <a:t>Chiếc</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mũi</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dài</a:t>
            </a:r>
            <a:r>
              <a:rPr lang="en-US" sz="2800" b="1" dirty="0">
                <a:solidFill>
                  <a:srgbClr val="C00000"/>
                </a:solidFill>
                <a:cs typeface="Arial" panose="020B0604020202020204" pitchFamily="34" charset="0"/>
              </a:rPr>
              <a:t>: </a:t>
            </a:r>
            <a:r>
              <a:rPr lang="en-US" sz="2800" dirty="0" err="1">
                <a:cs typeface="Arial" panose="020B0604020202020204" pitchFamily="34" charset="0"/>
              </a:rPr>
              <a:t>vòi</a:t>
            </a:r>
            <a:r>
              <a:rPr lang="en-US" sz="2800" dirty="0">
                <a:cs typeface="Arial" panose="020B0604020202020204" pitchFamily="34" charset="0"/>
              </a:rPr>
              <a:t> </a:t>
            </a:r>
            <a:r>
              <a:rPr lang="en-US" sz="2800" dirty="0" err="1">
                <a:cs typeface="Arial" panose="020B0604020202020204" pitchFamily="34" charset="0"/>
              </a:rPr>
              <a:t>voi</a:t>
            </a:r>
            <a:r>
              <a:rPr lang="en-US" sz="2800" dirty="0">
                <a:cs typeface="Arial" panose="020B0604020202020204" pitchFamily="34" charset="0"/>
              </a:rPr>
              <a:t> (</a:t>
            </a:r>
            <a:r>
              <a:rPr lang="en-US" sz="2800" dirty="0" err="1">
                <a:cs typeface="Arial" panose="020B0604020202020204" pitchFamily="34" charset="0"/>
              </a:rPr>
              <a:t>phần</a:t>
            </a:r>
            <a:r>
              <a:rPr lang="en-US" sz="2800" dirty="0">
                <a:cs typeface="Arial" panose="020B0604020202020204" pitchFamily="34" charset="0"/>
              </a:rPr>
              <a:t> </a:t>
            </a:r>
            <a:r>
              <a:rPr lang="en-US" sz="2800" dirty="0" err="1">
                <a:cs typeface="Arial" panose="020B0604020202020204" pitchFamily="34" charset="0"/>
              </a:rPr>
              <a:t>mũi</a:t>
            </a:r>
            <a:r>
              <a:rPr lang="en-US" sz="2800" dirty="0">
                <a:cs typeface="Arial" panose="020B0604020202020204" pitchFamily="34" charset="0"/>
              </a:rPr>
              <a:t> </a:t>
            </a:r>
            <a:r>
              <a:rPr lang="en-US" sz="2800" dirty="0" err="1">
                <a:cs typeface="Arial" panose="020B0604020202020204" pitchFamily="34" charset="0"/>
              </a:rPr>
              <a:t>rất</a:t>
            </a:r>
            <a:r>
              <a:rPr lang="en-US" sz="2800" dirty="0">
                <a:cs typeface="Arial" panose="020B0604020202020204" pitchFamily="34" charset="0"/>
              </a:rPr>
              <a:t> </a:t>
            </a:r>
            <a:r>
              <a:rPr lang="en-US" sz="2800" dirty="0" err="1">
                <a:cs typeface="Arial" panose="020B0604020202020204" pitchFamily="34" charset="0"/>
              </a:rPr>
              <a:t>dài</a:t>
            </a:r>
            <a:r>
              <a:rPr lang="en-US" sz="2800" dirty="0">
                <a:cs typeface="Arial" panose="020B0604020202020204" pitchFamily="34" charset="0"/>
              </a:rPr>
              <a:t> </a:t>
            </a:r>
            <a:r>
              <a:rPr lang="en-US" sz="2800" dirty="0" err="1">
                <a:cs typeface="Arial" panose="020B0604020202020204" pitchFamily="34" charset="0"/>
              </a:rPr>
              <a:t>của</a:t>
            </a:r>
            <a:r>
              <a:rPr lang="en-US" sz="2800" dirty="0">
                <a:cs typeface="Arial" panose="020B0604020202020204" pitchFamily="34" charset="0"/>
              </a:rPr>
              <a:t> con </a:t>
            </a:r>
            <a:r>
              <a:rPr lang="en-US" sz="2800" dirty="0" err="1">
                <a:cs typeface="Arial" panose="020B0604020202020204" pitchFamily="34" charset="0"/>
              </a:rPr>
              <a:t>voi</a:t>
            </a:r>
            <a:r>
              <a:rPr lang="en-US" sz="2800" dirty="0">
                <a:cs typeface="Arial" panose="020B0604020202020204" pitchFamily="34" charset="0"/>
              </a:rPr>
              <a:t>, </a:t>
            </a:r>
            <a:r>
              <a:rPr lang="en-US" sz="2800" dirty="0" err="1">
                <a:cs typeface="Arial" panose="020B0604020202020204" pitchFamily="34" charset="0"/>
              </a:rPr>
              <a:t>có</a:t>
            </a:r>
            <a:r>
              <a:rPr lang="en-US" sz="2800" dirty="0">
                <a:cs typeface="Arial" panose="020B0604020202020204" pitchFamily="34" charset="0"/>
              </a:rPr>
              <a:t> </a:t>
            </a:r>
            <a:r>
              <a:rPr lang="en-US" sz="2800" dirty="0" err="1">
                <a:cs typeface="Arial" panose="020B0604020202020204" pitchFamily="34" charset="0"/>
              </a:rPr>
              <a:t>thể</a:t>
            </a:r>
            <a:r>
              <a:rPr lang="en-US" sz="2800" dirty="0">
                <a:cs typeface="Arial" panose="020B0604020202020204" pitchFamily="34" charset="0"/>
              </a:rPr>
              <a:t> </a:t>
            </a:r>
            <a:r>
              <a:rPr lang="en-US" sz="2800" dirty="0" err="1">
                <a:cs typeface="Arial" panose="020B0604020202020204" pitchFamily="34" charset="0"/>
              </a:rPr>
              <a:t>cuộn</a:t>
            </a:r>
            <a:r>
              <a:rPr lang="en-US" sz="2800" dirty="0">
                <a:cs typeface="Arial" panose="020B0604020202020204" pitchFamily="34" charset="0"/>
              </a:rPr>
              <a:t> </a:t>
            </a:r>
            <a:r>
              <a:rPr lang="en-US" sz="2800" dirty="0" err="1">
                <a:cs typeface="Arial" panose="020B0604020202020204" pitchFamily="34" charset="0"/>
              </a:rPr>
              <a:t>tròn</a:t>
            </a:r>
            <a:r>
              <a:rPr lang="en-US" sz="2800" dirty="0">
                <a:cs typeface="Arial" panose="020B0604020202020204" pitchFamily="34" charset="0"/>
              </a:rPr>
              <a:t> </a:t>
            </a:r>
            <a:r>
              <a:rPr lang="en-US" sz="2800" dirty="0" err="1">
                <a:cs typeface="Arial" panose="020B0604020202020204" pitchFamily="34" charset="0"/>
              </a:rPr>
              <a:t>lại</a:t>
            </a:r>
            <a:r>
              <a:rPr lang="en-US" sz="2800" dirty="0">
                <a:cs typeface="Arial" panose="020B0604020202020204" pitchFamily="34" charset="0"/>
              </a:rPr>
              <a:t> </a:t>
            </a:r>
            <a:r>
              <a:rPr lang="en-US" sz="2800" dirty="0" err="1">
                <a:cs typeface="Arial" panose="020B0604020202020204" pitchFamily="34" charset="0"/>
              </a:rPr>
              <a:t>để</a:t>
            </a:r>
            <a:r>
              <a:rPr lang="en-US" sz="2800" dirty="0">
                <a:cs typeface="Arial" panose="020B0604020202020204" pitchFamily="34" charset="0"/>
              </a:rPr>
              <a:t> </a:t>
            </a:r>
            <a:r>
              <a:rPr lang="en-US" sz="2800" dirty="0" err="1">
                <a:cs typeface="Arial" panose="020B0604020202020204" pitchFamily="34" charset="0"/>
              </a:rPr>
              <a:t>lấy</a:t>
            </a:r>
            <a:r>
              <a:rPr lang="en-US" sz="2800" dirty="0">
                <a:cs typeface="Arial" panose="020B0604020202020204" pitchFamily="34" charset="0"/>
              </a:rPr>
              <a:t> </a:t>
            </a:r>
            <a:r>
              <a:rPr lang="en-US" sz="2800" dirty="0" err="1">
                <a:cs typeface="Arial" panose="020B0604020202020204" pitchFamily="34" charset="0"/>
              </a:rPr>
              <a:t>và</a:t>
            </a:r>
            <a:r>
              <a:rPr lang="en-US" sz="2800" dirty="0">
                <a:cs typeface="Arial" panose="020B0604020202020204" pitchFamily="34" charset="0"/>
              </a:rPr>
              <a:t> </a:t>
            </a:r>
            <a:r>
              <a:rPr lang="en-US" sz="2800" dirty="0" err="1">
                <a:cs typeface="Arial" panose="020B0604020202020204" pitchFamily="34" charset="0"/>
              </a:rPr>
              <a:t>giữ</a:t>
            </a:r>
            <a:r>
              <a:rPr lang="en-US" sz="2800" dirty="0">
                <a:cs typeface="Arial" panose="020B0604020202020204" pitchFamily="34" charset="0"/>
              </a:rPr>
              <a:t> </a:t>
            </a:r>
            <a:r>
              <a:rPr lang="en-US" sz="2800" dirty="0" err="1">
                <a:cs typeface="Arial" panose="020B0604020202020204" pitchFamily="34" charset="0"/>
              </a:rPr>
              <a:t>đồ</a:t>
            </a:r>
            <a:r>
              <a:rPr lang="en-US" sz="2800" dirty="0">
                <a:cs typeface="Arial" panose="020B0604020202020204" pitchFamily="34" charset="0"/>
              </a:rPr>
              <a:t> </a:t>
            </a:r>
            <a:r>
              <a:rPr lang="en-US" sz="2800" dirty="0" err="1">
                <a:cs typeface="Arial" panose="020B0604020202020204" pitchFamily="34" charset="0"/>
              </a:rPr>
              <a:t>vật</a:t>
            </a:r>
            <a:r>
              <a:rPr lang="en-US" sz="2800" dirty="0">
                <a:cs typeface="Arial" panose="020B0604020202020204" pitchFamily="34" charset="0"/>
              </a:rPr>
              <a:t>)</a:t>
            </a:r>
          </a:p>
        </p:txBody>
      </p:sp>
      <p:sp>
        <p:nvSpPr>
          <p:cNvPr id="15" name="TextBox 14">
            <a:extLst>
              <a:ext uri="{FF2B5EF4-FFF2-40B4-BE49-F238E27FC236}">
                <a16:creationId xmlns:a16="http://schemas.microsoft.com/office/drawing/2014/main" id="{DA5D3F50-9111-4DC5-82B8-CF74553A049C}"/>
              </a:ext>
            </a:extLst>
          </p:cNvPr>
          <p:cNvSpPr txBox="1"/>
          <p:nvPr/>
        </p:nvSpPr>
        <p:spPr>
          <a:xfrm>
            <a:off x="7767846" y="4150182"/>
            <a:ext cx="4499923" cy="1815882"/>
          </a:xfrm>
          <a:prstGeom prst="rect">
            <a:avLst/>
          </a:prstGeom>
          <a:noFill/>
        </p:spPr>
        <p:txBody>
          <a:bodyPr wrap="square" rtlCol="0">
            <a:spAutoFit/>
          </a:bodyPr>
          <a:lstStyle/>
          <a:p>
            <a:r>
              <a:rPr lang="en-US" sz="2800" b="1">
                <a:solidFill>
                  <a:srgbClr val="C00000"/>
                </a:solidFill>
                <a:cs typeface="Arial" panose="020B0604020202020204" pitchFamily="34" charset="0"/>
              </a:rPr>
              <a:t>Chằng chịt: </a:t>
            </a:r>
            <a:r>
              <a:rPr lang="en-US" sz="2800">
                <a:cs typeface="Arial" panose="020B0604020202020204" pitchFamily="34" charset="0"/>
              </a:rPr>
              <a:t>đan chéo vào nhau dày đặc mà không theo hang lối, trật tự nào.</a:t>
            </a:r>
            <a:endParaRPr lang="en-US" sz="2800" dirty="0">
              <a:cs typeface="Arial" panose="020B0604020202020204" pitchFamily="34" charset="0"/>
            </a:endParaRPr>
          </a:p>
        </p:txBody>
      </p:sp>
      <p:pic>
        <p:nvPicPr>
          <p:cNvPr id="8" name="Picture 7">
            <a:extLst>
              <a:ext uri="{FF2B5EF4-FFF2-40B4-BE49-F238E27FC236}">
                <a16:creationId xmlns:a16="http://schemas.microsoft.com/office/drawing/2014/main" id="{7F80501A-FA96-43EE-84CC-8D084AB72274}"/>
              </a:ext>
            </a:extLst>
          </p:cNvPr>
          <p:cNvPicPr>
            <a:picLocks noChangeAspect="1"/>
          </p:cNvPicPr>
          <p:nvPr/>
        </p:nvPicPr>
        <p:blipFill>
          <a:blip r:embed="rId4"/>
          <a:stretch>
            <a:fillRect/>
          </a:stretch>
        </p:blipFill>
        <p:spPr>
          <a:xfrm>
            <a:off x="8127291" y="795953"/>
            <a:ext cx="3152384" cy="335422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randombar(horizontal)">
                                      <p:cBhvr>
                                        <p:cTn id="29" dur="500"/>
                                        <p:tgtEl>
                                          <p:spTgt spid="15"/>
                                        </p:tgtEl>
                                      </p:cBhvr>
                                    </p:animEffect>
                                  </p:childTnLst>
                                </p:cTn>
                              </p:par>
                            </p:childTnLst>
                          </p:cTn>
                        </p:par>
                        <p:par>
                          <p:cTn id="30" fill="hold">
                            <p:stCondLst>
                              <p:cond delay="500"/>
                            </p:stCondLst>
                            <p:childTnLst>
                              <p:par>
                                <p:cTn id="31" presetID="16" presetClass="entr" presetSubtype="21"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492399" y="974996"/>
            <a:ext cx="11698014" cy="5416868"/>
          </a:xfrm>
          <a:prstGeom prst="rect">
            <a:avLst/>
          </a:prstGeom>
        </p:spPr>
        <p:txBody>
          <a:bodyPr wrap="square">
            <a:spAutoFit/>
          </a:bodyPr>
          <a:lstStyle/>
          <a:p>
            <a:pPr marR="0" lvl="0" indent="400050" algn="l"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latin typeface="+mj-lt"/>
                <a:ea typeface="+mn-ea"/>
                <a:cs typeface="Times New Roman" pitchFamily="18" charset="0"/>
              </a:rPr>
              <a:t> </a:t>
            </a:r>
            <a:r>
              <a:rPr kumimoji="0" lang="vi-VN" sz="2200" b="0" i="0" u="none" strike="noStrike" kern="1200" cap="none" spc="0" normalizeH="0" baseline="0" noProof="0">
                <a:ln>
                  <a:noFill/>
                </a:ln>
                <a:solidFill>
                  <a:prstClr val="black"/>
                </a:solidFill>
                <a:effectLst/>
                <a:uLnTx/>
                <a:uFillTx/>
                <a:ea typeface="+mn-ea"/>
                <a:cs typeface="+mn-cs"/>
              </a:rPr>
              <a:t>1. Trong khu rừng nọ, các con vật đều bận rộn. Hằng ngày, chim gõ kiến gõ gõ, đục đục, chữa bệnh cho cây. Khỉ con thì đu từ cây này sang cây khác, giật những dây leo chằng chịt xuống để cây không vướng víu. Sóc con vùi những hạt thông xuống lớp đất mềm. Chờ mưa đến, những cây thông non sẽ vươn lên…</a:t>
            </a:r>
          </a:p>
          <a:p>
            <a:pPr marR="0" lvl="0" indent="34290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2. Chỉ có voi con là chẳng biết làm gì. Một hôm, voi bị cành cây khô trên mặt đất vướng vào chân. Nó liền dùng chiếc mũi dài của mình cuốn cành cây lên, vứt ra xa, rồi hớn hở bảo các bạn:</a:t>
            </a:r>
          </a:p>
          <a:p>
            <a:pPr marR="0" lvl="0" indent="34290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 Tớ phát hiện ra mình có chiếc mũi…</a:t>
            </a:r>
          </a:p>
          <a:p>
            <a:pPr marR="0" lvl="0" indent="34290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Các bạn đều cười:</a:t>
            </a:r>
          </a:p>
          <a:p>
            <a:pPr marR="0" lvl="0" indent="34290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 Sao bây giờ mới biết mình có mũi?</a:t>
            </a:r>
          </a:p>
          <a:p>
            <a:pPr marR="0" lvl="0" indent="34290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 Ý tớ là bây giờ mới biết mũi tớ rất có ích. Thật tuyệt!</a:t>
            </a:r>
          </a:p>
          <a:p>
            <a:pPr marR="0" lvl="0" indent="34290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3. Từ đó, voi dùng chiếc mũi của mình dọn sạch những cành cây khô rơi rụng ngang dọc trong rừng, tạo ra rất nhiều chỗ trống cho sóc trồng cây. Không lâu sau, từ những chỗ đất trống mọc lên nhiều mầm cây xanh tốt.</a:t>
            </a: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a:ln>
                  <a:noFill/>
                </a:ln>
                <a:solidFill>
                  <a:prstClr val="black"/>
                </a:solidFill>
                <a:effectLst/>
                <a:uLnTx/>
                <a:uFillTx/>
                <a:ea typeface="+mn-ea"/>
                <a:cs typeface="+mn-cs"/>
              </a:rPr>
            </a:b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838089" y="154111"/>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UTM Avo"/>
                <a:ea typeface="+mj-ea"/>
                <a:cs typeface="Times New Roman" pitchFamily="18" charset="0"/>
              </a:rPr>
              <a:t>Ai cũng có ích</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id="{B9EA6D5B-9ED7-4D43-ABB0-B5D6BEAF18AB}"/>
              </a:ext>
            </a:extLst>
          </p:cNvPr>
          <p:cNvSpPr txBox="1"/>
          <p:nvPr/>
        </p:nvSpPr>
        <p:spPr>
          <a:xfrm>
            <a:off x="1466739" y="5437757"/>
            <a:ext cx="12579624"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UTM Avo"/>
                <a:ea typeface="+mn-ea"/>
                <a:cs typeface="+mn-cs"/>
              </a:rPr>
              <a:t>                                                                                 </a:t>
            </a:r>
            <a:r>
              <a:rPr kumimoji="0" lang="vi-VN" sz="2000" b="0" i="0" u="none" strike="noStrike" kern="1200" cap="none" spc="0" normalizeH="0" baseline="0" noProof="0">
                <a:ln>
                  <a:noFill/>
                </a:ln>
                <a:solidFill>
                  <a:prstClr val="black"/>
                </a:solidFill>
                <a:effectLst/>
                <a:uLnTx/>
                <a:uFillTx/>
                <a:ea typeface="+mn-ea"/>
                <a:cs typeface="+mn-cs"/>
              </a:rPr>
              <a:t>Theo sách </a:t>
            </a:r>
            <a:r>
              <a:rPr kumimoji="0" lang="vi-VN" sz="2000" b="0" i="1" u="none" strike="noStrike" kern="1200" cap="none" spc="0" normalizeH="0" baseline="0" noProof="0">
                <a:ln>
                  <a:noFill/>
                </a:ln>
                <a:solidFill>
                  <a:prstClr val="black"/>
                </a:solidFill>
                <a:effectLst/>
                <a:uLnTx/>
                <a:uFillTx/>
                <a:ea typeface="+mn-ea"/>
                <a:cs typeface="+mn-cs"/>
              </a:rPr>
              <a:t>100 truyện ngụ ngôn hay nhất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
        <p:nvSpPr>
          <p:cNvPr id="5" name="Flowchart: Terminator 4">
            <a:extLst>
              <a:ext uri="{FF2B5EF4-FFF2-40B4-BE49-F238E27FC236}">
                <a16:creationId xmlns:a16="http://schemas.microsoft.com/office/drawing/2014/main" id="{7829B080-C1E5-4FDE-8826-DE6940C8D193}"/>
              </a:ext>
            </a:extLst>
          </p:cNvPr>
          <p:cNvSpPr/>
          <p:nvPr/>
        </p:nvSpPr>
        <p:spPr>
          <a:xfrm>
            <a:off x="492399" y="6104588"/>
            <a:ext cx="6729402" cy="574551"/>
          </a:xfrm>
          <a:prstGeom prst="flowChartTerminator">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Times New Roman" panose="02020603050405020304" pitchFamily="18" charset="0"/>
              </a:rPr>
              <a:t>BÀI ĐỌC CHIA LÀM </a:t>
            </a:r>
            <a:r>
              <a:rPr lang="en-US" sz="2400" b="1">
                <a:solidFill>
                  <a:schemeClr val="tx1"/>
                </a:solidFill>
                <a:cs typeface="Times New Roman" panose="02020603050405020304" pitchFamily="18" charset="0"/>
              </a:rPr>
              <a:t>MẤY ĐOẠN?</a:t>
            </a:r>
            <a:endParaRPr lang="en-US" sz="2400" b="1" dirty="0">
              <a:solidFill>
                <a:schemeClr val="tx1"/>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C5F89C7E-35BB-4086-A5BA-168E32009190}"/>
              </a:ext>
            </a:extLst>
          </p:cNvPr>
          <p:cNvCxnSpPr>
            <a:cxnSpLocks/>
          </p:cNvCxnSpPr>
          <p:nvPr/>
        </p:nvCxnSpPr>
        <p:spPr>
          <a:xfrm>
            <a:off x="514782" y="1123877"/>
            <a:ext cx="0" cy="1223606"/>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2634F5B-1884-40D5-BCB6-C525254F699B}"/>
              </a:ext>
            </a:extLst>
          </p:cNvPr>
          <p:cNvSpPr/>
          <p:nvPr/>
        </p:nvSpPr>
        <p:spPr>
          <a:xfrm>
            <a:off x="838089" y="905232"/>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cxnSp>
        <p:nvCxnSpPr>
          <p:cNvPr id="10" name="Straight Connector 9">
            <a:extLst>
              <a:ext uri="{FF2B5EF4-FFF2-40B4-BE49-F238E27FC236}">
                <a16:creationId xmlns:a16="http://schemas.microsoft.com/office/drawing/2014/main" id="{4FFC98E1-00FD-4FEC-8660-AF4ABA176A93}"/>
              </a:ext>
            </a:extLst>
          </p:cNvPr>
          <p:cNvCxnSpPr>
            <a:cxnSpLocks/>
          </p:cNvCxnSpPr>
          <p:nvPr/>
        </p:nvCxnSpPr>
        <p:spPr>
          <a:xfrm>
            <a:off x="514782" y="2455518"/>
            <a:ext cx="0" cy="214505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5B3B72C-6AAC-438F-96D3-FD75381C9324}"/>
              </a:ext>
            </a:extLst>
          </p:cNvPr>
          <p:cNvCxnSpPr>
            <a:cxnSpLocks/>
          </p:cNvCxnSpPr>
          <p:nvPr/>
        </p:nvCxnSpPr>
        <p:spPr>
          <a:xfrm>
            <a:off x="514782" y="4701473"/>
            <a:ext cx="0" cy="97687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353149C-4B6B-4C7A-A609-32CC45D2F5E9}"/>
              </a:ext>
            </a:extLst>
          </p:cNvPr>
          <p:cNvSpPr/>
          <p:nvPr/>
        </p:nvSpPr>
        <p:spPr>
          <a:xfrm>
            <a:off x="838088" y="2308347"/>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14" name="Oval 13">
            <a:extLst>
              <a:ext uri="{FF2B5EF4-FFF2-40B4-BE49-F238E27FC236}">
                <a16:creationId xmlns:a16="http://schemas.microsoft.com/office/drawing/2014/main" id="{04BA9A47-BC7F-4046-8D7E-0C0F28065373}"/>
              </a:ext>
            </a:extLst>
          </p:cNvPr>
          <p:cNvSpPr/>
          <p:nvPr/>
        </p:nvSpPr>
        <p:spPr>
          <a:xfrm>
            <a:off x="769133" y="4701473"/>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
        <p:nvSpPr>
          <p:cNvPr id="15" name="Flowchart: Terminator 14">
            <a:extLst>
              <a:ext uri="{FF2B5EF4-FFF2-40B4-BE49-F238E27FC236}">
                <a16:creationId xmlns:a16="http://schemas.microsoft.com/office/drawing/2014/main" id="{FA229BCD-AA66-49BD-8D73-C87B3FF88140}"/>
              </a:ext>
            </a:extLst>
          </p:cNvPr>
          <p:cNvSpPr/>
          <p:nvPr/>
        </p:nvSpPr>
        <p:spPr>
          <a:xfrm>
            <a:off x="1481603" y="457992"/>
            <a:ext cx="2950595" cy="501037"/>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cs typeface="Times New Roman" panose="02020603050405020304" pitchFamily="18" charset="0"/>
              </a:rPr>
              <a:t>ĐỌC ĐOẠN</a:t>
            </a:r>
          </a:p>
        </p:txBody>
      </p:sp>
      <p:sp>
        <p:nvSpPr>
          <p:cNvPr id="16" name="Flowchart: Terminator 15">
            <a:extLst>
              <a:ext uri="{FF2B5EF4-FFF2-40B4-BE49-F238E27FC236}">
                <a16:creationId xmlns:a16="http://schemas.microsoft.com/office/drawing/2014/main" id="{9459D382-D250-4AF0-85DB-0B0AAE9CC057}"/>
              </a:ext>
            </a:extLst>
          </p:cNvPr>
          <p:cNvSpPr/>
          <p:nvPr/>
        </p:nvSpPr>
        <p:spPr>
          <a:xfrm>
            <a:off x="8026308" y="425555"/>
            <a:ext cx="3907884" cy="584775"/>
          </a:xfrm>
          <a:prstGeom prst="flowChartTerminator">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cs typeface="Times New Roman" panose="02020603050405020304" pitchFamily="18" charset="0"/>
              </a:rPr>
              <a:t>ĐỌC TOÀN BÀI</a:t>
            </a:r>
            <a:endParaRPr lang="en-US" sz="28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05836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xit" presetSubtype="10" fill="hold" grpId="1" nodeType="clickEffect">
                                  <p:stCondLst>
                                    <p:cond delay="0"/>
                                  </p:stCondLst>
                                  <p:childTnLst>
                                    <p:animEffect transition="out" filter="randombar(horizontal)">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6"/>
                                        </p:tgtEl>
                                      </p:cBhvr>
                                    </p:animEffect>
                                    <p:set>
                                      <p:cBhvr>
                                        <p:cTn id="61" dur="1" fill="hold">
                                          <p:stCondLst>
                                            <p:cond delay="499"/>
                                          </p:stCondLst>
                                        </p:cTn>
                                        <p:tgtEl>
                                          <p:spTgt spid="6"/>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7"/>
                                        </p:tgtEl>
                                      </p:cBhvr>
                                    </p:animEffect>
                                    <p:set>
                                      <p:cBhvr>
                                        <p:cTn id="64" dur="1" fill="hold">
                                          <p:stCondLst>
                                            <p:cond delay="499"/>
                                          </p:stCondLst>
                                        </p:cTn>
                                        <p:tgtEl>
                                          <p:spTgt spid="7"/>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0"/>
                                        </p:tgtEl>
                                      </p:cBhvr>
                                    </p:animEffect>
                                    <p:set>
                                      <p:cBhvr>
                                        <p:cTn id="67" dur="1" fill="hold">
                                          <p:stCondLst>
                                            <p:cond delay="499"/>
                                          </p:stCondLst>
                                        </p:cTn>
                                        <p:tgtEl>
                                          <p:spTgt spid="10"/>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12"/>
                                        </p:tgtEl>
                                      </p:cBhvr>
                                    </p:animEffect>
                                    <p:set>
                                      <p:cBhvr>
                                        <p:cTn id="70" dur="1" fill="hold">
                                          <p:stCondLst>
                                            <p:cond delay="499"/>
                                          </p:stCondLst>
                                        </p:cTn>
                                        <p:tgtEl>
                                          <p:spTgt spid="12"/>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1"/>
                                        </p:tgtEl>
                                      </p:cBhvr>
                                    </p:animEffect>
                                    <p:set>
                                      <p:cBhvr>
                                        <p:cTn id="73" dur="1" fill="hold">
                                          <p:stCondLst>
                                            <p:cond delay="499"/>
                                          </p:stCondLst>
                                        </p:cTn>
                                        <p:tgtEl>
                                          <p:spTgt spid="11"/>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14"/>
                                        </p:tgtEl>
                                      </p:cBhvr>
                                    </p:animEffect>
                                    <p:set>
                                      <p:cBhvr>
                                        <p:cTn id="76" dur="1" fill="hold">
                                          <p:stCondLst>
                                            <p:cond delay="499"/>
                                          </p:stCondLst>
                                        </p:cTn>
                                        <p:tgtEl>
                                          <p:spTgt spid="14"/>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15"/>
                                        </p:tgtEl>
                                      </p:cBhvr>
                                    </p:animEffect>
                                    <p:set>
                                      <p:cBhvr>
                                        <p:cTn id="79" dur="1" fill="hold">
                                          <p:stCondLst>
                                            <p:cond delay="499"/>
                                          </p:stCondLst>
                                        </p:cTn>
                                        <p:tgtEl>
                                          <p:spTgt spid="15"/>
                                        </p:tgtEl>
                                        <p:attrNameLst>
                                          <p:attrName>style.visibility</p:attrName>
                                        </p:attrNameLst>
                                      </p:cBhvr>
                                      <p:to>
                                        <p:strVal val="hidden"/>
                                      </p:to>
                                    </p:set>
                                  </p:childTnLst>
                                </p:cTn>
                              </p:par>
                              <p:par>
                                <p:cTn id="80" presetID="42" presetClass="entr" presetSubtype="0"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5" grpId="0" animBg="1"/>
      <p:bldP spid="5" grpId="1" animBg="1"/>
      <p:bldP spid="7" grpId="0" animBg="1"/>
      <p:bldP spid="7" grpId="1" animBg="1"/>
      <p:bldP spid="12" grpId="0" animBg="1"/>
      <p:bldP spid="12" grpId="1" animBg="1"/>
      <p:bldP spid="14" grpId="0" animBg="1"/>
      <p:bldP spid="14" grpId="1" animBg="1"/>
      <p:bldP spid="15" grpId="0" animBg="1"/>
      <p:bldP spid="15" grpId="1"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3420" y="1202742"/>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145934" y="2475267"/>
            <a:ext cx="4051118" cy="2554545"/>
          </a:xfrm>
          <a:prstGeom prst="rect">
            <a:avLst/>
          </a:prstGeom>
          <a:noFill/>
        </p:spPr>
        <p:txBody>
          <a:bodyPr wrap="square" lIns="91440" tIns="45720" rIns="91440" bIns="45720">
            <a:spAutoFit/>
          </a:bodyPr>
          <a:lstStyle/>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Đọc </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hiểu</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rystal">
            <a:hlinkClick r:id="" action="ppaction://media"/>
            <a:extLst>
              <a:ext uri="{FF2B5EF4-FFF2-40B4-BE49-F238E27FC236}">
                <a16:creationId xmlns:a16="http://schemas.microsoft.com/office/drawing/2014/main" id="{DA1EDDEF-B0DA-4B56-A187-1ABD05FFCF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94771" y="2669836"/>
            <a:ext cx="457200" cy="457200"/>
          </a:xfrm>
          <a:prstGeom prst="rect">
            <a:avLst/>
          </a:prstGeom>
        </p:spPr>
      </p:pic>
      <p:sp>
        <p:nvSpPr>
          <p:cNvPr id="17" name="Rectangle 16">
            <a:extLst>
              <a:ext uri="{FF2B5EF4-FFF2-40B4-BE49-F238E27FC236}">
                <a16:creationId xmlns:a16="http://schemas.microsoft.com/office/drawing/2014/main" id="{DDD1D99D-F6F2-49E3-A3D2-4B152BD206FD}"/>
              </a:ext>
            </a:extLst>
          </p:cNvPr>
          <p:cNvSpPr/>
          <p:nvPr/>
        </p:nvSpPr>
        <p:spPr>
          <a:xfrm>
            <a:off x="201189" y="824883"/>
            <a:ext cx="11788034" cy="653384"/>
          </a:xfrm>
          <a:prstGeom prst="rect">
            <a:avLst/>
          </a:prstGeom>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kumimoji="0" lang="en-US" sz="2800" b="1" i="0" u="none" strike="noStrike" kern="1200" cap="none" spc="0" normalizeH="0" baseline="0" noProof="0">
                <a:ln>
                  <a:noFill/>
                </a:ln>
                <a:solidFill>
                  <a:prstClr val="black"/>
                </a:solidFill>
                <a:effectLst/>
                <a:uLnTx/>
                <a:uFillTx/>
                <a:latin typeface="UTM Avo"/>
                <a:ea typeface="+mn-ea"/>
                <a:cs typeface="Times New Roman" pitchFamily="18" charset="0"/>
              </a:rPr>
              <a:t>1</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 Chim</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gõ kiến, khỉ và sóc làm gì để chăm sóc cây và trồng cây?</a:t>
            </a: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15" name="Title 4">
            <a:extLst>
              <a:ext uri="{FF2B5EF4-FFF2-40B4-BE49-F238E27FC236}">
                <a16:creationId xmlns:a16="http://schemas.microsoft.com/office/drawing/2014/main" id="{21B5EDB2-BDAA-40C8-B565-39B516AFCE60}"/>
              </a:ext>
            </a:extLst>
          </p:cNvPr>
          <p:cNvSpPr txBox="1">
            <a:spLocks/>
          </p:cNvSpPr>
          <p:nvPr/>
        </p:nvSpPr>
        <p:spPr>
          <a:xfrm>
            <a:off x="533289" y="143825"/>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Ai cũng có ích</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8" name="Rectangle 17">
            <a:extLst>
              <a:ext uri="{FF2B5EF4-FFF2-40B4-BE49-F238E27FC236}">
                <a16:creationId xmlns:a16="http://schemas.microsoft.com/office/drawing/2014/main" id="{9D8F02E6-1AE0-429B-AE23-78EFCC0FD733}"/>
              </a:ext>
            </a:extLst>
          </p:cNvPr>
          <p:cNvSpPr/>
          <p:nvPr/>
        </p:nvSpPr>
        <p:spPr>
          <a:xfrm>
            <a:off x="533289" y="1413735"/>
            <a:ext cx="2053222" cy="653384"/>
          </a:xfrm>
          <a:prstGeom prst="rect">
            <a:avLst/>
          </a:prstGeom>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 Nối</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đúng</a:t>
            </a: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pic>
        <p:nvPicPr>
          <p:cNvPr id="4" name="Picture 3">
            <a:extLst>
              <a:ext uri="{FF2B5EF4-FFF2-40B4-BE49-F238E27FC236}">
                <a16:creationId xmlns:a16="http://schemas.microsoft.com/office/drawing/2014/main" id="{C4E2470D-62A2-4EE0-B07D-446DC3347F21}"/>
              </a:ext>
            </a:extLst>
          </p:cNvPr>
          <p:cNvPicPr>
            <a:picLocks noChangeAspect="1"/>
          </p:cNvPicPr>
          <p:nvPr/>
        </p:nvPicPr>
        <p:blipFill rotWithShape="1">
          <a:blip r:embed="rId5"/>
          <a:srcRect t="30761" r="73846"/>
          <a:stretch/>
        </p:blipFill>
        <p:spPr>
          <a:xfrm>
            <a:off x="890040" y="2159325"/>
            <a:ext cx="1105016" cy="1423347"/>
          </a:xfrm>
          <a:prstGeom prst="rect">
            <a:avLst/>
          </a:prstGeom>
        </p:spPr>
      </p:pic>
      <p:pic>
        <p:nvPicPr>
          <p:cNvPr id="20" name="Picture 19">
            <a:extLst>
              <a:ext uri="{FF2B5EF4-FFF2-40B4-BE49-F238E27FC236}">
                <a16:creationId xmlns:a16="http://schemas.microsoft.com/office/drawing/2014/main" id="{63C089FE-3D4F-4B91-BB70-27CAC77DA809}"/>
              </a:ext>
            </a:extLst>
          </p:cNvPr>
          <p:cNvPicPr>
            <a:picLocks noChangeAspect="1"/>
          </p:cNvPicPr>
          <p:nvPr/>
        </p:nvPicPr>
        <p:blipFill rotWithShape="1">
          <a:blip r:embed="rId5"/>
          <a:srcRect l="50783" t="51255" r="23063" b="-1"/>
          <a:stretch/>
        </p:blipFill>
        <p:spPr>
          <a:xfrm>
            <a:off x="813288" y="3788850"/>
            <a:ext cx="1381915" cy="1253175"/>
          </a:xfrm>
          <a:prstGeom prst="rect">
            <a:avLst/>
          </a:prstGeom>
        </p:spPr>
      </p:pic>
      <p:pic>
        <p:nvPicPr>
          <p:cNvPr id="23" name="Picture 22">
            <a:extLst>
              <a:ext uri="{FF2B5EF4-FFF2-40B4-BE49-F238E27FC236}">
                <a16:creationId xmlns:a16="http://schemas.microsoft.com/office/drawing/2014/main" id="{CA2EE7A6-F0C3-4F94-A43B-13FAB3A58B77}"/>
              </a:ext>
            </a:extLst>
          </p:cNvPr>
          <p:cNvPicPr>
            <a:picLocks noChangeAspect="1"/>
          </p:cNvPicPr>
          <p:nvPr/>
        </p:nvPicPr>
        <p:blipFill rotWithShape="1">
          <a:blip r:embed="rId5"/>
          <a:srcRect l="23967" t="-1878" r="47995" b="31135"/>
          <a:stretch/>
        </p:blipFill>
        <p:spPr>
          <a:xfrm>
            <a:off x="813288" y="5328967"/>
            <a:ext cx="1312625" cy="1441521"/>
          </a:xfrm>
          <a:prstGeom prst="rect">
            <a:avLst/>
          </a:prstGeom>
        </p:spPr>
      </p:pic>
      <p:sp>
        <p:nvSpPr>
          <p:cNvPr id="5" name="Rectangle: Rounded Corners 4">
            <a:extLst>
              <a:ext uri="{FF2B5EF4-FFF2-40B4-BE49-F238E27FC236}">
                <a16:creationId xmlns:a16="http://schemas.microsoft.com/office/drawing/2014/main" id="{F83A7915-709B-44ED-8B7C-FA37AF4468E2}"/>
              </a:ext>
            </a:extLst>
          </p:cNvPr>
          <p:cNvSpPr/>
          <p:nvPr/>
        </p:nvSpPr>
        <p:spPr>
          <a:xfrm>
            <a:off x="4904509" y="2067119"/>
            <a:ext cx="5195455" cy="142334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3B2E6BDD-4D67-4426-8D01-49ED0D8E5E2F}"/>
              </a:ext>
            </a:extLst>
          </p:cNvPr>
          <p:cNvSpPr/>
          <p:nvPr/>
        </p:nvSpPr>
        <p:spPr>
          <a:xfrm>
            <a:off x="4904507" y="3765698"/>
            <a:ext cx="5195455" cy="1036449"/>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BF3AE12E-17D1-4066-AAE4-AFFFB3C5575B}"/>
              </a:ext>
            </a:extLst>
          </p:cNvPr>
          <p:cNvSpPr/>
          <p:nvPr/>
        </p:nvSpPr>
        <p:spPr>
          <a:xfrm>
            <a:off x="4904507" y="5224391"/>
            <a:ext cx="5195455" cy="142334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B2662B-3C13-4FBA-A971-00D670993EBC}"/>
              </a:ext>
            </a:extLst>
          </p:cNvPr>
          <p:cNvSpPr txBox="1"/>
          <p:nvPr/>
        </p:nvSpPr>
        <p:spPr>
          <a:xfrm>
            <a:off x="5081548" y="2171195"/>
            <a:ext cx="5056909" cy="1200329"/>
          </a:xfrm>
          <a:prstGeom prst="rect">
            <a:avLst/>
          </a:prstGeom>
          <a:noFill/>
        </p:spPr>
        <p:txBody>
          <a:bodyPr wrap="square" rtlCol="0">
            <a:spAutoFit/>
          </a:bodyPr>
          <a:lstStyle/>
          <a:p>
            <a:r>
              <a:rPr lang="en-US" sz="2400"/>
              <a:t>1) Đu từ cây này sang cây khác, giật dây leo xuống để cây không vướng víu.</a:t>
            </a:r>
          </a:p>
        </p:txBody>
      </p:sp>
      <p:sp>
        <p:nvSpPr>
          <p:cNvPr id="26" name="TextBox 25">
            <a:extLst>
              <a:ext uri="{FF2B5EF4-FFF2-40B4-BE49-F238E27FC236}">
                <a16:creationId xmlns:a16="http://schemas.microsoft.com/office/drawing/2014/main" id="{04553D7A-71FC-4034-A6B8-FBFC36E38C2A}"/>
              </a:ext>
            </a:extLst>
          </p:cNvPr>
          <p:cNvSpPr txBox="1"/>
          <p:nvPr/>
        </p:nvSpPr>
        <p:spPr>
          <a:xfrm>
            <a:off x="5081548" y="3868423"/>
            <a:ext cx="4841371" cy="830997"/>
          </a:xfrm>
          <a:prstGeom prst="rect">
            <a:avLst/>
          </a:prstGeom>
          <a:noFill/>
        </p:spPr>
        <p:txBody>
          <a:bodyPr wrap="square" rtlCol="0">
            <a:spAutoFit/>
          </a:bodyPr>
          <a:lstStyle/>
          <a:p>
            <a:r>
              <a:rPr lang="en-US" sz="2400"/>
              <a:t>2) Gõ gõ, đục đục chữa bệnh cho cây.</a:t>
            </a:r>
          </a:p>
        </p:txBody>
      </p:sp>
      <p:sp>
        <p:nvSpPr>
          <p:cNvPr id="27" name="TextBox 26">
            <a:extLst>
              <a:ext uri="{FF2B5EF4-FFF2-40B4-BE49-F238E27FC236}">
                <a16:creationId xmlns:a16="http://schemas.microsoft.com/office/drawing/2014/main" id="{30D5D327-96AD-4966-9B0D-025F560DA5BE}"/>
              </a:ext>
            </a:extLst>
          </p:cNvPr>
          <p:cNvSpPr txBox="1"/>
          <p:nvPr/>
        </p:nvSpPr>
        <p:spPr>
          <a:xfrm>
            <a:off x="5081548" y="5328967"/>
            <a:ext cx="4948347" cy="1200329"/>
          </a:xfrm>
          <a:prstGeom prst="rect">
            <a:avLst/>
          </a:prstGeom>
          <a:noFill/>
        </p:spPr>
        <p:txBody>
          <a:bodyPr wrap="square" rtlCol="0">
            <a:spAutoFit/>
          </a:bodyPr>
          <a:lstStyle/>
          <a:p>
            <a:r>
              <a:rPr lang="en-US" sz="2400"/>
              <a:t>3) Vùi những hạt thông xuống đất để chờ mưa đến, những cây thông non sẽ vươn lên.</a:t>
            </a:r>
          </a:p>
        </p:txBody>
      </p:sp>
      <p:cxnSp>
        <p:nvCxnSpPr>
          <p:cNvPr id="8" name="Straight Arrow Connector 7">
            <a:extLst>
              <a:ext uri="{FF2B5EF4-FFF2-40B4-BE49-F238E27FC236}">
                <a16:creationId xmlns:a16="http://schemas.microsoft.com/office/drawing/2014/main" id="{5E712721-340A-4F91-ABE9-10B5DAF85D79}"/>
              </a:ext>
            </a:extLst>
          </p:cNvPr>
          <p:cNvCxnSpPr>
            <a:stCxn id="4" idx="3"/>
            <a:endCxn id="24" idx="1"/>
          </p:cNvCxnSpPr>
          <p:nvPr/>
        </p:nvCxnSpPr>
        <p:spPr>
          <a:xfrm>
            <a:off x="1995056" y="2870999"/>
            <a:ext cx="2909451" cy="14129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0E9BEFC-3381-4F91-A93F-E96AFD1C0964}"/>
              </a:ext>
            </a:extLst>
          </p:cNvPr>
          <p:cNvCxnSpPr>
            <a:cxnSpLocks/>
            <a:endCxn id="25" idx="1"/>
          </p:cNvCxnSpPr>
          <p:nvPr/>
        </p:nvCxnSpPr>
        <p:spPr>
          <a:xfrm>
            <a:off x="2160518" y="4505735"/>
            <a:ext cx="2743989" cy="14303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D4A5DDB-2F99-4DFD-B2CD-EB9A3E63DE4C}"/>
              </a:ext>
            </a:extLst>
          </p:cNvPr>
          <p:cNvCxnSpPr>
            <a:cxnSpLocks/>
            <a:stCxn id="23" idx="3"/>
            <a:endCxn id="5" idx="1"/>
          </p:cNvCxnSpPr>
          <p:nvPr/>
        </p:nvCxnSpPr>
        <p:spPr>
          <a:xfrm flipV="1">
            <a:off x="2125913" y="2778793"/>
            <a:ext cx="2778596" cy="32709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27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barn(inVertical)">
                                      <p:cBhvr>
                                        <p:cTn id="64" dur="5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barn(inVertical)">
                                      <p:cBhvr>
                                        <p:cTn id="69" dur="500"/>
                                        <p:tgtEl>
                                          <p:spTgt spid="28"/>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barn(inVertical)">
                                      <p:cBhvr>
                                        <p:cTn id="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repeatCount="indefinite" fill="hold" display="0">
                  <p:stCondLst>
                    <p:cond delay="indefinite"/>
                  </p:stCondLst>
                  <p:endCondLst>
                    <p:cond evt="onStopAudio" delay="0">
                      <p:tgtEl>
                        <p:sldTgt/>
                      </p:tgtEl>
                    </p:cond>
                  </p:endCondLst>
                </p:cTn>
                <p:tgtEl>
                  <p:spTgt spid="9"/>
                </p:tgtEl>
              </p:cMediaNode>
            </p:audio>
          </p:childTnLst>
        </p:cTn>
      </p:par>
    </p:tnLst>
    <p:bldLst>
      <p:bldP spid="17" grpId="0"/>
      <p:bldP spid="18" grpId="0"/>
      <p:bldP spid="5" grpId="0" animBg="1"/>
      <p:bldP spid="24" grpId="0" animBg="1"/>
      <p:bldP spid="25" grpId="0" animBg="1"/>
      <p:bldP spid="6"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D1D99D-F6F2-49E3-A3D2-4B152BD206FD}"/>
              </a:ext>
            </a:extLst>
          </p:cNvPr>
          <p:cNvSpPr/>
          <p:nvPr/>
        </p:nvSpPr>
        <p:spPr>
          <a:xfrm>
            <a:off x="201189" y="824883"/>
            <a:ext cx="11788034" cy="73359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200" b="1">
                <a:solidFill>
                  <a:prstClr val="black"/>
                </a:solidFill>
                <a:latin typeface="UTM Avo"/>
                <a:cs typeface="Times New Roman" pitchFamily="18" charset="0"/>
              </a:rPr>
              <a:t>2</a:t>
            </a:r>
            <a:r>
              <a:rPr kumimoji="0" lang="en-US" sz="3200" b="0" i="0" u="none" strike="noStrike" kern="1200" cap="none" spc="0" normalizeH="0" baseline="0" noProof="0">
                <a:ln>
                  <a:noFill/>
                </a:ln>
                <a:solidFill>
                  <a:prstClr val="black"/>
                </a:solidFill>
                <a:effectLst/>
                <a:uLnTx/>
                <a:uFillTx/>
                <a:latin typeface="UTM Avo"/>
                <a:cs typeface="Times New Roman" pitchFamily="18" charset="0"/>
              </a:rPr>
              <a:t>. Điều</a:t>
            </a:r>
            <a:r>
              <a:rPr kumimoji="0" lang="en-US" sz="3200" b="0" i="0" u="none" strike="noStrike" kern="1200" cap="none" spc="0" normalizeH="0" noProof="0">
                <a:ln>
                  <a:noFill/>
                </a:ln>
                <a:solidFill>
                  <a:prstClr val="black"/>
                </a:solidFill>
                <a:effectLst/>
                <a:uLnTx/>
                <a:uFillTx/>
                <a:latin typeface="UTM Avo"/>
                <a:cs typeface="Times New Roman" pitchFamily="18" charset="0"/>
              </a:rPr>
              <a:t> gì giúp voi phát hiện ra ích lợi của chiếc mũi dài</a:t>
            </a:r>
            <a:r>
              <a:rPr kumimoji="0" lang="en-US" sz="3200" b="0" i="0" u="none" strike="noStrike" kern="1200" cap="none" spc="0" normalizeH="0" baseline="0" noProof="0">
                <a:ln>
                  <a:noFill/>
                </a:ln>
                <a:solidFill>
                  <a:prstClr val="black"/>
                </a:solidFill>
                <a:effectLst/>
                <a:uLnTx/>
                <a:uFillTx/>
                <a:latin typeface="UTM Avo"/>
                <a:cs typeface="Times New Roman" pitchFamily="18" charset="0"/>
              </a:rPr>
              <a:t>?</a:t>
            </a:r>
            <a:endParaRPr kumimoji="0" lang="en-US" sz="3200" b="0" i="0" u="none" strike="noStrike" kern="1200" cap="none" spc="0" normalizeH="0" baseline="0" noProof="0" dirty="0">
              <a:ln>
                <a:noFill/>
              </a:ln>
              <a:solidFill>
                <a:prstClr val="black"/>
              </a:solidFill>
              <a:effectLst/>
              <a:uLnTx/>
              <a:uFillTx/>
              <a:latin typeface="UTM Avo"/>
              <a:cs typeface="Times New Roman" pitchFamily="18" charset="0"/>
            </a:endParaRPr>
          </a:p>
        </p:txBody>
      </p:sp>
      <p:sp>
        <p:nvSpPr>
          <p:cNvPr id="15" name="Title 4">
            <a:extLst>
              <a:ext uri="{FF2B5EF4-FFF2-40B4-BE49-F238E27FC236}">
                <a16:creationId xmlns:a16="http://schemas.microsoft.com/office/drawing/2014/main" id="{21B5EDB2-BDAA-40C8-B565-39B516AFCE60}"/>
              </a:ext>
            </a:extLst>
          </p:cNvPr>
          <p:cNvSpPr txBox="1">
            <a:spLocks/>
          </p:cNvSpPr>
          <p:nvPr/>
        </p:nvSpPr>
        <p:spPr>
          <a:xfrm>
            <a:off x="533289" y="143825"/>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Ai cũng có ích</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8" name="Rectangle 17">
            <a:extLst>
              <a:ext uri="{FF2B5EF4-FFF2-40B4-BE49-F238E27FC236}">
                <a16:creationId xmlns:a16="http://schemas.microsoft.com/office/drawing/2014/main" id="{9D8F02E6-1AE0-429B-AE23-78EFCC0FD733}"/>
              </a:ext>
            </a:extLst>
          </p:cNvPr>
          <p:cNvSpPr/>
          <p:nvPr/>
        </p:nvSpPr>
        <p:spPr>
          <a:xfrm>
            <a:off x="841315" y="1654447"/>
            <a:ext cx="9662068" cy="741293"/>
          </a:xfrm>
          <a:prstGeom prst="rect">
            <a:avLst/>
          </a:prstGeom>
        </p:spPr>
        <p:txBody>
          <a:bodyPr wrap="square">
            <a:spAutoFit/>
          </a:bodyPr>
          <a:lstStyle/>
          <a:p>
            <a:pPr lvl="0" defTabSz="914400">
              <a:lnSpc>
                <a:spcPct val="150000"/>
              </a:lnSpc>
              <a:defRPr/>
            </a:pPr>
            <a:r>
              <a:rPr lang="en-US" sz="3200">
                <a:solidFill>
                  <a:prstClr val="black"/>
                </a:solidFill>
                <a:latin typeface="UTM Avo"/>
                <a:cs typeface="Times New Roman" pitchFamily="18" charset="0"/>
              </a:rPr>
              <a:t>Đánh dấu</a:t>
            </a:r>
            <a:r>
              <a:rPr lang="en-US" sz="3200" b="1">
                <a:cs typeface="Times New Roman" pitchFamily="18" charset="0"/>
                <a:sym typeface="Wingdings 2"/>
              </a:rPr>
              <a:t>  </a:t>
            </a:r>
            <a:r>
              <a:rPr lang="en-US" sz="3200">
                <a:cs typeface="Times New Roman" pitchFamily="18" charset="0"/>
                <a:sym typeface="Wingdings 2"/>
              </a:rPr>
              <a:t>vào       trước ý đúng:</a:t>
            </a:r>
            <a:r>
              <a:rPr lang="en-US" sz="3200">
                <a:solidFill>
                  <a:prstClr val="black"/>
                </a:solidFill>
                <a:latin typeface="UTM Avo"/>
                <a:cs typeface="Times New Roman" pitchFamily="18" charset="0"/>
              </a:rPr>
              <a:t> </a:t>
            </a:r>
            <a:endParaRPr kumimoji="0" lang="en-US" sz="3200" i="0" u="none" strike="noStrike" kern="1200" cap="none" spc="0" normalizeH="0" baseline="0" noProof="0" dirty="0">
              <a:ln>
                <a:noFill/>
              </a:ln>
              <a:solidFill>
                <a:prstClr val="black"/>
              </a:solidFill>
              <a:effectLst/>
              <a:uLnTx/>
              <a:uFillTx/>
              <a:latin typeface="UTM Avo"/>
              <a:cs typeface="Times New Roman" pitchFamily="18" charset="0"/>
            </a:endParaRPr>
          </a:p>
        </p:txBody>
      </p:sp>
      <p:sp>
        <p:nvSpPr>
          <p:cNvPr id="6" name="TextBox 5">
            <a:extLst>
              <a:ext uri="{FF2B5EF4-FFF2-40B4-BE49-F238E27FC236}">
                <a16:creationId xmlns:a16="http://schemas.microsoft.com/office/drawing/2014/main" id="{07B2662B-3C13-4FBA-A971-00D670993EBC}"/>
              </a:ext>
            </a:extLst>
          </p:cNvPr>
          <p:cNvSpPr txBox="1"/>
          <p:nvPr/>
        </p:nvSpPr>
        <p:spPr>
          <a:xfrm>
            <a:off x="949738" y="2588427"/>
            <a:ext cx="11240675" cy="584775"/>
          </a:xfrm>
          <a:prstGeom prst="rect">
            <a:avLst/>
          </a:prstGeom>
          <a:noFill/>
        </p:spPr>
        <p:txBody>
          <a:bodyPr wrap="square" rtlCol="0">
            <a:spAutoFit/>
          </a:bodyPr>
          <a:lstStyle/>
          <a:p>
            <a:pPr marR="0" lvl="0" indent="51435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mn-cs"/>
              </a:rPr>
              <a:t>Các</a:t>
            </a:r>
            <a:r>
              <a:rPr kumimoji="0" lang="en-US" sz="3200" b="0" i="0" u="none" strike="noStrike" kern="1200" cap="none" spc="0" normalizeH="0" noProof="0">
                <a:ln>
                  <a:noFill/>
                </a:ln>
                <a:solidFill>
                  <a:prstClr val="black"/>
                </a:solidFill>
                <a:effectLst/>
                <a:uLnTx/>
                <a:uFillTx/>
                <a:latin typeface="UTM Avo"/>
                <a:ea typeface="+mn-ea"/>
                <a:cs typeface="+mn-cs"/>
              </a:rPr>
              <a:t> bạn nhờ voi dùng chiếc mũi dài dọn cành cây.</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6" name="TextBox 25">
            <a:extLst>
              <a:ext uri="{FF2B5EF4-FFF2-40B4-BE49-F238E27FC236}">
                <a16:creationId xmlns:a16="http://schemas.microsoft.com/office/drawing/2014/main" id="{04553D7A-71FC-4034-A6B8-FBFC36E38C2A}"/>
              </a:ext>
            </a:extLst>
          </p:cNvPr>
          <p:cNvSpPr txBox="1"/>
          <p:nvPr/>
        </p:nvSpPr>
        <p:spPr>
          <a:xfrm>
            <a:off x="1121189" y="3429000"/>
            <a:ext cx="11069224" cy="1077218"/>
          </a:xfrm>
          <a:prstGeom prst="rect">
            <a:avLst/>
          </a:prstGeom>
          <a:noFill/>
        </p:spPr>
        <p:txBody>
          <a:bodyPr wrap="square" rtlCol="0">
            <a:spAutoFit/>
          </a:bodyPr>
          <a:lstStyle/>
          <a:p>
            <a:pPr marR="0" lvl="0" indent="34290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mn-cs"/>
              </a:rPr>
              <a:t>Voi</a:t>
            </a:r>
            <a:r>
              <a:rPr kumimoji="0" lang="en-US" sz="3200" b="0" i="0" u="none" strike="noStrike" kern="1200" cap="none" spc="0" normalizeH="0" noProof="0">
                <a:ln>
                  <a:noFill/>
                </a:ln>
                <a:solidFill>
                  <a:prstClr val="black"/>
                </a:solidFill>
                <a:effectLst/>
                <a:uLnTx/>
                <a:uFillTx/>
                <a:latin typeface="UTM Avo"/>
                <a:ea typeface="+mn-ea"/>
                <a:cs typeface="+mn-cs"/>
              </a:rPr>
              <a:t> bị cành cây khô vướng vào chân, phải dùng chiếc mũi dài vứt cành cây ra xa.</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 name="Rectangle 1">
            <a:extLst>
              <a:ext uri="{FF2B5EF4-FFF2-40B4-BE49-F238E27FC236}">
                <a16:creationId xmlns:a16="http://schemas.microsoft.com/office/drawing/2014/main" id="{5822CAF0-5F96-4435-957D-CBEB419240B0}"/>
              </a:ext>
            </a:extLst>
          </p:cNvPr>
          <p:cNvSpPr/>
          <p:nvPr/>
        </p:nvSpPr>
        <p:spPr>
          <a:xfrm>
            <a:off x="4454937" y="1891461"/>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1" name="Rectangle 20">
            <a:extLst>
              <a:ext uri="{FF2B5EF4-FFF2-40B4-BE49-F238E27FC236}">
                <a16:creationId xmlns:a16="http://schemas.microsoft.com/office/drawing/2014/main" id="{A3734178-8DFC-46CC-B610-6DC0F48560E8}"/>
              </a:ext>
            </a:extLst>
          </p:cNvPr>
          <p:cNvSpPr/>
          <p:nvPr/>
        </p:nvSpPr>
        <p:spPr>
          <a:xfrm>
            <a:off x="763621" y="2630782"/>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2DF322B-E262-4E48-878C-0EC6D9B4C485}"/>
              </a:ext>
            </a:extLst>
          </p:cNvPr>
          <p:cNvSpPr/>
          <p:nvPr/>
        </p:nvSpPr>
        <p:spPr>
          <a:xfrm>
            <a:off x="798072" y="3468040"/>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8A7BE8C-728C-45E8-ACC3-EB216AE77B6B}"/>
              </a:ext>
            </a:extLst>
          </p:cNvPr>
          <p:cNvSpPr txBox="1"/>
          <p:nvPr/>
        </p:nvSpPr>
        <p:spPr>
          <a:xfrm>
            <a:off x="763621" y="3468040"/>
            <a:ext cx="1559408" cy="707886"/>
          </a:xfrm>
          <a:prstGeom prst="rect">
            <a:avLst/>
          </a:prstGeom>
          <a:noFill/>
        </p:spPr>
        <p:txBody>
          <a:bodyPr wrap="square" rtlCol="0">
            <a:spAutoFit/>
          </a:bodyPr>
          <a:lstStyle/>
          <a:p>
            <a:r>
              <a:rPr lang="en-US" sz="4000" b="1">
                <a:solidFill>
                  <a:srgbClr val="FF0000"/>
                </a:solidFill>
                <a:cs typeface="Times New Roman" pitchFamily="18" charset="0"/>
                <a:sym typeface="Wingdings 2"/>
              </a:rPr>
              <a:t></a:t>
            </a:r>
            <a:endParaRPr lang="en-US" sz="4000">
              <a:solidFill>
                <a:srgbClr val="FF0000"/>
              </a:solidFill>
            </a:endParaRPr>
          </a:p>
        </p:txBody>
      </p:sp>
      <p:pic>
        <p:nvPicPr>
          <p:cNvPr id="30" name="Tieng-tinh-tinh-www_nhacchuongvui_com.mp3">
            <a:hlinkClick r:id="" action="ppaction://media"/>
            <a:extLst>
              <a:ext uri="{FF2B5EF4-FFF2-40B4-BE49-F238E27FC236}">
                <a16:creationId xmlns:a16="http://schemas.microsoft.com/office/drawing/2014/main" id="{DC50A893-A546-4AB0-8118-C106928FF4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00786" y="2326021"/>
            <a:ext cx="609521" cy="609521"/>
          </a:xfrm>
          <a:prstGeom prst="rect">
            <a:avLst/>
          </a:prstGeom>
        </p:spPr>
      </p:pic>
      <p:pic>
        <p:nvPicPr>
          <p:cNvPr id="13" name="Picture 12">
            <a:extLst>
              <a:ext uri="{FF2B5EF4-FFF2-40B4-BE49-F238E27FC236}">
                <a16:creationId xmlns:a16="http://schemas.microsoft.com/office/drawing/2014/main" id="{DF605F9C-8576-484F-91A3-5C53923C534C}"/>
              </a:ext>
            </a:extLst>
          </p:cNvPr>
          <p:cNvPicPr>
            <a:picLocks noChangeAspect="1"/>
          </p:cNvPicPr>
          <p:nvPr/>
        </p:nvPicPr>
        <p:blipFill>
          <a:blip r:embed="rId5"/>
          <a:stretch>
            <a:fillRect/>
          </a:stretch>
        </p:blipFill>
        <p:spPr>
          <a:xfrm>
            <a:off x="9217328" y="4175926"/>
            <a:ext cx="2572109" cy="25340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0195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par>
                                <p:cTn id="45" presetID="1" presetClass="mediacall" presetSubtype="0" fill="hold" nodeType="withEffect">
                                  <p:stCondLst>
                                    <p:cond delay="0"/>
                                  </p:stCondLst>
                                  <p:childTnLst>
                                    <p:cmd type="call" cmd="playFrom(0.0)">
                                      <p:cBhvr>
                                        <p:cTn id="46" dur="3448"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30"/>
                </p:tgtEl>
              </p:cMediaNode>
            </p:audio>
          </p:childTnLst>
        </p:cTn>
      </p:par>
    </p:tnLst>
    <p:bldLst>
      <p:bldP spid="17" grpId="0"/>
      <p:bldP spid="18" grpId="0"/>
      <p:bldP spid="6" grpId="0"/>
      <p:bldP spid="26" grpId="0"/>
      <p:bldP spid="2" grpId="0" animBg="1"/>
      <p:bldP spid="21" grpId="0" animBg="1"/>
      <p:bldP spid="22"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rystal">
            <a:hlinkClick r:id="" action="ppaction://media"/>
            <a:extLst>
              <a:ext uri="{FF2B5EF4-FFF2-40B4-BE49-F238E27FC236}">
                <a16:creationId xmlns:a16="http://schemas.microsoft.com/office/drawing/2014/main" id="{DA1EDDEF-B0DA-4B56-A187-1ABD05FFCF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94771" y="2669836"/>
            <a:ext cx="457200" cy="457200"/>
          </a:xfrm>
          <a:prstGeom prst="rect">
            <a:avLst/>
          </a:prstGeom>
        </p:spPr>
      </p:pic>
      <p:sp>
        <p:nvSpPr>
          <p:cNvPr id="16" name="Rectangle 15">
            <a:extLst>
              <a:ext uri="{FF2B5EF4-FFF2-40B4-BE49-F238E27FC236}">
                <a16:creationId xmlns:a16="http://schemas.microsoft.com/office/drawing/2014/main" id="{352E1BE5-FB8C-4EC0-9762-2E2045F4D17F}"/>
              </a:ext>
            </a:extLst>
          </p:cNvPr>
          <p:cNvSpPr/>
          <p:nvPr/>
        </p:nvSpPr>
        <p:spPr>
          <a:xfrm>
            <a:off x="853868" y="4373131"/>
            <a:ext cx="10849587" cy="1939826"/>
          </a:xfrm>
          <a:prstGeom prst="rect">
            <a:avLst/>
          </a:prstGeom>
        </p:spPr>
        <p:txBody>
          <a:bodyPr wrap="square">
            <a:spAutoFit/>
          </a:bodyPr>
          <a:lstStyle/>
          <a:p>
            <a:pPr lvl="0">
              <a:lnSpc>
                <a:spcPct val="150000"/>
              </a:lnSpc>
            </a:pPr>
            <a:r>
              <a:rPr lang="en-US" sz="2800">
                <a:solidFill>
                  <a:srgbClr val="000000"/>
                </a:solidFill>
                <a:ea typeface="Calibri" panose="020F0502020204030204" pitchFamily="34" charset="0"/>
                <a:cs typeface="Arial" panose="020B0604020202020204" pitchFamily="34" charset="0"/>
              </a:rPr>
              <a:t>c) </a:t>
            </a:r>
            <a:r>
              <a:rPr lang="vi-VN" sz="2800">
                <a:solidFill>
                  <a:srgbClr val="000000"/>
                </a:solidFill>
                <a:ea typeface="Calibri" panose="020F0502020204030204" pitchFamily="34" charset="0"/>
                <a:cs typeface="Arial" panose="020B0604020202020204" pitchFamily="34" charset="0"/>
              </a:rPr>
              <a:t>Voi dọn sạch những cành cây khô</a:t>
            </a:r>
            <a:r>
              <a:rPr lang="en-US" sz="2800">
                <a:solidFill>
                  <a:srgbClr val="000000"/>
                </a:solidFill>
                <a:ea typeface="Calibri" panose="020F0502020204030204" pitchFamily="34" charset="0"/>
                <a:cs typeface="Arial" panose="020B0604020202020204" pitchFamily="34" charset="0"/>
              </a:rPr>
              <a:t>,</a:t>
            </a:r>
            <a:r>
              <a:rPr lang="vi-VN" sz="2800">
                <a:solidFill>
                  <a:srgbClr val="000000"/>
                </a:solidFill>
                <a:ea typeface="Calibri" panose="020F0502020204030204" pitchFamily="34" charset="0"/>
                <a:cs typeface="Arial" panose="020B0604020202020204" pitchFamily="34" charset="0"/>
              </a:rPr>
              <a:t> tạo ra rất nhiều chỗ trống cho sóc trồng cây</a:t>
            </a:r>
            <a:r>
              <a:rPr lang="en-US" sz="2800">
                <a:solidFill>
                  <a:srgbClr val="000000"/>
                </a:solidFill>
                <a:ea typeface="Calibri" panose="020F0502020204030204" pitchFamily="34" charset="0"/>
                <a:cs typeface="Arial" panose="020B0604020202020204" pitchFamily="34" charset="0"/>
              </a:rPr>
              <a:t>.</a:t>
            </a:r>
            <a:br>
              <a:rPr kumimoji="0" lang="vi-VN" sz="2800" b="0" i="0" u="none" strike="noStrike" kern="1200" cap="none" spc="0" normalizeH="0" baseline="0" noProof="0">
                <a:ln>
                  <a:noFill/>
                </a:ln>
                <a:solidFill>
                  <a:prstClr val="black"/>
                </a:solidFill>
                <a:effectLst/>
                <a:uLnTx/>
                <a:uFillTx/>
                <a:ea typeface="+mn-ea"/>
                <a:cs typeface="+mn-cs"/>
              </a:rPr>
            </a:b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17" name="Rectangle 16">
            <a:extLst>
              <a:ext uri="{FF2B5EF4-FFF2-40B4-BE49-F238E27FC236}">
                <a16:creationId xmlns:a16="http://schemas.microsoft.com/office/drawing/2014/main" id="{DDD1D99D-F6F2-49E3-A3D2-4B152BD206FD}"/>
              </a:ext>
            </a:extLst>
          </p:cNvPr>
          <p:cNvSpPr/>
          <p:nvPr/>
        </p:nvSpPr>
        <p:spPr>
          <a:xfrm>
            <a:off x="0" y="1112122"/>
            <a:ext cx="12675877" cy="1372748"/>
          </a:xfrm>
          <a:prstGeom prst="rect">
            <a:avLst/>
          </a:prstGeom>
        </p:spPr>
        <p:txBody>
          <a:bodyPr wrap="square">
            <a:spAutoFit/>
          </a:bodyPr>
          <a:lstStyle/>
          <a:p>
            <a:pPr indent="457200" defTabSz="914400">
              <a:lnSpc>
                <a:spcPct val="150000"/>
              </a:lnSpc>
              <a:defRPr/>
            </a:pPr>
            <a:r>
              <a:rPr lang="en-US" sz="2800" b="1">
                <a:solidFill>
                  <a:prstClr val="black"/>
                </a:solidFill>
                <a:latin typeface="UTM Avo"/>
                <a:cs typeface="Times New Roman" pitchFamily="18" charset="0"/>
              </a:rPr>
              <a:t>3.</a:t>
            </a:r>
            <a:r>
              <a:rPr lang="en-US" sz="2800">
                <a:cs typeface="Arial" panose="020B0604020202020204" pitchFamily="34" charset="0"/>
              </a:rPr>
              <a:t> Voi đã dùng chiếc mũi dài làm gì để cùng các bạn trồng cây?</a:t>
            </a:r>
          </a:p>
          <a:p>
            <a:pPr marL="0" marR="0" lvl="0" indent="45720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10" name="Title 4">
            <a:extLst>
              <a:ext uri="{FF2B5EF4-FFF2-40B4-BE49-F238E27FC236}">
                <a16:creationId xmlns:a16="http://schemas.microsoft.com/office/drawing/2014/main" id="{1E50A576-7297-4454-8E03-FE50AC0D436C}"/>
              </a:ext>
            </a:extLst>
          </p:cNvPr>
          <p:cNvSpPr txBox="1">
            <a:spLocks/>
          </p:cNvSpPr>
          <p:nvPr/>
        </p:nvSpPr>
        <p:spPr>
          <a:xfrm>
            <a:off x="863877" y="329963"/>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Ai</a:t>
            </a:r>
            <a:r>
              <a:rPr kumimoji="0" lang="en-US" sz="3200" b="1" i="0" u="none" strike="noStrike" kern="1200" cap="none" spc="0" normalizeH="0" noProof="0">
                <a:ln>
                  <a:noFill/>
                </a:ln>
                <a:solidFill>
                  <a:srgbClr val="FF0000"/>
                </a:solidFill>
                <a:effectLst/>
                <a:uLnTx/>
                <a:uFillTx/>
                <a:latin typeface="UTM Avo"/>
                <a:ea typeface="+mj-ea"/>
                <a:cs typeface="Times New Roman" pitchFamily="18" charset="0"/>
              </a:rPr>
              <a:t> cũng có ích</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6" name="Rectangle 5">
            <a:extLst>
              <a:ext uri="{FF2B5EF4-FFF2-40B4-BE49-F238E27FC236}">
                <a16:creationId xmlns:a16="http://schemas.microsoft.com/office/drawing/2014/main" id="{391672B3-2C6B-4C34-978F-C192AA423D67}"/>
              </a:ext>
            </a:extLst>
          </p:cNvPr>
          <p:cNvSpPr/>
          <p:nvPr/>
        </p:nvSpPr>
        <p:spPr>
          <a:xfrm>
            <a:off x="890163" y="1708753"/>
            <a:ext cx="9662068" cy="660181"/>
          </a:xfrm>
          <a:prstGeom prst="rect">
            <a:avLst/>
          </a:prstGeom>
        </p:spPr>
        <p:txBody>
          <a:bodyPr wrap="square">
            <a:spAutoFit/>
          </a:bodyPr>
          <a:lstStyle/>
          <a:p>
            <a:pPr lvl="0" defTabSz="914400">
              <a:lnSpc>
                <a:spcPct val="150000"/>
              </a:lnSpc>
              <a:defRPr/>
            </a:pPr>
            <a:r>
              <a:rPr lang="en-US" sz="2800">
                <a:cs typeface="Times New Roman" pitchFamily="18" charset="0"/>
                <a:sym typeface="Wingdings 2"/>
              </a:rPr>
              <a:t>Khoanh tròn chữ cái trước ý đúng:</a:t>
            </a:r>
            <a:r>
              <a:rPr lang="en-US" sz="2800">
                <a:solidFill>
                  <a:prstClr val="black"/>
                </a:solidFill>
                <a:latin typeface="UTM Avo"/>
                <a:cs typeface="Times New Roman" pitchFamily="18" charset="0"/>
              </a:rPr>
              <a:t> </a:t>
            </a:r>
            <a:endParaRPr kumimoji="0" lang="en-US" sz="2800" i="0" u="none" strike="noStrike" kern="1200" cap="none" spc="0" normalizeH="0" baseline="0" noProof="0" dirty="0">
              <a:ln>
                <a:noFill/>
              </a:ln>
              <a:solidFill>
                <a:prstClr val="black"/>
              </a:solidFill>
              <a:effectLst/>
              <a:uLnTx/>
              <a:uFillTx/>
              <a:latin typeface="UTM Avo"/>
              <a:cs typeface="Times New Roman" pitchFamily="18" charset="0"/>
            </a:endParaRPr>
          </a:p>
        </p:txBody>
      </p:sp>
      <p:sp>
        <p:nvSpPr>
          <p:cNvPr id="7" name="Rectangle 6">
            <a:extLst>
              <a:ext uri="{FF2B5EF4-FFF2-40B4-BE49-F238E27FC236}">
                <a16:creationId xmlns:a16="http://schemas.microsoft.com/office/drawing/2014/main" id="{B3DD7D16-01CB-47FD-8A0B-20B5DDA32E39}"/>
              </a:ext>
            </a:extLst>
          </p:cNvPr>
          <p:cNvSpPr/>
          <p:nvPr/>
        </p:nvSpPr>
        <p:spPr>
          <a:xfrm>
            <a:off x="853868" y="3110358"/>
            <a:ext cx="11300250" cy="1939826"/>
          </a:xfrm>
          <a:prstGeom prst="rect">
            <a:avLst/>
          </a:prstGeom>
        </p:spPr>
        <p:txBody>
          <a:bodyPr wrap="square">
            <a:spAutoFit/>
          </a:bodyPr>
          <a:lstStyle/>
          <a:p>
            <a:pPr lvl="0">
              <a:lnSpc>
                <a:spcPct val="150000"/>
              </a:lnSpc>
            </a:pPr>
            <a:r>
              <a:rPr lang="en-US" sz="2800">
                <a:solidFill>
                  <a:srgbClr val="000000"/>
                </a:solidFill>
                <a:ea typeface="Calibri" panose="020F0502020204030204" pitchFamily="34" charset="0"/>
                <a:cs typeface="Arial" panose="020B0604020202020204" pitchFamily="34" charset="0"/>
              </a:rPr>
              <a:t>b) </a:t>
            </a:r>
            <a:r>
              <a:rPr lang="vi-VN" sz="2800">
                <a:solidFill>
                  <a:srgbClr val="000000"/>
                </a:solidFill>
                <a:ea typeface="Calibri" panose="020F0502020204030204" pitchFamily="34" charset="0"/>
                <a:cs typeface="Arial" panose="020B0604020202020204" pitchFamily="34" charset="0"/>
              </a:rPr>
              <a:t>Voi</a:t>
            </a:r>
            <a:r>
              <a:rPr lang="en-US" sz="2800">
                <a:solidFill>
                  <a:srgbClr val="000000"/>
                </a:solidFill>
                <a:ea typeface="Calibri" panose="020F0502020204030204" pitchFamily="34" charset="0"/>
                <a:cs typeface="Arial" panose="020B0604020202020204" pitchFamily="34" charset="0"/>
              </a:rPr>
              <a:t> cùng sóc và khỉ vùi những quả thông già xuống lớp đất mềm.</a:t>
            </a:r>
            <a:br>
              <a:rPr kumimoji="0" lang="vi-VN" sz="2800" b="0" i="0" u="none" strike="noStrike" kern="1200" cap="none" spc="0" normalizeH="0" baseline="0" noProof="0">
                <a:ln>
                  <a:noFill/>
                </a:ln>
                <a:solidFill>
                  <a:prstClr val="black"/>
                </a:solidFill>
                <a:effectLst/>
                <a:uLnTx/>
                <a:uFillTx/>
                <a:ea typeface="+mn-ea"/>
                <a:cs typeface="+mn-cs"/>
              </a:rPr>
            </a:b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8" name="Rectangle 7">
            <a:extLst>
              <a:ext uri="{FF2B5EF4-FFF2-40B4-BE49-F238E27FC236}">
                <a16:creationId xmlns:a16="http://schemas.microsoft.com/office/drawing/2014/main" id="{F08FEB4F-8E4F-4320-9C19-F207175888ED}"/>
              </a:ext>
            </a:extLst>
          </p:cNvPr>
          <p:cNvSpPr/>
          <p:nvPr/>
        </p:nvSpPr>
        <p:spPr>
          <a:xfrm>
            <a:off x="863877" y="2367987"/>
            <a:ext cx="10849587" cy="1293496"/>
          </a:xfrm>
          <a:prstGeom prst="rect">
            <a:avLst/>
          </a:prstGeom>
        </p:spPr>
        <p:txBody>
          <a:bodyPr wrap="square">
            <a:spAutoFit/>
          </a:bodyPr>
          <a:lstStyle/>
          <a:p>
            <a:pPr lvl="0">
              <a:lnSpc>
                <a:spcPct val="150000"/>
              </a:lnSpc>
            </a:pPr>
            <a:r>
              <a:rPr lang="en-US" sz="2800" noProof="0">
                <a:solidFill>
                  <a:srgbClr val="000000"/>
                </a:solidFill>
                <a:cs typeface="Arial" panose="020B0604020202020204" pitchFamily="34" charset="0"/>
              </a:rPr>
              <a:t>a) Voi hút nước hồ, tưới cho cây mọc lên xanh tốt.</a:t>
            </a:r>
            <a:br>
              <a:rPr kumimoji="0" lang="vi-VN" sz="2800" b="0" i="0" u="none" strike="noStrike" kern="1200" cap="none" spc="0" normalizeH="0" baseline="0" noProof="0">
                <a:ln>
                  <a:noFill/>
                </a:ln>
                <a:solidFill>
                  <a:prstClr val="black"/>
                </a:solidFill>
                <a:effectLst/>
                <a:uLnTx/>
                <a:uFillTx/>
                <a:ea typeface="+mn-ea"/>
                <a:cs typeface="+mn-cs"/>
              </a:rPr>
            </a:b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3" name="Oval 2">
            <a:extLst>
              <a:ext uri="{FF2B5EF4-FFF2-40B4-BE49-F238E27FC236}">
                <a16:creationId xmlns:a16="http://schemas.microsoft.com/office/drawing/2014/main" id="{F843B204-6FE0-4874-9205-06C6FB242B3C}"/>
              </a:ext>
            </a:extLst>
          </p:cNvPr>
          <p:cNvSpPr/>
          <p:nvPr/>
        </p:nvSpPr>
        <p:spPr>
          <a:xfrm>
            <a:off x="742950" y="4470278"/>
            <a:ext cx="642938" cy="59664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06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ppt_x"/>
                                          </p:val>
                                        </p:tav>
                                        <p:tav tm="100000">
                                          <p:val>
                                            <p:strVal val="#ppt_x"/>
                                          </p:val>
                                        </p:tav>
                                      </p:tavLst>
                                    </p:anim>
                                    <p:anim calcmode="lin" valueType="num">
                                      <p:cBhvr additive="base">
                                        <p:cTn id="13" dur="1000" fill="hold"/>
                                        <p:tgtEl>
                                          <p:spTgt spid="16"/>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repeatCount="indefinite" fill="hold" display="0">
                  <p:stCondLst>
                    <p:cond delay="indefinite"/>
                  </p:stCondLst>
                  <p:endCondLst>
                    <p:cond evt="onStopAudio" delay="0">
                      <p:tgtEl>
                        <p:sldTgt/>
                      </p:tgtEl>
                    </p:cond>
                  </p:endCondLst>
                </p:cTn>
                <p:tgtEl>
                  <p:spTgt spid="9"/>
                </p:tgtEl>
              </p:cMediaNode>
            </p:audio>
          </p:childTnLst>
        </p:cTn>
      </p:par>
    </p:tnLst>
    <p:bldLst>
      <p:bldP spid="16" grpId="0"/>
      <p:bldP spid="17" grpId="0"/>
      <p:bldP spid="6" grpId="0"/>
      <p:bldP spid="7" grpId="0"/>
      <p:bldP spid="8"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D1D99D-F6F2-49E3-A3D2-4B152BD206FD}"/>
              </a:ext>
            </a:extLst>
          </p:cNvPr>
          <p:cNvSpPr/>
          <p:nvPr/>
        </p:nvSpPr>
        <p:spPr>
          <a:xfrm>
            <a:off x="147494" y="1165301"/>
            <a:ext cx="12675877" cy="4219681"/>
          </a:xfrm>
          <a:prstGeom prst="rect">
            <a:avLst/>
          </a:prstGeom>
        </p:spPr>
        <p:txBody>
          <a:bodyPr wrap="square">
            <a:spAutoFit/>
          </a:bodyPr>
          <a:lstStyle/>
          <a:p>
            <a:pPr lvl="0" indent="457200" defTabSz="914400">
              <a:lnSpc>
                <a:spcPct val="150000"/>
              </a:lnSpc>
              <a:defRPr/>
            </a:pPr>
            <a:r>
              <a:rPr kumimoji="0" lang="en-US" sz="3200" b="1" i="0" u="none" strike="noStrike" kern="1200" cap="none" spc="0" normalizeH="0" baseline="0" noProof="0">
                <a:ln>
                  <a:noFill/>
                </a:ln>
                <a:solidFill>
                  <a:prstClr val="black"/>
                </a:solidFill>
                <a:effectLst/>
                <a:uLnTx/>
                <a:uFillTx/>
                <a:latin typeface="UTM Avo"/>
                <a:cs typeface="Times New Roman" pitchFamily="18" charset="0"/>
              </a:rPr>
              <a:t>3.</a:t>
            </a:r>
            <a:r>
              <a:rPr kumimoji="0" lang="en-US" sz="3200" b="0" i="0" u="none" strike="noStrike" kern="1200" cap="none" spc="0" normalizeH="0" baseline="0" noProof="0">
                <a:ln>
                  <a:noFill/>
                </a:ln>
                <a:solidFill>
                  <a:prstClr val="black"/>
                </a:solidFill>
                <a:effectLst/>
                <a:uLnTx/>
                <a:uFillTx/>
                <a:latin typeface="UTM Avo"/>
                <a:cs typeface="Arial" panose="020B0604020202020204" pitchFamily="34" charset="0"/>
              </a:rPr>
              <a:t> </a:t>
            </a:r>
            <a:r>
              <a:rPr lang="en-US" sz="3200">
                <a:cs typeface="Arial" panose="020B0604020202020204" pitchFamily="34" charset="0"/>
              </a:rPr>
              <a:t>Câu chuyện trên nói với em điều gì? Chọn ý em thích?</a:t>
            </a:r>
          </a:p>
          <a:p>
            <a:pPr indent="457200" algn="just">
              <a:lnSpc>
                <a:spcPct val="150000"/>
              </a:lnSpc>
              <a:spcBef>
                <a:spcPts val="700"/>
              </a:spcBef>
              <a:spcAft>
                <a:spcPts val="700"/>
              </a:spcAft>
            </a:pPr>
            <a:r>
              <a:rPr lang="en-US" sz="3200">
                <a:ea typeface="Calibri" panose="020F0502020204030204" pitchFamily="34" charset="0"/>
                <a:cs typeface="Arial" panose="020B0604020202020204" pitchFamily="34" charset="0"/>
              </a:rPr>
              <a:t>a)</a:t>
            </a:r>
            <a:r>
              <a:rPr lang="vi-VN" sz="3200">
                <a:ea typeface="Calibri" panose="020F0502020204030204" pitchFamily="34" charset="0"/>
                <a:cs typeface="Arial" panose="020B0604020202020204" pitchFamily="34" charset="0"/>
              </a:rPr>
              <a:t> Các con vật trong truyện đều có ích.</a:t>
            </a:r>
          </a:p>
          <a:p>
            <a:pPr indent="400050" algn="just">
              <a:lnSpc>
                <a:spcPct val="150000"/>
              </a:lnSpc>
              <a:spcBef>
                <a:spcPts val="700"/>
              </a:spcBef>
              <a:spcAft>
                <a:spcPts val="700"/>
              </a:spcAft>
            </a:pPr>
            <a:r>
              <a:rPr lang="vi-VN" sz="3200">
                <a:ea typeface="Calibri" panose="020F0502020204030204" pitchFamily="34" charset="0"/>
                <a:cs typeface="Arial" panose="020B0604020202020204" pitchFamily="34" charset="0"/>
              </a:rPr>
              <a:t>b</a:t>
            </a:r>
            <a:r>
              <a:rPr lang="en-US" sz="3200">
                <a:ea typeface="Calibri" panose="020F0502020204030204" pitchFamily="34" charset="0"/>
                <a:cs typeface="Arial" panose="020B0604020202020204" pitchFamily="34" charset="0"/>
              </a:rPr>
              <a:t>)</a:t>
            </a:r>
            <a:r>
              <a:rPr lang="vi-VN" sz="3200">
                <a:ea typeface="Calibri" panose="020F0502020204030204" pitchFamily="34" charset="0"/>
                <a:cs typeface="Arial" panose="020B0604020202020204" pitchFamily="34" charset="0"/>
              </a:rPr>
              <a:t> Trong cuộc sống, ai cũng có thể làm được việc tốt.</a:t>
            </a:r>
          </a:p>
          <a:p>
            <a:pPr indent="457200" algn="just">
              <a:lnSpc>
                <a:spcPct val="150000"/>
              </a:lnSpc>
              <a:spcBef>
                <a:spcPts val="700"/>
              </a:spcBef>
              <a:spcAft>
                <a:spcPts val="700"/>
              </a:spcAft>
            </a:pPr>
            <a:r>
              <a:rPr lang="vi-VN" sz="3200">
                <a:ea typeface="Calibri" panose="020F0502020204030204" pitchFamily="34" charset="0"/>
                <a:cs typeface="Arial" panose="020B0604020202020204" pitchFamily="34" charset="0"/>
              </a:rPr>
              <a:t>c</a:t>
            </a:r>
            <a:r>
              <a:rPr lang="en-US" sz="3200">
                <a:ea typeface="Calibri" panose="020F0502020204030204" pitchFamily="34" charset="0"/>
                <a:cs typeface="Arial" panose="020B0604020202020204" pitchFamily="34" charset="0"/>
              </a:rPr>
              <a:t>)</a:t>
            </a:r>
            <a:r>
              <a:rPr lang="vi-VN" sz="3200">
                <a:ea typeface="Calibri" panose="020F0502020204030204" pitchFamily="34" charset="0"/>
                <a:cs typeface="Arial" panose="020B0604020202020204" pitchFamily="34" charset="0"/>
              </a:rPr>
              <a:t> Biết điểm mạnh của mình thì sẽ làm được việc tốt. </a:t>
            </a:r>
          </a:p>
          <a:p>
            <a:pPr lvl="0" indent="457200" defTabSz="914400">
              <a:lnSpc>
                <a:spcPct val="150000"/>
              </a:lnSpc>
              <a:defRPr/>
            </a:pPr>
            <a:endParaRPr kumimoji="0" lang="en-US" sz="3200" u="none" strike="noStrike" kern="1200" cap="none" spc="0" normalizeH="0" baseline="0" noProof="0" dirty="0">
              <a:ln>
                <a:noFill/>
              </a:ln>
              <a:solidFill>
                <a:prstClr val="black"/>
              </a:solidFill>
              <a:effectLst/>
              <a:uLnTx/>
              <a:uFillTx/>
              <a:cs typeface="Times New Roman" pitchFamily="18" charset="0"/>
            </a:endParaRPr>
          </a:p>
        </p:txBody>
      </p:sp>
      <p:sp>
        <p:nvSpPr>
          <p:cNvPr id="10" name="Title 4">
            <a:extLst>
              <a:ext uri="{FF2B5EF4-FFF2-40B4-BE49-F238E27FC236}">
                <a16:creationId xmlns:a16="http://schemas.microsoft.com/office/drawing/2014/main" id="{1E50A576-7297-4454-8E03-FE50AC0D436C}"/>
              </a:ext>
            </a:extLst>
          </p:cNvPr>
          <p:cNvSpPr txBox="1">
            <a:spLocks/>
          </p:cNvSpPr>
          <p:nvPr/>
        </p:nvSpPr>
        <p:spPr>
          <a:xfrm>
            <a:off x="863877" y="368063"/>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Ai cũng có ích</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pic>
        <p:nvPicPr>
          <p:cNvPr id="11" name="Picture 10">
            <a:extLst>
              <a:ext uri="{FF2B5EF4-FFF2-40B4-BE49-F238E27FC236}">
                <a16:creationId xmlns:a16="http://schemas.microsoft.com/office/drawing/2014/main" id="{ADB4EB67-1A3F-4A46-9711-3FB291303AC6}"/>
              </a:ext>
            </a:extLst>
          </p:cNvPr>
          <p:cNvPicPr>
            <a:picLocks noChangeAspect="1"/>
          </p:cNvPicPr>
          <p:nvPr/>
        </p:nvPicPr>
        <p:blipFill>
          <a:blip r:embed="rId2"/>
          <a:stretch>
            <a:fillRect/>
          </a:stretch>
        </p:blipFill>
        <p:spPr>
          <a:xfrm>
            <a:off x="8177069" y="4586832"/>
            <a:ext cx="4013344" cy="2211734"/>
          </a:xfrm>
          <a:prstGeom prst="rect">
            <a:avLst/>
          </a:prstGeom>
        </p:spPr>
      </p:pic>
    </p:spTree>
    <p:extLst>
      <p:ext uri="{BB962C8B-B14F-4D97-AF65-F5344CB8AC3E}">
        <p14:creationId xmlns:p14="http://schemas.microsoft.com/office/powerpoint/2010/main" val="83719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2801315" y="849175"/>
            <a:ext cx="6487356" cy="5159649"/>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145934" y="2475267"/>
            <a:ext cx="4051118" cy="255454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 tập</a:t>
            </a:r>
            <a:endParaRPr kumimoji="0" lang="en-US" sz="8000" b="1" i="0" u="none" strike="noStrike" kern="1200" cap="all" spc="0" normalizeH="0" baseline="0" noProof="0"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uLnTx/>
              <a:uFillTx/>
              <a:latin typeface="UTM Avo"/>
              <a:ea typeface="+mn-ea"/>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2196921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74E15C-4C21-437B-A6CC-1E6EED0E7FA0}"/>
              </a:ext>
            </a:extLst>
          </p:cNvPr>
          <p:cNvPicPr>
            <a:picLocks noChangeAspect="1"/>
          </p:cNvPicPr>
          <p:nvPr/>
        </p:nvPicPr>
        <p:blipFill>
          <a:blip r:embed="rId2">
            <a:extLst>
              <a:ext uri="{28A0092B-C50C-407E-A947-70E740481C1C}">
                <a14:useLocalDpi xmlns:a14="http://schemas.microsoft.com/office/drawing/2010/main" val="0"/>
              </a:ext>
            </a:extLst>
          </a:blip>
          <a:srcRect t="1285" b="1285"/>
          <a:stretch/>
        </p:blipFill>
        <p:spPr>
          <a:xfrm>
            <a:off x="-26824" y="504824"/>
            <a:ext cx="12217237" cy="3867151"/>
          </a:xfrm>
          <a:prstGeom prst="rect">
            <a:avLst/>
          </a:prstGeom>
        </p:spPr>
      </p:pic>
    </p:spTree>
    <p:extLst>
      <p:ext uri="{BB962C8B-B14F-4D97-AF65-F5344CB8AC3E}">
        <p14:creationId xmlns:p14="http://schemas.microsoft.com/office/powerpoint/2010/main" val="3888182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06CD17-AA50-4BE5-B7BF-3619C7EABD21}"/>
              </a:ext>
            </a:extLst>
          </p:cNvPr>
          <p:cNvSpPr/>
          <p:nvPr/>
        </p:nvSpPr>
        <p:spPr>
          <a:xfrm>
            <a:off x="518246" y="758454"/>
            <a:ext cx="11788034" cy="653384"/>
          </a:xfrm>
          <a:prstGeom prst="rect">
            <a:avLst/>
          </a:prstGeom>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kumimoji="0" lang="en-US" sz="2800" b="1" i="0" u="none" strike="noStrike" kern="1200" cap="none" spc="0" normalizeH="0" baseline="0" noProof="0">
                <a:ln>
                  <a:noFill/>
                </a:ln>
                <a:solidFill>
                  <a:prstClr val="black"/>
                </a:solidFill>
                <a:effectLst/>
                <a:uLnTx/>
                <a:uFillTx/>
                <a:latin typeface="UTM Avo"/>
                <a:ea typeface="+mn-ea"/>
                <a:cs typeface="Times New Roman" pitchFamily="18" charset="0"/>
              </a:rPr>
              <a:t>1</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 Nối</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đúng:</a:t>
            </a: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5" name="Rectangle: Rounded Corners 4">
            <a:extLst>
              <a:ext uri="{FF2B5EF4-FFF2-40B4-BE49-F238E27FC236}">
                <a16:creationId xmlns:a16="http://schemas.microsoft.com/office/drawing/2014/main" id="{B7395387-48C0-43ED-9E40-DB7FC0A1AE5A}"/>
              </a:ext>
            </a:extLst>
          </p:cNvPr>
          <p:cNvSpPr/>
          <p:nvPr/>
        </p:nvSpPr>
        <p:spPr>
          <a:xfrm>
            <a:off x="518246" y="1809945"/>
            <a:ext cx="4778347" cy="1036112"/>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4A882CE-A0E9-49A4-8F95-E29BD8CD91B9}"/>
              </a:ext>
            </a:extLst>
          </p:cNvPr>
          <p:cNvSpPr txBox="1"/>
          <p:nvPr/>
        </p:nvSpPr>
        <p:spPr>
          <a:xfrm>
            <a:off x="695285" y="1914020"/>
            <a:ext cx="4819691" cy="830997"/>
          </a:xfrm>
          <a:prstGeom prst="rect">
            <a:avLst/>
          </a:prstGeom>
          <a:noFill/>
        </p:spPr>
        <p:txBody>
          <a:bodyPr wrap="square" rtlCol="0">
            <a:spAutoFit/>
          </a:bodyPr>
          <a:lstStyle/>
          <a:p>
            <a:r>
              <a:rPr lang="en-US" sz="2400"/>
              <a:t>a) Sóc con vùi những quả thông già xuống đất mềm.</a:t>
            </a:r>
          </a:p>
        </p:txBody>
      </p:sp>
      <p:sp>
        <p:nvSpPr>
          <p:cNvPr id="7" name="Rectangle: Rounded Corners 6">
            <a:extLst>
              <a:ext uri="{FF2B5EF4-FFF2-40B4-BE49-F238E27FC236}">
                <a16:creationId xmlns:a16="http://schemas.microsoft.com/office/drawing/2014/main" id="{D453441F-1CA2-4149-B64B-80BC4E9ECDCB}"/>
              </a:ext>
            </a:extLst>
          </p:cNvPr>
          <p:cNvSpPr/>
          <p:nvPr/>
        </p:nvSpPr>
        <p:spPr>
          <a:xfrm>
            <a:off x="518246" y="3478739"/>
            <a:ext cx="4778347" cy="1036112"/>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4C625E3-DE72-48AD-8625-ED84A2EC974B}"/>
              </a:ext>
            </a:extLst>
          </p:cNvPr>
          <p:cNvSpPr txBox="1"/>
          <p:nvPr/>
        </p:nvSpPr>
        <p:spPr>
          <a:xfrm>
            <a:off x="695286" y="3582814"/>
            <a:ext cx="4819690" cy="830997"/>
          </a:xfrm>
          <a:prstGeom prst="rect">
            <a:avLst/>
          </a:prstGeom>
          <a:noFill/>
        </p:spPr>
        <p:txBody>
          <a:bodyPr wrap="square" rtlCol="0">
            <a:spAutoFit/>
          </a:bodyPr>
          <a:lstStyle/>
          <a:p>
            <a:r>
              <a:rPr lang="en-US" sz="2400"/>
              <a:t>b) Sao bây giờ bạn mới biết mình có mũi?</a:t>
            </a:r>
          </a:p>
        </p:txBody>
      </p:sp>
      <p:sp>
        <p:nvSpPr>
          <p:cNvPr id="9" name="Rectangle: Rounded Corners 8">
            <a:extLst>
              <a:ext uri="{FF2B5EF4-FFF2-40B4-BE49-F238E27FC236}">
                <a16:creationId xmlns:a16="http://schemas.microsoft.com/office/drawing/2014/main" id="{49DCB340-45D2-4876-A8B8-EC00D7E7F40F}"/>
              </a:ext>
            </a:extLst>
          </p:cNvPr>
          <p:cNvSpPr/>
          <p:nvPr/>
        </p:nvSpPr>
        <p:spPr>
          <a:xfrm>
            <a:off x="556740" y="5147532"/>
            <a:ext cx="4739854" cy="83099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BE19C95-907D-41C0-A19F-35B9B04BDA4E}"/>
              </a:ext>
            </a:extLst>
          </p:cNvPr>
          <p:cNvSpPr txBox="1"/>
          <p:nvPr/>
        </p:nvSpPr>
        <p:spPr>
          <a:xfrm>
            <a:off x="747352" y="5248572"/>
            <a:ext cx="3967523" cy="461665"/>
          </a:xfrm>
          <a:prstGeom prst="rect">
            <a:avLst/>
          </a:prstGeom>
          <a:noFill/>
        </p:spPr>
        <p:txBody>
          <a:bodyPr wrap="square" rtlCol="0">
            <a:spAutoFit/>
          </a:bodyPr>
          <a:lstStyle/>
          <a:p>
            <a:r>
              <a:rPr lang="en-US" sz="2400"/>
              <a:t>c) Thật tuyệt!</a:t>
            </a:r>
          </a:p>
        </p:txBody>
      </p:sp>
      <p:sp>
        <p:nvSpPr>
          <p:cNvPr id="11" name="Rectangle: Rounded Corners 10">
            <a:extLst>
              <a:ext uri="{FF2B5EF4-FFF2-40B4-BE49-F238E27FC236}">
                <a16:creationId xmlns:a16="http://schemas.microsoft.com/office/drawing/2014/main" id="{9C582DF4-4A69-4C71-A48D-7322503E8A9A}"/>
              </a:ext>
            </a:extLst>
          </p:cNvPr>
          <p:cNvSpPr/>
          <p:nvPr/>
        </p:nvSpPr>
        <p:spPr>
          <a:xfrm>
            <a:off x="6893820" y="1818868"/>
            <a:ext cx="4396841" cy="92615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84DA469-1A28-48C3-81EE-0D344A70B7BD}"/>
              </a:ext>
            </a:extLst>
          </p:cNvPr>
          <p:cNvSpPr txBox="1"/>
          <p:nvPr/>
        </p:nvSpPr>
        <p:spPr>
          <a:xfrm>
            <a:off x="7133504" y="2068875"/>
            <a:ext cx="5056909" cy="461665"/>
          </a:xfrm>
          <a:prstGeom prst="rect">
            <a:avLst/>
          </a:prstGeom>
          <a:noFill/>
        </p:spPr>
        <p:txBody>
          <a:bodyPr wrap="square" rtlCol="0">
            <a:spAutoFit/>
          </a:bodyPr>
          <a:lstStyle/>
          <a:p>
            <a:r>
              <a:rPr lang="en-US" sz="2400"/>
              <a:t>1) Dùng để hỏi.</a:t>
            </a:r>
          </a:p>
        </p:txBody>
      </p:sp>
      <p:sp>
        <p:nvSpPr>
          <p:cNvPr id="13" name="Rectangle: Rounded Corners 12">
            <a:extLst>
              <a:ext uri="{FF2B5EF4-FFF2-40B4-BE49-F238E27FC236}">
                <a16:creationId xmlns:a16="http://schemas.microsoft.com/office/drawing/2014/main" id="{F4AC9BF7-6D2D-40C8-AFFE-C9A64653FE3D}"/>
              </a:ext>
            </a:extLst>
          </p:cNvPr>
          <p:cNvSpPr/>
          <p:nvPr/>
        </p:nvSpPr>
        <p:spPr>
          <a:xfrm>
            <a:off x="6932314" y="3415549"/>
            <a:ext cx="4396841" cy="103611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B801416-FF46-49A2-8C92-9E0BCE1196EC}"/>
              </a:ext>
            </a:extLst>
          </p:cNvPr>
          <p:cNvSpPr txBox="1"/>
          <p:nvPr/>
        </p:nvSpPr>
        <p:spPr>
          <a:xfrm>
            <a:off x="6970807" y="3660241"/>
            <a:ext cx="5056909" cy="461665"/>
          </a:xfrm>
          <a:prstGeom prst="rect">
            <a:avLst/>
          </a:prstGeom>
          <a:noFill/>
        </p:spPr>
        <p:txBody>
          <a:bodyPr wrap="square" rtlCol="0">
            <a:spAutoFit/>
          </a:bodyPr>
          <a:lstStyle/>
          <a:p>
            <a:r>
              <a:rPr lang="en-US" sz="2400"/>
              <a:t>2) Dùng để bộc lộ cảm xúc.</a:t>
            </a:r>
          </a:p>
        </p:txBody>
      </p:sp>
      <p:sp>
        <p:nvSpPr>
          <p:cNvPr id="15" name="Rectangle: Rounded Corners 14">
            <a:extLst>
              <a:ext uri="{FF2B5EF4-FFF2-40B4-BE49-F238E27FC236}">
                <a16:creationId xmlns:a16="http://schemas.microsoft.com/office/drawing/2014/main" id="{9B334476-14E0-4F8A-A969-943512C26B1B}"/>
              </a:ext>
            </a:extLst>
          </p:cNvPr>
          <p:cNvSpPr/>
          <p:nvPr/>
        </p:nvSpPr>
        <p:spPr>
          <a:xfrm>
            <a:off x="7046220" y="5147532"/>
            <a:ext cx="4396841" cy="83099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F6C65BA-1FDF-4871-A4D6-3A1CAD08A4CF}"/>
              </a:ext>
            </a:extLst>
          </p:cNvPr>
          <p:cNvSpPr txBox="1"/>
          <p:nvPr/>
        </p:nvSpPr>
        <p:spPr>
          <a:xfrm>
            <a:off x="7133503" y="5301903"/>
            <a:ext cx="5056909" cy="461665"/>
          </a:xfrm>
          <a:prstGeom prst="rect">
            <a:avLst/>
          </a:prstGeom>
          <a:noFill/>
        </p:spPr>
        <p:txBody>
          <a:bodyPr wrap="square" rtlCol="0">
            <a:spAutoFit/>
          </a:bodyPr>
          <a:lstStyle/>
          <a:p>
            <a:r>
              <a:rPr lang="en-US" sz="2400"/>
              <a:t>3) Dùng để kể.</a:t>
            </a:r>
          </a:p>
        </p:txBody>
      </p:sp>
      <p:cxnSp>
        <p:nvCxnSpPr>
          <p:cNvPr id="17" name="Straight Arrow Connector 16">
            <a:extLst>
              <a:ext uri="{FF2B5EF4-FFF2-40B4-BE49-F238E27FC236}">
                <a16:creationId xmlns:a16="http://schemas.microsoft.com/office/drawing/2014/main" id="{90CFBC9F-F4A4-4575-8512-ED76FB48D77F}"/>
              </a:ext>
            </a:extLst>
          </p:cNvPr>
          <p:cNvCxnSpPr>
            <a:cxnSpLocks/>
          </p:cNvCxnSpPr>
          <p:nvPr/>
        </p:nvCxnSpPr>
        <p:spPr>
          <a:xfrm>
            <a:off x="5258099" y="2316064"/>
            <a:ext cx="1788121" cy="33787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5573399-89B7-4BA9-92B0-DE5931D006CF}"/>
              </a:ext>
            </a:extLst>
          </p:cNvPr>
          <p:cNvCxnSpPr>
            <a:cxnSpLocks/>
          </p:cNvCxnSpPr>
          <p:nvPr/>
        </p:nvCxnSpPr>
        <p:spPr>
          <a:xfrm flipV="1">
            <a:off x="5259205" y="2215024"/>
            <a:ext cx="1634615" cy="18110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0601BCD-743A-4609-B566-6FE5B5C51F16}"/>
              </a:ext>
            </a:extLst>
          </p:cNvPr>
          <p:cNvCxnSpPr>
            <a:cxnSpLocks/>
            <a:stCxn id="9" idx="3"/>
            <a:endCxn id="14" idx="1"/>
          </p:cNvCxnSpPr>
          <p:nvPr/>
        </p:nvCxnSpPr>
        <p:spPr>
          <a:xfrm flipV="1">
            <a:off x="5296594" y="3891074"/>
            <a:ext cx="1674213" cy="16719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65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barn(inVertical)">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barn(inVertical)">
                                      <p:cBhvr>
                                        <p:cTn id="77" dur="5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arn(inVertical)">
                                      <p:cBhvr>
                                        <p:cTn id="8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p:bldP spid="9" grpId="0" animBg="1"/>
      <p:bldP spid="10" grpId="0"/>
      <p:bldP spid="11" grpId="0" animBg="1"/>
      <p:bldP spid="12" grpId="0"/>
      <p:bldP spid="13" grpId="0" animBg="1"/>
      <p:bldP spid="14" grpId="0"/>
      <p:bldP spid="15"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DA3CD-7770-4BF3-A92B-8A31D21E355C}"/>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1462" b="14414"/>
          <a:stretch/>
        </p:blipFill>
        <p:spPr>
          <a:xfrm>
            <a:off x="-95250" y="609600"/>
            <a:ext cx="12190413" cy="3429000"/>
          </a:xfrm>
          <a:prstGeom prst="rect">
            <a:avLst/>
          </a:prstGeom>
        </p:spPr>
      </p:pic>
      <p:sp>
        <p:nvSpPr>
          <p:cNvPr id="6" name="Rectangle 5">
            <a:extLst>
              <a:ext uri="{FF2B5EF4-FFF2-40B4-BE49-F238E27FC236}">
                <a16:creationId xmlns:a16="http://schemas.microsoft.com/office/drawing/2014/main" id="{8A831C37-090F-4BB5-8A8C-BCC9A62B5228}"/>
              </a:ext>
            </a:extLst>
          </p:cNvPr>
          <p:cNvSpPr/>
          <p:nvPr/>
        </p:nvSpPr>
        <p:spPr>
          <a:xfrm>
            <a:off x="8236527" y="2262396"/>
            <a:ext cx="2286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9D9AE69-5A33-4D3A-8383-AAD5B3C45F26}"/>
              </a:ext>
            </a:extLst>
          </p:cNvPr>
          <p:cNvSpPr txBox="1"/>
          <p:nvPr/>
        </p:nvSpPr>
        <p:spPr>
          <a:xfrm>
            <a:off x="8167252" y="2108056"/>
            <a:ext cx="457200" cy="523220"/>
          </a:xfrm>
          <a:prstGeom prst="rect">
            <a:avLst/>
          </a:prstGeom>
          <a:noFill/>
        </p:spPr>
        <p:txBody>
          <a:bodyPr wrap="square" rtlCol="0">
            <a:spAutoFit/>
          </a:bodyPr>
          <a:lstStyle/>
          <a:p>
            <a:r>
              <a:rPr lang="en-US" sz="2800" b="1">
                <a:solidFill>
                  <a:srgbClr val="FF0000"/>
                </a:solidFill>
              </a:rPr>
              <a:t>.</a:t>
            </a:r>
          </a:p>
        </p:txBody>
      </p:sp>
      <p:sp>
        <p:nvSpPr>
          <p:cNvPr id="8" name="Rectangle 7">
            <a:extLst>
              <a:ext uri="{FF2B5EF4-FFF2-40B4-BE49-F238E27FC236}">
                <a16:creationId xmlns:a16="http://schemas.microsoft.com/office/drawing/2014/main" id="{F704BA2B-69E6-4B91-88DD-98492942ACC6}"/>
              </a:ext>
            </a:extLst>
          </p:cNvPr>
          <p:cNvSpPr/>
          <p:nvPr/>
        </p:nvSpPr>
        <p:spPr>
          <a:xfrm>
            <a:off x="5524103" y="2819400"/>
            <a:ext cx="2286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FBD8B1B-FA38-4FE6-A626-CD545316065F}"/>
              </a:ext>
            </a:extLst>
          </p:cNvPr>
          <p:cNvSpPr txBox="1"/>
          <p:nvPr/>
        </p:nvSpPr>
        <p:spPr>
          <a:xfrm>
            <a:off x="5438846" y="2731442"/>
            <a:ext cx="457200" cy="461665"/>
          </a:xfrm>
          <a:prstGeom prst="rect">
            <a:avLst/>
          </a:prstGeom>
          <a:noFill/>
        </p:spPr>
        <p:txBody>
          <a:bodyPr wrap="square" rtlCol="0">
            <a:spAutoFit/>
          </a:bodyPr>
          <a:lstStyle/>
          <a:p>
            <a:r>
              <a:rPr lang="en-US" sz="2400" b="1">
                <a:solidFill>
                  <a:srgbClr val="FF0000"/>
                </a:solidFill>
              </a:rPr>
              <a:t>?</a:t>
            </a:r>
          </a:p>
        </p:txBody>
      </p:sp>
      <p:cxnSp>
        <p:nvCxnSpPr>
          <p:cNvPr id="10" name="Straight Connector 9">
            <a:extLst>
              <a:ext uri="{FF2B5EF4-FFF2-40B4-BE49-F238E27FC236}">
                <a16:creationId xmlns:a16="http://schemas.microsoft.com/office/drawing/2014/main" id="{A961998A-C80C-49AE-BE41-4C882EC0485D}"/>
              </a:ext>
            </a:extLst>
          </p:cNvPr>
          <p:cNvCxnSpPr>
            <a:cxnSpLocks/>
          </p:cNvCxnSpPr>
          <p:nvPr/>
        </p:nvCxnSpPr>
        <p:spPr>
          <a:xfrm>
            <a:off x="802266" y="3181522"/>
            <a:ext cx="5429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2E86C46-65EB-41EE-8579-977344092D49}"/>
              </a:ext>
            </a:extLst>
          </p:cNvPr>
          <p:cNvSpPr/>
          <p:nvPr/>
        </p:nvSpPr>
        <p:spPr>
          <a:xfrm>
            <a:off x="11070210" y="3426876"/>
            <a:ext cx="2286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94CFB1B-B0E2-4345-BAC3-52D64247900B}"/>
              </a:ext>
            </a:extLst>
          </p:cNvPr>
          <p:cNvSpPr txBox="1"/>
          <p:nvPr/>
        </p:nvSpPr>
        <p:spPr>
          <a:xfrm>
            <a:off x="11016950" y="3336383"/>
            <a:ext cx="457200" cy="461665"/>
          </a:xfrm>
          <a:prstGeom prst="rect">
            <a:avLst/>
          </a:prstGeom>
          <a:noFill/>
        </p:spPr>
        <p:txBody>
          <a:bodyPr wrap="square" rtlCol="0">
            <a:spAutoFit/>
          </a:bodyPr>
          <a:lstStyle/>
          <a:p>
            <a:r>
              <a:rPr lang="en-US" sz="2400" b="1">
                <a:solidFill>
                  <a:srgbClr val="FF0000"/>
                </a:solidFill>
              </a:rPr>
              <a:t>!</a:t>
            </a:r>
          </a:p>
        </p:txBody>
      </p:sp>
      <p:cxnSp>
        <p:nvCxnSpPr>
          <p:cNvPr id="13" name="Straight Connector 12">
            <a:extLst>
              <a:ext uri="{FF2B5EF4-FFF2-40B4-BE49-F238E27FC236}">
                <a16:creationId xmlns:a16="http://schemas.microsoft.com/office/drawing/2014/main" id="{59414A84-FBCF-4790-8355-473B8E78EC19}"/>
              </a:ext>
            </a:extLst>
          </p:cNvPr>
          <p:cNvCxnSpPr>
            <a:cxnSpLocks/>
          </p:cNvCxnSpPr>
          <p:nvPr/>
        </p:nvCxnSpPr>
        <p:spPr>
          <a:xfrm>
            <a:off x="10373301" y="3798048"/>
            <a:ext cx="69690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34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1"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66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FD2775-7754-4701-99DB-64791898A5ED"/>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1394</Words>
  <Application>Microsoft Office PowerPoint</Application>
  <PresentationFormat>Custom</PresentationFormat>
  <Paragraphs>114</Paragraphs>
  <Slides>24</Slides>
  <Notes>3</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宋体</vt:lpstr>
      <vt:lpstr>Arial</vt:lpstr>
      <vt:lpstr>Arial-Rounded</vt:lpstr>
      <vt:lpstr>Calibri</vt:lpstr>
      <vt:lpstr>Times New Roman</vt:lpstr>
      <vt:lpstr>UTM Avo</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2017-11-23T01:02:29Z</dcterms:created>
  <dcterms:modified xsi:type="dcterms:W3CDTF">2022-02-22T07:20:36Z</dcterms:modified>
</cp:coreProperties>
</file>