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449" r:id="rId2"/>
    <p:sldId id="277" r:id="rId3"/>
    <p:sldId id="326" r:id="rId4"/>
    <p:sldId id="315" r:id="rId5"/>
    <p:sldId id="317" r:id="rId6"/>
    <p:sldId id="318" r:id="rId7"/>
    <p:sldId id="319" r:id="rId8"/>
    <p:sldId id="316" r:id="rId9"/>
    <p:sldId id="320" r:id="rId10"/>
    <p:sldId id="321" r:id="rId11"/>
    <p:sldId id="323" r:id="rId12"/>
    <p:sldId id="322" r:id="rId13"/>
    <p:sldId id="324" r:id="rId14"/>
    <p:sldId id="327" r:id="rId15"/>
    <p:sldId id="328" r:id="rId16"/>
    <p:sldId id="329" r:id="rId17"/>
    <p:sldId id="330" r:id="rId18"/>
    <p:sldId id="331" r:id="rId19"/>
    <p:sldId id="332" r:id="rId20"/>
    <p:sldId id="333" r:id="rId21"/>
    <p:sldId id="2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M HAI AN" initials="LHA" lastIdx="1" clrIdx="0">
    <p:extLst>
      <p:ext uri="{19B8F6BF-5375-455C-9EA6-DF929625EA0E}">
        <p15:presenceInfo xmlns:p15="http://schemas.microsoft.com/office/powerpoint/2012/main" userId="LAM HAI 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94C7"/>
    <a:srgbClr val="F8AAE4"/>
    <a:srgbClr val="E482C3"/>
    <a:srgbClr val="79ED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F4B0E-A395-4A07-9C94-501E928B4B6E}" type="datetimeFigureOut">
              <a:rPr lang="en-US" smtClean="0"/>
              <a:t>3/2/2022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AC02AE-47EA-4195-94CC-7CCB7D7D70E4}" type="slidenum">
              <a:rPr lang="en-US" smtClean="0"/>
              <a:t>‹#›</a:t>
            </a:fld>
            <a:endParaRPr lang="en-US"/>
          </a:p>
        </p:txBody>
      </p:sp>
    </p:spTree>
    <p:extLst>
      <p:ext uri="{BB962C8B-B14F-4D97-AF65-F5344CB8AC3E}">
        <p14:creationId xmlns:p14="http://schemas.microsoft.com/office/powerpoint/2010/main" val="1446323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 name="Google Shape;7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3/2/2022</a:t>
            </a:fld>
            <a:endParaRPr lang="en-US"/>
          </a:p>
        </p:txBody>
      </p:sp>
      <p:sp>
        <p:nvSpPr>
          <p:cNvPr id="16" name="Google Shape;16;p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7"/>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7"/>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7" y="2"/>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07807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5"/>
            <a:ext cx="12184879" cy="6816715"/>
          </a:xfrm>
          <a:prstGeom prst="rect">
            <a:avLst/>
          </a:prstGeom>
          <a:noFill/>
          <a:ln>
            <a:noFill/>
          </a:ln>
        </p:spPr>
      </p:pic>
      <p:sp>
        <p:nvSpPr>
          <p:cNvPr id="23" name="Google Shape;23;p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3/2/2022</a:t>
            </a:fld>
            <a:endParaRPr lang="en-US"/>
          </a:p>
        </p:txBody>
      </p:sp>
      <p:sp>
        <p:nvSpPr>
          <p:cNvPr id="24" name="Google Shape;24;p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007463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5"/>
            <a:ext cx="12165839" cy="6853995"/>
          </a:xfrm>
          <a:prstGeom prst="rect">
            <a:avLst/>
          </a:prstGeom>
          <a:noFill/>
          <a:ln>
            <a:noFill/>
          </a:ln>
        </p:spPr>
      </p:pic>
    </p:spTree>
    <p:extLst>
      <p:ext uri="{BB962C8B-B14F-4D97-AF65-F5344CB8AC3E}">
        <p14:creationId xmlns:p14="http://schemas.microsoft.com/office/powerpoint/2010/main" val="3884527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6"/>
            <a:ext cx="12165839" cy="6853993"/>
          </a:xfrm>
          <a:prstGeom prst="rect">
            <a:avLst/>
          </a:prstGeom>
          <a:noFill/>
          <a:ln>
            <a:noFill/>
          </a:ln>
        </p:spPr>
      </p:pic>
      <p:sp>
        <p:nvSpPr>
          <p:cNvPr id="37" name="Google Shape;37;p1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3/2/2022</a:t>
            </a:fld>
            <a:endParaRPr lang="en-US"/>
          </a:p>
        </p:txBody>
      </p:sp>
      <p:sp>
        <p:nvSpPr>
          <p:cNvPr id="38" name="Google Shape;38;p1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589021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3/2/2022</a:t>
            </a:fld>
            <a:endParaRPr lang="en-US"/>
          </a:p>
        </p:txBody>
      </p:sp>
      <p:sp>
        <p:nvSpPr>
          <p:cNvPr id="47" name="Google Shape;47;p1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6"/>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396586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951558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3/2/2022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3" y="1930597"/>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4" y="136526"/>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28947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3/2/2022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Tree>
    <p:extLst>
      <p:ext uri="{BB962C8B-B14F-4D97-AF65-F5344CB8AC3E}">
        <p14:creationId xmlns:p14="http://schemas.microsoft.com/office/powerpoint/2010/main" val="290520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3/2/2022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20568461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1" r:id="rId6"/>
    <p:sldLayoutId id="2147483697" r:id="rId7"/>
    <p:sldLayoutId id="214748369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6.png"/><Relationship Id="rId18" Type="http://schemas.openxmlformats.org/officeDocument/2006/relationships/slide" Target="slide13.xml"/><Relationship Id="rId26" Type="http://schemas.openxmlformats.org/officeDocument/2006/relationships/slide" Target="slide17.xml"/><Relationship Id="rId3" Type="http://schemas.openxmlformats.org/officeDocument/2006/relationships/image" Target="../media/image11.png"/><Relationship Id="rId21" Type="http://schemas.openxmlformats.org/officeDocument/2006/relationships/image" Target="../media/image20.png"/><Relationship Id="rId34" Type="http://schemas.openxmlformats.org/officeDocument/2006/relationships/slide" Target="slide21.xml"/><Relationship Id="rId7" Type="http://schemas.openxmlformats.org/officeDocument/2006/relationships/image" Target="../media/image13.png"/><Relationship Id="rId12" Type="http://schemas.openxmlformats.org/officeDocument/2006/relationships/slide" Target="slide10.xml"/><Relationship Id="rId17" Type="http://schemas.openxmlformats.org/officeDocument/2006/relationships/image" Target="../media/image18.png"/><Relationship Id="rId25" Type="http://schemas.openxmlformats.org/officeDocument/2006/relationships/image" Target="../media/image22.jpeg"/><Relationship Id="rId33" Type="http://schemas.openxmlformats.org/officeDocument/2006/relationships/image" Target="../media/image26.png"/><Relationship Id="rId2" Type="http://schemas.openxmlformats.org/officeDocument/2006/relationships/slide" Target="slide8.xml"/><Relationship Id="rId16" Type="http://schemas.openxmlformats.org/officeDocument/2006/relationships/slide" Target="slide12.xml"/><Relationship Id="rId20" Type="http://schemas.openxmlformats.org/officeDocument/2006/relationships/slide" Target="slide14.xml"/><Relationship Id="rId29"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slide" Target="slide7.xml"/><Relationship Id="rId11" Type="http://schemas.openxmlformats.org/officeDocument/2006/relationships/image" Target="../media/image15.png"/><Relationship Id="rId24" Type="http://schemas.openxmlformats.org/officeDocument/2006/relationships/slide" Target="slide16.xml"/><Relationship Id="rId32" Type="http://schemas.openxmlformats.org/officeDocument/2006/relationships/slide" Target="slide20.xml"/><Relationship Id="rId5" Type="http://schemas.openxmlformats.org/officeDocument/2006/relationships/image" Target="../media/image12.png"/><Relationship Id="rId15" Type="http://schemas.openxmlformats.org/officeDocument/2006/relationships/image" Target="../media/image17.jpeg"/><Relationship Id="rId23" Type="http://schemas.openxmlformats.org/officeDocument/2006/relationships/image" Target="../media/image21.png"/><Relationship Id="rId28" Type="http://schemas.openxmlformats.org/officeDocument/2006/relationships/slide" Target="slide18.xml"/><Relationship Id="rId10" Type="http://schemas.openxmlformats.org/officeDocument/2006/relationships/slide" Target="slide9.xml"/><Relationship Id="rId19" Type="http://schemas.openxmlformats.org/officeDocument/2006/relationships/image" Target="../media/image19.png"/><Relationship Id="rId31" Type="http://schemas.openxmlformats.org/officeDocument/2006/relationships/image" Target="../media/image25.png"/><Relationship Id="rId4" Type="http://schemas.openxmlformats.org/officeDocument/2006/relationships/slide" Target="slide5.xml"/><Relationship Id="rId9" Type="http://schemas.openxmlformats.org/officeDocument/2006/relationships/image" Target="../media/image14.png"/><Relationship Id="rId14" Type="http://schemas.openxmlformats.org/officeDocument/2006/relationships/slide" Target="slide11.xml"/><Relationship Id="rId22" Type="http://schemas.openxmlformats.org/officeDocument/2006/relationships/slide" Target="slide15.xml"/><Relationship Id="rId27" Type="http://schemas.openxmlformats.org/officeDocument/2006/relationships/image" Target="../media/image23.png"/><Relationship Id="rId30" Type="http://schemas.openxmlformats.org/officeDocument/2006/relationships/slide" Target="slide19.xml"/><Relationship Id="rId35" Type="http://schemas.openxmlformats.org/officeDocument/2006/relationships/image" Target="../media/image27.gif"/></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slide" Target="slide4.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slide" Target="slide4.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670626" y="1658361"/>
            <a:ext cx="11080534" cy="2346925"/>
          </a:xfrm>
          <a:prstGeom prst="rect">
            <a:avLst/>
          </a:prstGeom>
        </p:spPr>
        <p:txBody>
          <a:bodyPr wrap="none">
            <a:spAutoFit/>
          </a:bodyPr>
          <a:lstStyle/>
          <a:p>
            <a:pPr algn="ctr" defTabSz="914241">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27</a:t>
            </a:r>
            <a:endParaRPr lang="en-US" sz="5200" b="1" dirty="0">
              <a:solidFill>
                <a:srgbClr val="002060"/>
              </a:solidFill>
              <a:latin typeface="UTM Avo" panose="02040603050506020204" pitchFamily="18" charset="0"/>
              <a:cs typeface="Arial" panose="020B0604020202020204" pitchFamily="34" charset="0"/>
            </a:endParaRPr>
          </a:p>
          <a:p>
            <a:pPr algn="ctr" defTabSz="914241">
              <a:lnSpc>
                <a:spcPct val="150000"/>
              </a:lnSpc>
              <a:defRPr/>
            </a:pPr>
            <a:r>
              <a:rPr lang="en-US" sz="5200" b="1">
                <a:solidFill>
                  <a:srgbClr val="FF0000"/>
                </a:solidFill>
                <a:latin typeface="UTM Avo" panose="02040603050506020204" pitchFamily="18" charset="0"/>
                <a:cs typeface="Arial" panose="020B0604020202020204" pitchFamily="34" charset="0"/>
              </a:rPr>
              <a:t>Ôn tập giữa học kì II – Tiết 1&amp;2</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632" y="2"/>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909" y="579197"/>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9985" y="2288979"/>
            <a:ext cx="7756554" cy="1569532"/>
          </a:xfrm>
          <a:prstGeom prst="rect">
            <a:avLst/>
          </a:prstGeom>
          <a:noFill/>
        </p:spPr>
        <p:txBody>
          <a:bodyPr wrap="square" rtlCol="0">
            <a:spAutoFit/>
          </a:bodyPr>
          <a:lstStyle/>
          <a:p>
            <a:pPr algn="ctr"/>
            <a:r>
              <a:rPr lang="en-US" sz="9599"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anose="02020603050405020304" pitchFamily="18" charset="0"/>
              </a:rPr>
              <a:t>KHỞI ĐỘNG</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5748" b="16284"/>
          <a:stretch/>
        </p:blipFill>
        <p:spPr>
          <a:xfrm>
            <a:off x="283041" y="3968476"/>
            <a:ext cx="5928709" cy="244990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ươu Cao Cổ _ Bài hát về Động Vật _ Pinkfong! Những bài hát cho trẻ em">
            <a:hlinkClick r:id="" action="ppaction://media"/>
            <a:extLst>
              <a:ext uri="{FF2B5EF4-FFF2-40B4-BE49-F238E27FC236}">
                <a16:creationId xmlns:a16="http://schemas.microsoft.com/office/drawing/2014/main" id="{51E7B396-29E6-45EC-81B0-61113591AB35}"/>
              </a:ext>
            </a:extLst>
          </p:cNvPr>
          <p:cNvPicPr>
            <a:picLocks noChangeAspect="1"/>
          </p:cNvPicPr>
          <p:nvPr>
            <a:videoFile r:link="rId1"/>
            <p:extLst>
              <p:ext uri="{DAA4B4D4-6D71-4841-9C94-3DE7FCFB9230}">
                <p14:media xmlns:p14="http://schemas.microsoft.com/office/powerpoint/2010/main" r:embed="rId2">
                  <p14:trim st="11292" end="59897.2864"/>
                </p14:media>
              </p:ext>
            </p:extLst>
          </p:nvPr>
        </p:nvPicPr>
        <p:blipFill>
          <a:blip r:embed="rId4"/>
          <a:stretch>
            <a:fillRect/>
          </a:stretch>
        </p:blipFill>
        <p:spPr>
          <a:xfrm>
            <a:off x="0" y="432287"/>
            <a:ext cx="12192000" cy="6420169"/>
          </a:xfrm>
          <a:prstGeom prst="rect">
            <a:avLst/>
          </a:prstGeom>
        </p:spPr>
      </p:pic>
    </p:spTree>
    <p:extLst>
      <p:ext uri="{BB962C8B-B14F-4D97-AF65-F5344CB8AC3E}">
        <p14:creationId xmlns:p14="http://schemas.microsoft.com/office/powerpoint/2010/main" val="340953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ction="ppaction://hlinksldjump"/>
            <a:extLst>
              <a:ext uri="{FF2B5EF4-FFF2-40B4-BE49-F238E27FC236}">
                <a16:creationId xmlns:a16="http://schemas.microsoft.com/office/drawing/2014/main" id="{78169E3C-0366-4CDB-A8E3-8F58FE1E42FC}"/>
              </a:ext>
            </a:extLst>
          </p:cNvPr>
          <p:cNvPicPr>
            <a:picLocks noChangeAspect="1"/>
          </p:cNvPicPr>
          <p:nvPr/>
        </p:nvPicPr>
        <p:blipFill>
          <a:blip r:embed="rId3"/>
          <a:stretch>
            <a:fillRect/>
          </a:stretch>
        </p:blipFill>
        <p:spPr>
          <a:xfrm>
            <a:off x="282145" y="699772"/>
            <a:ext cx="1599722" cy="1424963"/>
          </a:xfrm>
          <a:prstGeom prst="rect">
            <a:avLst/>
          </a:prstGeom>
        </p:spPr>
      </p:pic>
      <p:sp>
        <p:nvSpPr>
          <p:cNvPr id="5" name="Rectangle 4">
            <a:extLst>
              <a:ext uri="{FF2B5EF4-FFF2-40B4-BE49-F238E27FC236}">
                <a16:creationId xmlns:a16="http://schemas.microsoft.com/office/drawing/2014/main" id="{BF55D182-E5A7-4F4D-AB85-5546D8AD1B19}"/>
              </a:ext>
            </a:extLst>
          </p:cNvPr>
          <p:cNvSpPr/>
          <p:nvPr/>
        </p:nvSpPr>
        <p:spPr>
          <a:xfrm>
            <a:off x="151544" y="626946"/>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6" name="Oval 5">
            <a:extLst>
              <a:ext uri="{FF2B5EF4-FFF2-40B4-BE49-F238E27FC236}">
                <a16:creationId xmlns:a16="http://schemas.microsoft.com/office/drawing/2014/main" id="{29721781-2A62-44BC-A7CF-EB9A3A341912}"/>
              </a:ext>
            </a:extLst>
          </p:cNvPr>
          <p:cNvSpPr/>
          <p:nvPr/>
        </p:nvSpPr>
        <p:spPr>
          <a:xfrm>
            <a:off x="185513" y="1859859"/>
            <a:ext cx="400412" cy="35750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1</a:t>
            </a:r>
          </a:p>
        </p:txBody>
      </p:sp>
      <p:pic>
        <p:nvPicPr>
          <p:cNvPr id="8" name="Picture 7">
            <a:hlinkClick r:id="rId4" action="ppaction://hlinksldjump"/>
            <a:extLst>
              <a:ext uri="{FF2B5EF4-FFF2-40B4-BE49-F238E27FC236}">
                <a16:creationId xmlns:a16="http://schemas.microsoft.com/office/drawing/2014/main" id="{D10642B0-DBAD-47F0-B9B5-C37F5BF14F33}"/>
              </a:ext>
            </a:extLst>
          </p:cNvPr>
          <p:cNvPicPr>
            <a:picLocks noChangeAspect="1"/>
          </p:cNvPicPr>
          <p:nvPr/>
        </p:nvPicPr>
        <p:blipFill>
          <a:blip r:embed="rId5"/>
          <a:stretch>
            <a:fillRect/>
          </a:stretch>
        </p:blipFill>
        <p:spPr>
          <a:xfrm>
            <a:off x="2432323" y="879997"/>
            <a:ext cx="1438929" cy="1313981"/>
          </a:xfrm>
          <a:prstGeom prst="rect">
            <a:avLst/>
          </a:prstGeom>
        </p:spPr>
      </p:pic>
      <p:sp>
        <p:nvSpPr>
          <p:cNvPr id="9" name="Rectangle 8">
            <a:extLst>
              <a:ext uri="{FF2B5EF4-FFF2-40B4-BE49-F238E27FC236}">
                <a16:creationId xmlns:a16="http://schemas.microsoft.com/office/drawing/2014/main" id="{32087DB7-A6F2-43C0-A263-5537084EF510}"/>
              </a:ext>
            </a:extLst>
          </p:cNvPr>
          <p:cNvSpPr/>
          <p:nvPr/>
        </p:nvSpPr>
        <p:spPr>
          <a:xfrm>
            <a:off x="2131419" y="650947"/>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10" name="Oval 9">
            <a:extLst>
              <a:ext uri="{FF2B5EF4-FFF2-40B4-BE49-F238E27FC236}">
                <a16:creationId xmlns:a16="http://schemas.microsoft.com/office/drawing/2014/main" id="{F9409693-2C74-4F29-A052-4481537E7785}"/>
              </a:ext>
            </a:extLst>
          </p:cNvPr>
          <p:cNvSpPr/>
          <p:nvPr/>
        </p:nvSpPr>
        <p:spPr>
          <a:xfrm>
            <a:off x="2124368" y="1864984"/>
            <a:ext cx="497210" cy="38706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2</a:t>
            </a:r>
          </a:p>
        </p:txBody>
      </p:sp>
      <p:sp>
        <p:nvSpPr>
          <p:cNvPr id="11" name="Rectangle 10">
            <a:extLst>
              <a:ext uri="{FF2B5EF4-FFF2-40B4-BE49-F238E27FC236}">
                <a16:creationId xmlns:a16="http://schemas.microsoft.com/office/drawing/2014/main" id="{9DF0E2B0-9811-4C70-A176-10C58F25C869}"/>
              </a:ext>
            </a:extLst>
          </p:cNvPr>
          <p:cNvSpPr/>
          <p:nvPr/>
        </p:nvSpPr>
        <p:spPr>
          <a:xfrm>
            <a:off x="4067694" y="646177"/>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0" descr="3 con giáp tốt toàn diện trong năm Ất Mùi | Lịch nghỉ tết 2022, Tết Nguyên  Đán, Âm Lịch 2022">
            <a:hlinkClick r:id="rId6" action="ppaction://hlinksldjump"/>
            <a:extLst>
              <a:ext uri="{FF2B5EF4-FFF2-40B4-BE49-F238E27FC236}">
                <a16:creationId xmlns:a16="http://schemas.microsoft.com/office/drawing/2014/main" id="{F1B93DDB-0E1C-447E-9277-1449D35961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2339" y="748284"/>
            <a:ext cx="1558228" cy="151474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4DDDE03E-EC83-4075-B096-8BEC3B8EAA12}"/>
              </a:ext>
            </a:extLst>
          </p:cNvPr>
          <p:cNvSpPr/>
          <p:nvPr/>
        </p:nvSpPr>
        <p:spPr>
          <a:xfrm>
            <a:off x="4110468" y="1798761"/>
            <a:ext cx="434273" cy="4219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3</a:t>
            </a:r>
          </a:p>
        </p:txBody>
      </p:sp>
      <p:pic>
        <p:nvPicPr>
          <p:cNvPr id="14" name="Picture 13">
            <a:hlinkClick r:id="rId8" action="ppaction://hlinksldjump"/>
            <a:extLst>
              <a:ext uri="{FF2B5EF4-FFF2-40B4-BE49-F238E27FC236}">
                <a16:creationId xmlns:a16="http://schemas.microsoft.com/office/drawing/2014/main" id="{6BB9F2AE-0B6B-425A-9618-0B86D63BC98B}"/>
              </a:ext>
            </a:extLst>
          </p:cNvPr>
          <p:cNvPicPr>
            <a:picLocks noChangeAspect="1"/>
          </p:cNvPicPr>
          <p:nvPr/>
        </p:nvPicPr>
        <p:blipFill>
          <a:blip r:embed="rId9"/>
          <a:stretch>
            <a:fillRect/>
          </a:stretch>
        </p:blipFill>
        <p:spPr>
          <a:xfrm>
            <a:off x="6176122" y="737823"/>
            <a:ext cx="1658789" cy="1589422"/>
          </a:xfrm>
          <a:prstGeom prst="rect">
            <a:avLst/>
          </a:prstGeom>
        </p:spPr>
      </p:pic>
      <p:sp>
        <p:nvSpPr>
          <p:cNvPr id="15" name="Rectangle 14">
            <a:extLst>
              <a:ext uri="{FF2B5EF4-FFF2-40B4-BE49-F238E27FC236}">
                <a16:creationId xmlns:a16="http://schemas.microsoft.com/office/drawing/2014/main" id="{D6C00CA1-8E59-41A6-83A0-0E9FC905D31E}"/>
              </a:ext>
            </a:extLst>
          </p:cNvPr>
          <p:cNvSpPr/>
          <p:nvPr/>
        </p:nvSpPr>
        <p:spPr>
          <a:xfrm>
            <a:off x="6066174" y="633600"/>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058DC2F-D95D-447B-96F9-D64C2B75ED5C}"/>
              </a:ext>
            </a:extLst>
          </p:cNvPr>
          <p:cNvSpPr/>
          <p:nvPr/>
        </p:nvSpPr>
        <p:spPr>
          <a:xfrm>
            <a:off x="6138403" y="1800574"/>
            <a:ext cx="474413" cy="46426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4</a:t>
            </a:r>
          </a:p>
        </p:txBody>
      </p:sp>
      <p:sp>
        <p:nvSpPr>
          <p:cNvPr id="18" name="Rectangle 17">
            <a:extLst>
              <a:ext uri="{FF2B5EF4-FFF2-40B4-BE49-F238E27FC236}">
                <a16:creationId xmlns:a16="http://schemas.microsoft.com/office/drawing/2014/main" id="{28D2DB23-EAA3-4D64-B513-6B1797D46F79}"/>
              </a:ext>
            </a:extLst>
          </p:cNvPr>
          <p:cNvSpPr/>
          <p:nvPr/>
        </p:nvSpPr>
        <p:spPr>
          <a:xfrm>
            <a:off x="8064654" y="614056"/>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hlinkClick r:id="rId10" action="ppaction://hlinksldjump"/>
            <a:extLst>
              <a:ext uri="{FF2B5EF4-FFF2-40B4-BE49-F238E27FC236}">
                <a16:creationId xmlns:a16="http://schemas.microsoft.com/office/drawing/2014/main" id="{5310C781-8707-466B-B022-91705B926B46}"/>
              </a:ext>
            </a:extLst>
          </p:cNvPr>
          <p:cNvPicPr>
            <a:picLocks noChangeAspect="1"/>
          </p:cNvPicPr>
          <p:nvPr/>
        </p:nvPicPr>
        <p:blipFill>
          <a:blip r:embed="rId11"/>
          <a:stretch>
            <a:fillRect/>
          </a:stretch>
        </p:blipFill>
        <p:spPr>
          <a:xfrm>
            <a:off x="8244627" y="685686"/>
            <a:ext cx="1550367" cy="1550367"/>
          </a:xfrm>
          <a:prstGeom prst="rect">
            <a:avLst/>
          </a:prstGeom>
        </p:spPr>
      </p:pic>
      <p:sp>
        <p:nvSpPr>
          <p:cNvPr id="20" name="Oval 19">
            <a:extLst>
              <a:ext uri="{FF2B5EF4-FFF2-40B4-BE49-F238E27FC236}">
                <a16:creationId xmlns:a16="http://schemas.microsoft.com/office/drawing/2014/main" id="{661887DF-1DB0-41A8-BC10-4B5EB54E31D7}"/>
              </a:ext>
            </a:extLst>
          </p:cNvPr>
          <p:cNvSpPr/>
          <p:nvPr/>
        </p:nvSpPr>
        <p:spPr>
          <a:xfrm>
            <a:off x="8074777" y="1766242"/>
            <a:ext cx="422204" cy="3981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5</a:t>
            </a:r>
          </a:p>
        </p:txBody>
      </p:sp>
      <p:sp>
        <p:nvSpPr>
          <p:cNvPr id="21" name="Rectangle 20">
            <a:extLst>
              <a:ext uri="{FF2B5EF4-FFF2-40B4-BE49-F238E27FC236}">
                <a16:creationId xmlns:a16="http://schemas.microsoft.com/office/drawing/2014/main" id="{E786F688-A42F-4CCA-8892-0BA2A0AD41D9}"/>
              </a:ext>
            </a:extLst>
          </p:cNvPr>
          <p:cNvSpPr/>
          <p:nvPr/>
        </p:nvSpPr>
        <p:spPr>
          <a:xfrm>
            <a:off x="10087892" y="630333"/>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hlinkClick r:id="rId12" action="ppaction://hlinksldjump"/>
            <a:extLst>
              <a:ext uri="{FF2B5EF4-FFF2-40B4-BE49-F238E27FC236}">
                <a16:creationId xmlns:a16="http://schemas.microsoft.com/office/drawing/2014/main" id="{7C2BF350-5DD9-4F77-AF83-0A7142742DB0}"/>
              </a:ext>
            </a:extLst>
          </p:cNvPr>
          <p:cNvPicPr>
            <a:picLocks noChangeAspect="1"/>
          </p:cNvPicPr>
          <p:nvPr/>
        </p:nvPicPr>
        <p:blipFill>
          <a:blip r:embed="rId13"/>
          <a:stretch>
            <a:fillRect/>
          </a:stretch>
        </p:blipFill>
        <p:spPr>
          <a:xfrm>
            <a:off x="10301958" y="720110"/>
            <a:ext cx="1497254" cy="1497254"/>
          </a:xfrm>
          <a:prstGeom prst="rect">
            <a:avLst/>
          </a:prstGeom>
        </p:spPr>
      </p:pic>
      <p:sp>
        <p:nvSpPr>
          <p:cNvPr id="23" name="Oval 22">
            <a:extLst>
              <a:ext uri="{FF2B5EF4-FFF2-40B4-BE49-F238E27FC236}">
                <a16:creationId xmlns:a16="http://schemas.microsoft.com/office/drawing/2014/main" id="{B47B456F-9CF6-468B-B85D-7A877A2C1271}"/>
              </a:ext>
            </a:extLst>
          </p:cNvPr>
          <p:cNvSpPr/>
          <p:nvPr/>
        </p:nvSpPr>
        <p:spPr>
          <a:xfrm>
            <a:off x="10210870" y="1732880"/>
            <a:ext cx="422204" cy="39810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6</a:t>
            </a:r>
          </a:p>
        </p:txBody>
      </p:sp>
      <p:pic>
        <p:nvPicPr>
          <p:cNvPr id="24" name="Picture 6" descr="Hình ảnh động Vật Nhỏ Dễ Thương Vẽ Tay Hươu Phim Hoạt Hình Vẽ Tay động Vật  Hươu Cao Cổ, động Vật Nhỏ Mọc Lên, động Vật Vẽ Tay đầy Màu Sắc,">
            <a:hlinkClick r:id="rId14" action="ppaction://hlinksldjump"/>
            <a:extLst>
              <a:ext uri="{FF2B5EF4-FFF2-40B4-BE49-F238E27FC236}">
                <a16:creationId xmlns:a16="http://schemas.microsoft.com/office/drawing/2014/main" id="{E8700AA9-0210-4804-BAF2-45FAE75B5A5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6798" y="2455171"/>
            <a:ext cx="1761275" cy="1534156"/>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B87B9003-3EDD-402B-9FD9-81E053EB20B4}"/>
              </a:ext>
            </a:extLst>
          </p:cNvPr>
          <p:cNvSpPr/>
          <p:nvPr/>
        </p:nvSpPr>
        <p:spPr>
          <a:xfrm>
            <a:off x="147862" y="2420916"/>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111CB3B-F898-4575-8B4B-41AA01159BF4}"/>
              </a:ext>
            </a:extLst>
          </p:cNvPr>
          <p:cNvSpPr/>
          <p:nvPr/>
        </p:nvSpPr>
        <p:spPr>
          <a:xfrm>
            <a:off x="410493" y="3459725"/>
            <a:ext cx="49739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7</a:t>
            </a:r>
          </a:p>
        </p:txBody>
      </p:sp>
      <p:pic>
        <p:nvPicPr>
          <p:cNvPr id="27" name="Picture 8" descr="Q Phiên Bản Hoạt Hình Dễ Thương Mọc Lên Con Vật Nhỏ Cung Hoàng đ Hình ảnh |  Định dạng hình ảnh PSD 611391285| vn.lovepik.com">
            <a:hlinkClick r:id="rId16" action="ppaction://hlinksldjump"/>
            <a:extLst>
              <a:ext uri="{FF2B5EF4-FFF2-40B4-BE49-F238E27FC236}">
                <a16:creationId xmlns:a16="http://schemas.microsoft.com/office/drawing/2014/main" id="{38D70056-336E-4456-9633-5BE00E3C2DF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400773" y="2463048"/>
            <a:ext cx="1348750" cy="154798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F75FC9FF-D16F-41B4-BD79-62D5D7A40B23}"/>
              </a:ext>
            </a:extLst>
          </p:cNvPr>
          <p:cNvSpPr/>
          <p:nvPr/>
        </p:nvSpPr>
        <p:spPr>
          <a:xfrm>
            <a:off x="2112206" y="2431657"/>
            <a:ext cx="1824744" cy="1646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48DB54B-89C1-46BE-8B34-E74B4B0D549D}"/>
              </a:ext>
            </a:extLst>
          </p:cNvPr>
          <p:cNvSpPr/>
          <p:nvPr/>
        </p:nvSpPr>
        <p:spPr>
          <a:xfrm>
            <a:off x="2191550" y="3467751"/>
            <a:ext cx="49739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8</a:t>
            </a:r>
          </a:p>
        </p:txBody>
      </p:sp>
      <p:sp>
        <p:nvSpPr>
          <p:cNvPr id="30" name="Rectangle 29">
            <a:extLst>
              <a:ext uri="{FF2B5EF4-FFF2-40B4-BE49-F238E27FC236}">
                <a16:creationId xmlns:a16="http://schemas.microsoft.com/office/drawing/2014/main" id="{F8C64E79-D4C6-4EC7-9551-47D1B72060C9}"/>
              </a:ext>
            </a:extLst>
          </p:cNvPr>
          <p:cNvSpPr/>
          <p:nvPr/>
        </p:nvSpPr>
        <p:spPr>
          <a:xfrm>
            <a:off x="4061083" y="2459904"/>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hlinkClick r:id="rId18" action="ppaction://hlinksldjump"/>
            <a:extLst>
              <a:ext uri="{FF2B5EF4-FFF2-40B4-BE49-F238E27FC236}">
                <a16:creationId xmlns:a16="http://schemas.microsoft.com/office/drawing/2014/main" id="{A253B41B-96D1-4AD1-AA50-43EB20D15FC8}"/>
              </a:ext>
            </a:extLst>
          </p:cNvPr>
          <p:cNvPicPr>
            <a:picLocks noChangeAspect="1"/>
          </p:cNvPicPr>
          <p:nvPr/>
        </p:nvPicPr>
        <p:blipFill>
          <a:blip r:embed="rId19"/>
          <a:stretch>
            <a:fillRect/>
          </a:stretch>
        </p:blipFill>
        <p:spPr>
          <a:xfrm>
            <a:off x="4221736" y="2614440"/>
            <a:ext cx="1612178" cy="1383993"/>
          </a:xfrm>
          <a:prstGeom prst="rect">
            <a:avLst/>
          </a:prstGeom>
        </p:spPr>
      </p:pic>
      <p:sp>
        <p:nvSpPr>
          <p:cNvPr id="32" name="Oval 31">
            <a:extLst>
              <a:ext uri="{FF2B5EF4-FFF2-40B4-BE49-F238E27FC236}">
                <a16:creationId xmlns:a16="http://schemas.microsoft.com/office/drawing/2014/main" id="{2E3BC0B5-DC54-4F2C-9B8B-612011A27A5A}"/>
              </a:ext>
            </a:extLst>
          </p:cNvPr>
          <p:cNvSpPr/>
          <p:nvPr/>
        </p:nvSpPr>
        <p:spPr>
          <a:xfrm>
            <a:off x="4097464" y="3571956"/>
            <a:ext cx="49739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9</a:t>
            </a:r>
          </a:p>
        </p:txBody>
      </p:sp>
      <p:sp>
        <p:nvSpPr>
          <p:cNvPr id="33" name="Rectangle 32">
            <a:extLst>
              <a:ext uri="{FF2B5EF4-FFF2-40B4-BE49-F238E27FC236}">
                <a16:creationId xmlns:a16="http://schemas.microsoft.com/office/drawing/2014/main" id="{186C5508-1762-4FC5-81C0-8E2E4D8CA0E8}"/>
              </a:ext>
            </a:extLst>
          </p:cNvPr>
          <p:cNvSpPr/>
          <p:nvPr/>
        </p:nvSpPr>
        <p:spPr>
          <a:xfrm>
            <a:off x="6050625" y="2455171"/>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hlinkClick r:id="rId20" action="ppaction://hlinksldjump"/>
            <a:extLst>
              <a:ext uri="{FF2B5EF4-FFF2-40B4-BE49-F238E27FC236}">
                <a16:creationId xmlns:a16="http://schemas.microsoft.com/office/drawing/2014/main" id="{0D1D3D21-1293-4E04-9BF8-1208768666C8}"/>
              </a:ext>
            </a:extLst>
          </p:cNvPr>
          <p:cNvPicPr>
            <a:picLocks noChangeAspect="1"/>
          </p:cNvPicPr>
          <p:nvPr/>
        </p:nvPicPr>
        <p:blipFill>
          <a:blip r:embed="rId21"/>
          <a:stretch>
            <a:fillRect/>
          </a:stretch>
        </p:blipFill>
        <p:spPr>
          <a:xfrm>
            <a:off x="6118491" y="2510898"/>
            <a:ext cx="1619480" cy="1499308"/>
          </a:xfrm>
          <a:prstGeom prst="rect">
            <a:avLst/>
          </a:prstGeom>
        </p:spPr>
      </p:pic>
      <p:sp>
        <p:nvSpPr>
          <p:cNvPr id="35" name="Oval 34">
            <a:extLst>
              <a:ext uri="{FF2B5EF4-FFF2-40B4-BE49-F238E27FC236}">
                <a16:creationId xmlns:a16="http://schemas.microsoft.com/office/drawing/2014/main" id="{E23D6B83-20F7-462A-80CB-BC3058C74A4B}"/>
              </a:ext>
            </a:extLst>
          </p:cNvPr>
          <p:cNvSpPr/>
          <p:nvPr/>
        </p:nvSpPr>
        <p:spPr>
          <a:xfrm>
            <a:off x="7192115" y="3593249"/>
            <a:ext cx="665734"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10</a:t>
            </a:r>
          </a:p>
        </p:txBody>
      </p:sp>
      <p:sp>
        <p:nvSpPr>
          <p:cNvPr id="36" name="Rectangle 35">
            <a:extLst>
              <a:ext uri="{FF2B5EF4-FFF2-40B4-BE49-F238E27FC236}">
                <a16:creationId xmlns:a16="http://schemas.microsoft.com/office/drawing/2014/main" id="{453E966C-28D3-4E16-AE23-0F218B986392}"/>
              </a:ext>
            </a:extLst>
          </p:cNvPr>
          <p:cNvSpPr/>
          <p:nvPr/>
        </p:nvSpPr>
        <p:spPr>
          <a:xfrm>
            <a:off x="8019114" y="2463048"/>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hlinkClick r:id="rId22" action="ppaction://hlinksldjump"/>
            <a:extLst>
              <a:ext uri="{FF2B5EF4-FFF2-40B4-BE49-F238E27FC236}">
                <a16:creationId xmlns:a16="http://schemas.microsoft.com/office/drawing/2014/main" id="{2FDD32E7-62E7-4E14-9AEB-3BE7CAB43469}"/>
              </a:ext>
            </a:extLst>
          </p:cNvPr>
          <p:cNvPicPr>
            <a:picLocks noChangeAspect="1"/>
          </p:cNvPicPr>
          <p:nvPr/>
        </p:nvPicPr>
        <p:blipFill>
          <a:blip r:embed="rId23"/>
          <a:stretch>
            <a:fillRect/>
          </a:stretch>
        </p:blipFill>
        <p:spPr>
          <a:xfrm>
            <a:off x="8163018" y="2537277"/>
            <a:ext cx="1644527" cy="1565721"/>
          </a:xfrm>
          <a:prstGeom prst="rect">
            <a:avLst/>
          </a:prstGeom>
        </p:spPr>
      </p:pic>
      <p:sp>
        <p:nvSpPr>
          <p:cNvPr id="38" name="Oval 37">
            <a:extLst>
              <a:ext uri="{FF2B5EF4-FFF2-40B4-BE49-F238E27FC236}">
                <a16:creationId xmlns:a16="http://schemas.microsoft.com/office/drawing/2014/main" id="{FF7948E4-7C38-425F-8636-2CC856BBAAE5}"/>
              </a:ext>
            </a:extLst>
          </p:cNvPr>
          <p:cNvSpPr/>
          <p:nvPr/>
        </p:nvSpPr>
        <p:spPr>
          <a:xfrm>
            <a:off x="8152115" y="3524496"/>
            <a:ext cx="701485"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11</a:t>
            </a:r>
          </a:p>
        </p:txBody>
      </p:sp>
      <p:pic>
        <p:nvPicPr>
          <p:cNvPr id="39" name="Picture 12" descr="Hình ảnh Mọc Mầm Phim Hoạt Hình động Vật Dễ Thương, Phim Hoạt Hình Chuột,  đáng Yêu, Phim Hoạt Hình Dễ Thương Vector và PNG với nền trong suốt để tải  xuống">
            <a:hlinkClick r:id="rId24" action="ppaction://hlinksldjump"/>
            <a:extLst>
              <a:ext uri="{FF2B5EF4-FFF2-40B4-BE49-F238E27FC236}">
                <a16:creationId xmlns:a16="http://schemas.microsoft.com/office/drawing/2014/main" id="{8212DF7A-E71E-4BE8-A92C-5AAE2590194F}"/>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0328588" y="2521476"/>
            <a:ext cx="1533131" cy="1570943"/>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B43076EA-3A42-4B94-B208-64F8AA717291}"/>
              </a:ext>
            </a:extLst>
          </p:cNvPr>
          <p:cNvSpPr/>
          <p:nvPr/>
        </p:nvSpPr>
        <p:spPr>
          <a:xfrm>
            <a:off x="10072947" y="2458938"/>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E0438EBB-EFEE-46DE-97D9-8D633DC7D9CB}"/>
              </a:ext>
            </a:extLst>
          </p:cNvPr>
          <p:cNvSpPr/>
          <p:nvPr/>
        </p:nvSpPr>
        <p:spPr>
          <a:xfrm>
            <a:off x="10086674" y="3592479"/>
            <a:ext cx="717987"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12</a:t>
            </a:r>
          </a:p>
        </p:txBody>
      </p:sp>
      <p:pic>
        <p:nvPicPr>
          <p:cNvPr id="42" name="Picture 41">
            <a:hlinkClick r:id="rId26" action="ppaction://hlinksldjump"/>
            <a:extLst>
              <a:ext uri="{FF2B5EF4-FFF2-40B4-BE49-F238E27FC236}">
                <a16:creationId xmlns:a16="http://schemas.microsoft.com/office/drawing/2014/main" id="{502A6A51-54F7-412A-AEED-BDBF751B8845}"/>
              </a:ext>
            </a:extLst>
          </p:cNvPr>
          <p:cNvPicPr>
            <a:picLocks noChangeAspect="1"/>
          </p:cNvPicPr>
          <p:nvPr/>
        </p:nvPicPr>
        <p:blipFill>
          <a:blip r:embed="rId27"/>
          <a:stretch>
            <a:fillRect/>
          </a:stretch>
        </p:blipFill>
        <p:spPr>
          <a:xfrm>
            <a:off x="357256" y="4174532"/>
            <a:ext cx="1732396" cy="1810958"/>
          </a:xfrm>
          <a:prstGeom prst="rect">
            <a:avLst/>
          </a:prstGeom>
        </p:spPr>
      </p:pic>
      <p:sp>
        <p:nvSpPr>
          <p:cNvPr id="43" name="Rectangle 42">
            <a:extLst>
              <a:ext uri="{FF2B5EF4-FFF2-40B4-BE49-F238E27FC236}">
                <a16:creationId xmlns:a16="http://schemas.microsoft.com/office/drawing/2014/main" id="{966CE803-8577-4DB8-9764-0C0FBF8588E1}"/>
              </a:ext>
            </a:extLst>
          </p:cNvPr>
          <p:cNvSpPr/>
          <p:nvPr/>
        </p:nvSpPr>
        <p:spPr>
          <a:xfrm>
            <a:off x="145239" y="4222535"/>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7BCFAD7A-1781-432F-9EE7-168C96463F1B}"/>
              </a:ext>
            </a:extLst>
          </p:cNvPr>
          <p:cNvSpPr/>
          <p:nvPr/>
        </p:nvSpPr>
        <p:spPr>
          <a:xfrm>
            <a:off x="163533" y="5362379"/>
            <a:ext cx="641126"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13</a:t>
            </a:r>
          </a:p>
        </p:txBody>
      </p:sp>
      <p:pic>
        <p:nvPicPr>
          <p:cNvPr id="45" name="Picture 44">
            <a:hlinkClick r:id="rId28" action="ppaction://hlinksldjump"/>
            <a:extLst>
              <a:ext uri="{FF2B5EF4-FFF2-40B4-BE49-F238E27FC236}">
                <a16:creationId xmlns:a16="http://schemas.microsoft.com/office/drawing/2014/main" id="{7301A217-0E8C-4D37-B61C-8B41E52C17AB}"/>
              </a:ext>
            </a:extLst>
          </p:cNvPr>
          <p:cNvPicPr>
            <a:picLocks noChangeAspect="1"/>
          </p:cNvPicPr>
          <p:nvPr/>
        </p:nvPicPr>
        <p:blipFill>
          <a:blip r:embed="rId29"/>
          <a:stretch>
            <a:fillRect/>
          </a:stretch>
        </p:blipFill>
        <p:spPr>
          <a:xfrm>
            <a:off x="2476724" y="4504899"/>
            <a:ext cx="1415925" cy="1262533"/>
          </a:xfrm>
          <a:prstGeom prst="rect">
            <a:avLst/>
          </a:prstGeom>
        </p:spPr>
      </p:pic>
      <p:sp>
        <p:nvSpPr>
          <p:cNvPr id="46" name="Rectangle 45">
            <a:extLst>
              <a:ext uri="{FF2B5EF4-FFF2-40B4-BE49-F238E27FC236}">
                <a16:creationId xmlns:a16="http://schemas.microsoft.com/office/drawing/2014/main" id="{2B4BD84C-D75A-4E23-BEAA-7F878D6EE4E9}"/>
              </a:ext>
            </a:extLst>
          </p:cNvPr>
          <p:cNvSpPr/>
          <p:nvPr/>
        </p:nvSpPr>
        <p:spPr>
          <a:xfrm>
            <a:off x="2089652" y="4192321"/>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1FCB86A-3B0B-49E1-9D26-987BA26D2EE9}"/>
              </a:ext>
            </a:extLst>
          </p:cNvPr>
          <p:cNvSpPr/>
          <p:nvPr/>
        </p:nvSpPr>
        <p:spPr>
          <a:xfrm>
            <a:off x="2134029" y="5322664"/>
            <a:ext cx="689313"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14</a:t>
            </a:r>
          </a:p>
        </p:txBody>
      </p:sp>
      <p:pic>
        <p:nvPicPr>
          <p:cNvPr id="48" name="Picture 47">
            <a:hlinkClick r:id="rId30" action="ppaction://hlinksldjump"/>
            <a:extLst>
              <a:ext uri="{FF2B5EF4-FFF2-40B4-BE49-F238E27FC236}">
                <a16:creationId xmlns:a16="http://schemas.microsoft.com/office/drawing/2014/main" id="{DF9A24DD-2B12-42AD-8E45-43DA9035FAE1}"/>
              </a:ext>
            </a:extLst>
          </p:cNvPr>
          <p:cNvPicPr>
            <a:picLocks noChangeAspect="1"/>
          </p:cNvPicPr>
          <p:nvPr/>
        </p:nvPicPr>
        <p:blipFill>
          <a:blip r:embed="rId31"/>
          <a:stretch>
            <a:fillRect/>
          </a:stretch>
        </p:blipFill>
        <p:spPr>
          <a:xfrm>
            <a:off x="4271535" y="4289653"/>
            <a:ext cx="1586937" cy="1662870"/>
          </a:xfrm>
          <a:prstGeom prst="rect">
            <a:avLst/>
          </a:prstGeom>
        </p:spPr>
      </p:pic>
      <p:sp>
        <p:nvSpPr>
          <p:cNvPr id="49" name="Rectangle 48">
            <a:extLst>
              <a:ext uri="{FF2B5EF4-FFF2-40B4-BE49-F238E27FC236}">
                <a16:creationId xmlns:a16="http://schemas.microsoft.com/office/drawing/2014/main" id="{2E75CA23-FE6F-4468-AFED-CC09AFFA6984}"/>
              </a:ext>
            </a:extLst>
          </p:cNvPr>
          <p:cNvSpPr/>
          <p:nvPr/>
        </p:nvSpPr>
        <p:spPr>
          <a:xfrm>
            <a:off x="4034065" y="4219775"/>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923457B3-639A-4298-A069-56B33C789630}"/>
              </a:ext>
            </a:extLst>
          </p:cNvPr>
          <p:cNvSpPr/>
          <p:nvPr/>
        </p:nvSpPr>
        <p:spPr>
          <a:xfrm>
            <a:off x="4083679" y="5373230"/>
            <a:ext cx="690630"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15</a:t>
            </a:r>
          </a:p>
        </p:txBody>
      </p:sp>
      <p:sp>
        <p:nvSpPr>
          <p:cNvPr id="51" name="Rectangle 50">
            <a:extLst>
              <a:ext uri="{FF2B5EF4-FFF2-40B4-BE49-F238E27FC236}">
                <a16:creationId xmlns:a16="http://schemas.microsoft.com/office/drawing/2014/main" id="{8B2E91B7-CD51-4302-86DC-69323A4FAC95}"/>
              </a:ext>
            </a:extLst>
          </p:cNvPr>
          <p:cNvSpPr/>
          <p:nvPr/>
        </p:nvSpPr>
        <p:spPr>
          <a:xfrm>
            <a:off x="6071648" y="4219775"/>
            <a:ext cx="1824744" cy="165454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hlinkClick r:id="rId32" action="ppaction://hlinksldjump"/>
            <a:extLst>
              <a:ext uri="{FF2B5EF4-FFF2-40B4-BE49-F238E27FC236}">
                <a16:creationId xmlns:a16="http://schemas.microsoft.com/office/drawing/2014/main" id="{28730B02-CB29-4B22-B835-2FD2BA8B9202}"/>
              </a:ext>
            </a:extLst>
          </p:cNvPr>
          <p:cNvPicPr>
            <a:picLocks noChangeAspect="1"/>
          </p:cNvPicPr>
          <p:nvPr/>
        </p:nvPicPr>
        <p:blipFill>
          <a:blip r:embed="rId33"/>
          <a:stretch>
            <a:fillRect/>
          </a:stretch>
        </p:blipFill>
        <p:spPr>
          <a:xfrm>
            <a:off x="6297408" y="4300857"/>
            <a:ext cx="1598984" cy="1473444"/>
          </a:xfrm>
          <a:prstGeom prst="rect">
            <a:avLst/>
          </a:prstGeom>
        </p:spPr>
      </p:pic>
      <p:sp>
        <p:nvSpPr>
          <p:cNvPr id="53" name="Oval 52">
            <a:extLst>
              <a:ext uri="{FF2B5EF4-FFF2-40B4-BE49-F238E27FC236}">
                <a16:creationId xmlns:a16="http://schemas.microsoft.com/office/drawing/2014/main" id="{6AA6E479-3C00-4725-8C8E-B92B36F1341B}"/>
              </a:ext>
            </a:extLst>
          </p:cNvPr>
          <p:cNvSpPr/>
          <p:nvPr/>
        </p:nvSpPr>
        <p:spPr>
          <a:xfrm>
            <a:off x="6152466" y="5328415"/>
            <a:ext cx="641129" cy="4844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0000"/>
                </a:solidFill>
                <a:latin typeface="Times New Roman" panose="02020603050405020304" pitchFamily="18" charset="0"/>
                <a:cs typeface="Times New Roman" panose="02020603050405020304" pitchFamily="18" charset="0"/>
              </a:rPr>
              <a:t>16</a:t>
            </a:r>
          </a:p>
        </p:txBody>
      </p:sp>
      <p:pic>
        <p:nvPicPr>
          <p:cNvPr id="54" name="Picture 53">
            <a:hlinkClick r:id="rId34" action="ppaction://hlinksldjump"/>
            <a:extLst>
              <a:ext uri="{FF2B5EF4-FFF2-40B4-BE49-F238E27FC236}">
                <a16:creationId xmlns:a16="http://schemas.microsoft.com/office/drawing/2014/main" id="{279436C0-11DD-46B6-BF47-307189DA71FD}"/>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9184422" y="4330756"/>
            <a:ext cx="1318872" cy="1318872"/>
          </a:xfrm>
          <a:prstGeom prst="rect">
            <a:avLst/>
          </a:prstGeom>
        </p:spPr>
      </p:pic>
      <p:sp>
        <p:nvSpPr>
          <p:cNvPr id="55" name="TextBox 54">
            <a:extLst>
              <a:ext uri="{FF2B5EF4-FFF2-40B4-BE49-F238E27FC236}">
                <a16:creationId xmlns:a16="http://schemas.microsoft.com/office/drawing/2014/main" id="{BAAB73F5-619E-4488-8E6E-77A66F4CC335}"/>
              </a:ext>
            </a:extLst>
          </p:cNvPr>
          <p:cNvSpPr txBox="1"/>
          <p:nvPr/>
        </p:nvSpPr>
        <p:spPr>
          <a:xfrm>
            <a:off x="385719" y="5846862"/>
            <a:ext cx="11806281" cy="1446550"/>
          </a:xfrm>
          <a:prstGeom prst="rect">
            <a:avLst/>
          </a:prstGeom>
          <a:noFill/>
        </p:spPr>
        <p:txBody>
          <a:bodyPr wrap="square" rtlCol="0">
            <a:spAutoFit/>
          </a:bodyPr>
          <a:lstStyle/>
          <a:p>
            <a:pPr marL="285750" indent="-285750">
              <a:buFontTx/>
              <a:buChar char="-"/>
            </a:pPr>
            <a:r>
              <a:rPr lang="en-US" sz="2000">
                <a:cs typeface="Times New Roman" panose="02020603050405020304" pitchFamily="18" charset="0"/>
              </a:rPr>
              <a:t>GV cho HS chọn con vật mà em thích để ra nội dung yêu cầu. Chọn hình ngôi nhà để quay trở lại trang chọn con vật tiếp theo.</a:t>
            </a:r>
          </a:p>
          <a:p>
            <a:pPr marL="285750" indent="-285750">
              <a:buFontTx/>
              <a:buChar char="-"/>
            </a:pPr>
            <a:r>
              <a:rPr lang="en-US" sz="2000">
                <a:cs typeface="Times New Roman" panose="02020603050405020304" pitchFamily="18" charset="0"/>
              </a:rPr>
              <a:t>Cuối cùng chọn bông hoa hướng dương để đến trang kết thúc của bài.</a:t>
            </a:r>
          </a:p>
          <a:p>
            <a:endParaRPr lang="en-US" sz="2800">
              <a:cs typeface="Times New Roman" panose="02020603050405020304" pitchFamily="18" charset="0"/>
            </a:endParaRPr>
          </a:p>
        </p:txBody>
      </p:sp>
    </p:spTree>
    <p:extLst>
      <p:ext uri="{BB962C8B-B14F-4D97-AF65-F5344CB8AC3E}">
        <p14:creationId xmlns:p14="http://schemas.microsoft.com/office/powerpoint/2010/main" val="22974724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55"/>
                                        </p:tgtEl>
                                      </p:cBhvr>
                                    </p:animEffect>
                                    <p:set>
                                      <p:cBhvr>
                                        <p:cTn id="11" dur="1" fill="hold">
                                          <p:stCondLst>
                                            <p:cond delay="499"/>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par>
                                <p:cTn id="18" presetID="9" presetClass="exit" presetSubtype="0" fill="hold" grpId="0" nodeType="withEffect">
                                  <p:stCondLst>
                                    <p:cond delay="0"/>
                                  </p:stCondLst>
                                  <p:childTnLst>
                                    <p:animEffect transition="out" filter="dissolv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par>
                                <p:cTn id="21" presetID="9" presetClass="exit" presetSubtype="0" fill="hold" grpId="0" nodeType="withEffect">
                                  <p:stCondLst>
                                    <p:cond delay="0"/>
                                  </p:stCondLst>
                                  <p:childTnLst>
                                    <p:animEffect transition="out" filter="dissolv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14" presetClass="exit" presetSubtype="10" fill="hold" nodeType="clickEffect">
                                  <p:stCondLst>
                                    <p:cond delay="0"/>
                                  </p:stCondLst>
                                  <p:childTnLst>
                                    <p:animEffect transition="out" filter="randombar(horizontal)">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9"/>
                                        </p:tgtEl>
                                      </p:cBhvr>
                                    </p:animEffect>
                                    <p:set>
                                      <p:cBhvr>
                                        <p:cTn id="32" dur="1" fill="hold">
                                          <p:stCondLst>
                                            <p:cond delay="499"/>
                                          </p:stCondLst>
                                        </p:cTn>
                                        <p:tgtEl>
                                          <p:spTgt spid="9"/>
                                        </p:tgtEl>
                                        <p:attrNameLst>
                                          <p:attrName>style.visibility</p:attrName>
                                        </p:attrNameLst>
                                      </p:cBhvr>
                                      <p:to>
                                        <p:strVal val="hidden"/>
                                      </p:to>
                                    </p:set>
                                  </p:childTnLst>
                                </p:cTn>
                              </p:par>
                              <p:par>
                                <p:cTn id="33" presetID="14" presetClass="exit" presetSubtype="10" fill="hold" grpId="0" nodeType="withEffect">
                                  <p:stCondLst>
                                    <p:cond delay="0"/>
                                  </p:stCondLst>
                                  <p:childTnLst>
                                    <p:animEffect transition="out" filter="randombar(horizontal)">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4" presetClass="exit" presetSubtype="10" fill="hold" nodeType="clickEffect">
                                  <p:stCondLst>
                                    <p:cond delay="0"/>
                                  </p:stCondLst>
                                  <p:childTnLst>
                                    <p:animEffect transition="out" filter="randombar(horizontal)">
                                      <p:cBhvr>
                                        <p:cTn id="40" dur="500"/>
                                        <p:tgtEl>
                                          <p:spTgt spid="12"/>
                                        </p:tgtEl>
                                      </p:cBhvr>
                                    </p:animEffect>
                                    <p:set>
                                      <p:cBhvr>
                                        <p:cTn id="41" dur="1" fill="hold">
                                          <p:stCondLst>
                                            <p:cond delay="499"/>
                                          </p:stCondLst>
                                        </p:cTn>
                                        <p:tgtEl>
                                          <p:spTgt spid="12"/>
                                        </p:tgtEl>
                                        <p:attrNameLst>
                                          <p:attrName>style.visibility</p:attrName>
                                        </p:attrNameLst>
                                      </p:cBhvr>
                                      <p:to>
                                        <p:strVal val="hidden"/>
                                      </p:to>
                                    </p:set>
                                  </p:childTnLst>
                                </p:cTn>
                              </p:par>
                              <p:par>
                                <p:cTn id="42" presetID="14" presetClass="exit" presetSubtype="10" fill="hold" grpId="0" nodeType="withEffect">
                                  <p:stCondLst>
                                    <p:cond delay="0"/>
                                  </p:stCondLst>
                                  <p:childTnLst>
                                    <p:animEffect transition="out" filter="randombar(horizontal)">
                                      <p:cBhvr>
                                        <p:cTn id="43" dur="500"/>
                                        <p:tgtEl>
                                          <p:spTgt spid="2"/>
                                        </p:tgtEl>
                                      </p:cBhvr>
                                    </p:animEffect>
                                    <p:set>
                                      <p:cBhvr>
                                        <p:cTn id="44" dur="1" fill="hold">
                                          <p:stCondLst>
                                            <p:cond delay="499"/>
                                          </p:stCondLst>
                                        </p:cTn>
                                        <p:tgtEl>
                                          <p:spTgt spid="2"/>
                                        </p:tgtEl>
                                        <p:attrNameLst>
                                          <p:attrName>style.visibility</p:attrName>
                                        </p:attrNameLst>
                                      </p:cBhvr>
                                      <p:to>
                                        <p:strVal val="hidden"/>
                                      </p:to>
                                    </p:set>
                                  </p:childTnLst>
                                </p:cTn>
                              </p:par>
                              <p:par>
                                <p:cTn id="45" presetID="14" presetClass="exit" presetSubtype="10" fill="hold" grpId="0" nodeType="withEffect">
                                  <p:stCondLst>
                                    <p:cond delay="0"/>
                                  </p:stCondLst>
                                  <p:childTnLst>
                                    <p:animEffect transition="out" filter="randombar(horizontal)">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4" presetClass="exit" presetSubtype="10" fill="hold" nodeType="clickEffect">
                                  <p:stCondLst>
                                    <p:cond delay="0"/>
                                  </p:stCondLst>
                                  <p:childTnLst>
                                    <p:animEffect transition="out" filter="randombar(horizontal)">
                                      <p:cBhvr>
                                        <p:cTn id="52" dur="500"/>
                                        <p:tgtEl>
                                          <p:spTgt spid="14"/>
                                        </p:tgtEl>
                                      </p:cBhvr>
                                    </p:animEffect>
                                    <p:set>
                                      <p:cBhvr>
                                        <p:cTn id="53" dur="1" fill="hold">
                                          <p:stCondLst>
                                            <p:cond delay="499"/>
                                          </p:stCondLst>
                                        </p:cTn>
                                        <p:tgtEl>
                                          <p:spTgt spid="14"/>
                                        </p:tgtEl>
                                        <p:attrNameLst>
                                          <p:attrName>style.visibility</p:attrName>
                                        </p:attrNameLst>
                                      </p:cBhvr>
                                      <p:to>
                                        <p:strVal val="hidden"/>
                                      </p:to>
                                    </p:set>
                                  </p:childTnLst>
                                </p:cTn>
                              </p:par>
                              <p:par>
                                <p:cTn id="54" presetID="14" presetClass="exit" presetSubtype="10" fill="hold" grpId="0" nodeType="withEffect">
                                  <p:stCondLst>
                                    <p:cond delay="0"/>
                                  </p:stCondLst>
                                  <p:childTnLst>
                                    <p:animEffect transition="out" filter="randombar(horizontal)">
                                      <p:cBhvr>
                                        <p:cTn id="55" dur="500"/>
                                        <p:tgtEl>
                                          <p:spTgt spid="15"/>
                                        </p:tgtEl>
                                      </p:cBhvr>
                                    </p:animEffect>
                                    <p:set>
                                      <p:cBhvr>
                                        <p:cTn id="56" dur="1" fill="hold">
                                          <p:stCondLst>
                                            <p:cond delay="499"/>
                                          </p:stCondLst>
                                        </p:cTn>
                                        <p:tgtEl>
                                          <p:spTgt spid="15"/>
                                        </p:tgtEl>
                                        <p:attrNameLst>
                                          <p:attrName>style.visibility</p:attrName>
                                        </p:attrNameLst>
                                      </p:cBhvr>
                                      <p:to>
                                        <p:strVal val="hidden"/>
                                      </p:to>
                                    </p:set>
                                  </p:childTnLst>
                                </p:cTn>
                              </p:par>
                              <p:par>
                                <p:cTn id="57" presetID="14" presetClass="exit" presetSubtype="10" fill="hold" grpId="0" nodeType="withEffect">
                                  <p:stCondLst>
                                    <p:cond delay="0"/>
                                  </p:stCondLst>
                                  <p:childTnLst>
                                    <p:animEffect transition="out" filter="randombar(horizontal)">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4" presetClass="exit" presetSubtype="10" fill="hold" nodeType="clickEffect">
                                  <p:stCondLst>
                                    <p:cond delay="0"/>
                                  </p:stCondLst>
                                  <p:childTnLst>
                                    <p:animEffect transition="out" filter="randombar(horizontal)">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14" presetClass="exit" presetSubtype="10" fill="hold" grpId="0" nodeType="withEffect">
                                  <p:stCondLst>
                                    <p:cond delay="0"/>
                                  </p:stCondLst>
                                  <p:childTnLst>
                                    <p:animEffect transition="out" filter="randombar(horizontal)">
                                      <p:cBhvr>
                                        <p:cTn id="67" dur="500"/>
                                        <p:tgtEl>
                                          <p:spTgt spid="18"/>
                                        </p:tgtEl>
                                      </p:cBhvr>
                                    </p:animEffect>
                                    <p:set>
                                      <p:cBhvr>
                                        <p:cTn id="68" dur="1" fill="hold">
                                          <p:stCondLst>
                                            <p:cond delay="499"/>
                                          </p:stCondLst>
                                        </p:cTn>
                                        <p:tgtEl>
                                          <p:spTgt spid="18"/>
                                        </p:tgtEl>
                                        <p:attrNameLst>
                                          <p:attrName>style.visibility</p:attrName>
                                        </p:attrNameLst>
                                      </p:cBhvr>
                                      <p:to>
                                        <p:strVal val="hidden"/>
                                      </p:to>
                                    </p:set>
                                  </p:childTnLst>
                                </p:cTn>
                              </p:par>
                              <p:par>
                                <p:cTn id="69" presetID="14" presetClass="exit" presetSubtype="10" fill="hold" grpId="0" nodeType="withEffect">
                                  <p:stCondLst>
                                    <p:cond delay="0"/>
                                  </p:stCondLst>
                                  <p:childTnLst>
                                    <p:animEffect transition="out" filter="randombar(horizontal)">
                                      <p:cBhvr>
                                        <p:cTn id="70" dur="500"/>
                                        <p:tgtEl>
                                          <p:spTgt spid="20"/>
                                        </p:tgtEl>
                                      </p:cBhvr>
                                    </p:animEffect>
                                    <p:set>
                                      <p:cBhvr>
                                        <p:cTn id="7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2"/>
                    </p:tgtEl>
                  </p:cond>
                </p:stCondLst>
                <p:endSync evt="end" delay="0">
                  <p:rtn val="all"/>
                </p:endSync>
                <p:childTnLst>
                  <p:par>
                    <p:cTn id="73" fill="hold">
                      <p:stCondLst>
                        <p:cond delay="0"/>
                      </p:stCondLst>
                      <p:childTnLst>
                        <p:par>
                          <p:cTn id="74" fill="hold">
                            <p:stCondLst>
                              <p:cond delay="0"/>
                            </p:stCondLst>
                            <p:childTnLst>
                              <p:par>
                                <p:cTn id="75" presetID="14" presetClass="exit" presetSubtype="10" fill="hold" nodeType="clickEffect">
                                  <p:stCondLst>
                                    <p:cond delay="0"/>
                                  </p:stCondLst>
                                  <p:childTnLst>
                                    <p:animEffect transition="out" filter="randombar(horizontal)">
                                      <p:cBhvr>
                                        <p:cTn id="76" dur="500"/>
                                        <p:tgtEl>
                                          <p:spTgt spid="22"/>
                                        </p:tgtEl>
                                      </p:cBhvr>
                                    </p:animEffect>
                                    <p:set>
                                      <p:cBhvr>
                                        <p:cTn id="77" dur="1" fill="hold">
                                          <p:stCondLst>
                                            <p:cond delay="499"/>
                                          </p:stCondLst>
                                        </p:cTn>
                                        <p:tgtEl>
                                          <p:spTgt spid="22"/>
                                        </p:tgtEl>
                                        <p:attrNameLst>
                                          <p:attrName>style.visibility</p:attrName>
                                        </p:attrNameLst>
                                      </p:cBhvr>
                                      <p:to>
                                        <p:strVal val="hidden"/>
                                      </p:to>
                                    </p:set>
                                  </p:childTnLst>
                                </p:cTn>
                              </p:par>
                              <p:par>
                                <p:cTn id="78" presetID="14" presetClass="exit" presetSubtype="10" fill="hold" grpId="0" nodeType="withEffect">
                                  <p:stCondLst>
                                    <p:cond delay="0"/>
                                  </p:stCondLst>
                                  <p:childTnLst>
                                    <p:animEffect transition="out" filter="randombar(horizontal)">
                                      <p:cBhvr>
                                        <p:cTn id="79" dur="500"/>
                                        <p:tgtEl>
                                          <p:spTgt spid="21"/>
                                        </p:tgtEl>
                                      </p:cBhvr>
                                    </p:animEffect>
                                    <p:set>
                                      <p:cBhvr>
                                        <p:cTn id="80" dur="1" fill="hold">
                                          <p:stCondLst>
                                            <p:cond delay="499"/>
                                          </p:stCondLst>
                                        </p:cTn>
                                        <p:tgtEl>
                                          <p:spTgt spid="21"/>
                                        </p:tgtEl>
                                        <p:attrNameLst>
                                          <p:attrName>style.visibility</p:attrName>
                                        </p:attrNameLst>
                                      </p:cBhvr>
                                      <p:to>
                                        <p:strVal val="hidden"/>
                                      </p:to>
                                    </p:set>
                                  </p:childTnLst>
                                </p:cTn>
                              </p:par>
                              <p:par>
                                <p:cTn id="81" presetID="14" presetClass="exit" presetSubtype="10" fill="hold" grpId="0" nodeType="withEffect">
                                  <p:stCondLst>
                                    <p:cond delay="0"/>
                                  </p:stCondLst>
                                  <p:childTnLst>
                                    <p:animEffect transition="out" filter="randombar(horizontal)">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84" restart="whenNotActive" fill="hold" evtFilter="cancelBubble" nodeType="interactiveSeq">
                <p:stCondLst>
                  <p:cond evt="onClick" delay="0">
                    <p:tgtEl>
                      <p:spTgt spid="24"/>
                    </p:tgtEl>
                  </p:cond>
                </p:stCondLst>
                <p:endSync evt="end" delay="0">
                  <p:rtn val="all"/>
                </p:endSync>
                <p:childTnLst>
                  <p:par>
                    <p:cTn id="85" fill="hold">
                      <p:stCondLst>
                        <p:cond delay="0"/>
                      </p:stCondLst>
                      <p:childTnLst>
                        <p:par>
                          <p:cTn id="86" fill="hold">
                            <p:stCondLst>
                              <p:cond delay="0"/>
                            </p:stCondLst>
                            <p:childTnLst>
                              <p:par>
                                <p:cTn id="87" presetID="14" presetClass="exit" presetSubtype="10" fill="hold" nodeType="withEffect">
                                  <p:stCondLst>
                                    <p:cond delay="0"/>
                                  </p:stCondLst>
                                  <p:childTnLst>
                                    <p:animEffect transition="out" filter="randombar(horizontal)">
                                      <p:cBhvr>
                                        <p:cTn id="88" dur="500"/>
                                        <p:tgtEl>
                                          <p:spTgt spid="24"/>
                                        </p:tgtEl>
                                      </p:cBhvr>
                                    </p:animEffect>
                                    <p:set>
                                      <p:cBhvr>
                                        <p:cTn id="89" dur="1" fill="hold">
                                          <p:stCondLst>
                                            <p:cond delay="499"/>
                                          </p:stCondLst>
                                        </p:cTn>
                                        <p:tgtEl>
                                          <p:spTgt spid="24"/>
                                        </p:tgtEl>
                                        <p:attrNameLst>
                                          <p:attrName>style.visibility</p:attrName>
                                        </p:attrNameLst>
                                      </p:cBhvr>
                                      <p:to>
                                        <p:strVal val="hidden"/>
                                      </p:to>
                                    </p:set>
                                  </p:childTnLst>
                                </p:cTn>
                              </p:par>
                              <p:par>
                                <p:cTn id="90" presetID="14" presetClass="exit" presetSubtype="10" fill="hold" grpId="0" nodeType="withEffect">
                                  <p:stCondLst>
                                    <p:cond delay="0"/>
                                  </p:stCondLst>
                                  <p:childTnLst>
                                    <p:animEffect transition="out" filter="randombar(horizontal)">
                                      <p:cBhvr>
                                        <p:cTn id="91" dur="500"/>
                                        <p:tgtEl>
                                          <p:spTgt spid="25"/>
                                        </p:tgtEl>
                                      </p:cBhvr>
                                    </p:animEffect>
                                    <p:set>
                                      <p:cBhvr>
                                        <p:cTn id="92" dur="1" fill="hold">
                                          <p:stCondLst>
                                            <p:cond delay="499"/>
                                          </p:stCondLst>
                                        </p:cTn>
                                        <p:tgtEl>
                                          <p:spTgt spid="25"/>
                                        </p:tgtEl>
                                        <p:attrNameLst>
                                          <p:attrName>style.visibility</p:attrName>
                                        </p:attrNameLst>
                                      </p:cBhvr>
                                      <p:to>
                                        <p:strVal val="hidden"/>
                                      </p:to>
                                    </p:set>
                                  </p:childTnLst>
                                </p:cTn>
                              </p:par>
                              <p:par>
                                <p:cTn id="93" presetID="14" presetClass="exit" presetSubtype="10" fill="hold" grpId="0" nodeType="withEffect">
                                  <p:stCondLst>
                                    <p:cond delay="0"/>
                                  </p:stCondLst>
                                  <p:childTnLst>
                                    <p:animEffect transition="out" filter="randombar(horizontal)">
                                      <p:cBhvr>
                                        <p:cTn id="94" dur="500"/>
                                        <p:tgtEl>
                                          <p:spTgt spid="26"/>
                                        </p:tgtEl>
                                      </p:cBhvr>
                                    </p:animEffect>
                                    <p:set>
                                      <p:cBhvr>
                                        <p:cTn id="95"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96" restart="whenNotActive" fill="hold" evtFilter="cancelBubble" nodeType="interactiveSeq">
                <p:stCondLst>
                  <p:cond evt="onClick" delay="0">
                    <p:tgtEl>
                      <p:spTgt spid="27"/>
                    </p:tgtEl>
                  </p:cond>
                </p:stCondLst>
                <p:endSync evt="end" delay="0">
                  <p:rtn val="all"/>
                </p:endSync>
                <p:childTnLst>
                  <p:par>
                    <p:cTn id="97" fill="hold">
                      <p:stCondLst>
                        <p:cond delay="0"/>
                      </p:stCondLst>
                      <p:childTnLst>
                        <p:par>
                          <p:cTn id="98" fill="hold">
                            <p:stCondLst>
                              <p:cond delay="0"/>
                            </p:stCondLst>
                            <p:childTnLst>
                              <p:par>
                                <p:cTn id="99" presetID="14" presetClass="exit" presetSubtype="10" fill="hold" nodeType="clickEffect">
                                  <p:stCondLst>
                                    <p:cond delay="0"/>
                                  </p:stCondLst>
                                  <p:childTnLst>
                                    <p:animEffect transition="out" filter="randombar(horizontal)">
                                      <p:cBhvr>
                                        <p:cTn id="100" dur="500"/>
                                        <p:tgtEl>
                                          <p:spTgt spid="27"/>
                                        </p:tgtEl>
                                      </p:cBhvr>
                                    </p:animEffect>
                                    <p:set>
                                      <p:cBhvr>
                                        <p:cTn id="101" dur="1" fill="hold">
                                          <p:stCondLst>
                                            <p:cond delay="499"/>
                                          </p:stCondLst>
                                        </p:cTn>
                                        <p:tgtEl>
                                          <p:spTgt spid="27"/>
                                        </p:tgtEl>
                                        <p:attrNameLst>
                                          <p:attrName>style.visibility</p:attrName>
                                        </p:attrNameLst>
                                      </p:cBhvr>
                                      <p:to>
                                        <p:strVal val="hidden"/>
                                      </p:to>
                                    </p:set>
                                  </p:childTnLst>
                                </p:cTn>
                              </p:par>
                              <p:par>
                                <p:cTn id="102" presetID="14" presetClass="exit" presetSubtype="10" fill="hold" grpId="0" nodeType="withEffect">
                                  <p:stCondLst>
                                    <p:cond delay="0"/>
                                  </p:stCondLst>
                                  <p:childTnLst>
                                    <p:animEffect transition="out" filter="randombar(horizontal)">
                                      <p:cBhvr>
                                        <p:cTn id="103" dur="500"/>
                                        <p:tgtEl>
                                          <p:spTgt spid="28"/>
                                        </p:tgtEl>
                                      </p:cBhvr>
                                    </p:animEffect>
                                    <p:set>
                                      <p:cBhvr>
                                        <p:cTn id="104" dur="1" fill="hold">
                                          <p:stCondLst>
                                            <p:cond delay="499"/>
                                          </p:stCondLst>
                                        </p:cTn>
                                        <p:tgtEl>
                                          <p:spTgt spid="28"/>
                                        </p:tgtEl>
                                        <p:attrNameLst>
                                          <p:attrName>style.visibility</p:attrName>
                                        </p:attrNameLst>
                                      </p:cBhvr>
                                      <p:to>
                                        <p:strVal val="hidden"/>
                                      </p:to>
                                    </p:set>
                                  </p:childTnLst>
                                </p:cTn>
                              </p:par>
                              <p:par>
                                <p:cTn id="105" presetID="14" presetClass="exit" presetSubtype="10" fill="hold" grpId="0" nodeType="withEffect">
                                  <p:stCondLst>
                                    <p:cond delay="0"/>
                                  </p:stCondLst>
                                  <p:childTnLst>
                                    <p:animEffect transition="out" filter="randombar(horizontal)">
                                      <p:cBhvr>
                                        <p:cTn id="106" dur="500"/>
                                        <p:tgtEl>
                                          <p:spTgt spid="29"/>
                                        </p:tgtEl>
                                      </p:cBhvr>
                                    </p:animEffect>
                                    <p:set>
                                      <p:cBhvr>
                                        <p:cTn id="10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08" restart="whenNotActive" fill="hold" evtFilter="cancelBubble" nodeType="interactiveSeq">
                <p:stCondLst>
                  <p:cond evt="onClick" delay="0">
                    <p:tgtEl>
                      <p:spTgt spid="31"/>
                    </p:tgtEl>
                  </p:cond>
                </p:stCondLst>
                <p:endSync evt="end" delay="0">
                  <p:rtn val="all"/>
                </p:endSync>
                <p:childTnLst>
                  <p:par>
                    <p:cTn id="109" fill="hold">
                      <p:stCondLst>
                        <p:cond delay="0"/>
                      </p:stCondLst>
                      <p:childTnLst>
                        <p:par>
                          <p:cTn id="110" fill="hold">
                            <p:stCondLst>
                              <p:cond delay="0"/>
                            </p:stCondLst>
                            <p:childTnLst>
                              <p:par>
                                <p:cTn id="111" presetID="14" presetClass="exit" presetSubtype="10" fill="hold" nodeType="clickEffect">
                                  <p:stCondLst>
                                    <p:cond delay="0"/>
                                  </p:stCondLst>
                                  <p:childTnLst>
                                    <p:animEffect transition="out" filter="randombar(horizontal)">
                                      <p:cBhvr>
                                        <p:cTn id="112" dur="500"/>
                                        <p:tgtEl>
                                          <p:spTgt spid="31"/>
                                        </p:tgtEl>
                                      </p:cBhvr>
                                    </p:animEffect>
                                    <p:set>
                                      <p:cBhvr>
                                        <p:cTn id="113" dur="1" fill="hold">
                                          <p:stCondLst>
                                            <p:cond delay="499"/>
                                          </p:stCondLst>
                                        </p:cTn>
                                        <p:tgtEl>
                                          <p:spTgt spid="31"/>
                                        </p:tgtEl>
                                        <p:attrNameLst>
                                          <p:attrName>style.visibility</p:attrName>
                                        </p:attrNameLst>
                                      </p:cBhvr>
                                      <p:to>
                                        <p:strVal val="hidden"/>
                                      </p:to>
                                    </p:set>
                                  </p:childTnLst>
                                </p:cTn>
                              </p:par>
                              <p:par>
                                <p:cTn id="114" presetID="14" presetClass="exit" presetSubtype="10" fill="hold" grpId="0" nodeType="withEffect">
                                  <p:stCondLst>
                                    <p:cond delay="0"/>
                                  </p:stCondLst>
                                  <p:childTnLst>
                                    <p:animEffect transition="out" filter="randombar(horizontal)">
                                      <p:cBhvr>
                                        <p:cTn id="115" dur="500"/>
                                        <p:tgtEl>
                                          <p:spTgt spid="30"/>
                                        </p:tgtEl>
                                      </p:cBhvr>
                                    </p:animEffect>
                                    <p:set>
                                      <p:cBhvr>
                                        <p:cTn id="116" dur="1" fill="hold">
                                          <p:stCondLst>
                                            <p:cond delay="499"/>
                                          </p:stCondLst>
                                        </p:cTn>
                                        <p:tgtEl>
                                          <p:spTgt spid="30"/>
                                        </p:tgtEl>
                                        <p:attrNameLst>
                                          <p:attrName>style.visibility</p:attrName>
                                        </p:attrNameLst>
                                      </p:cBhvr>
                                      <p:to>
                                        <p:strVal val="hidden"/>
                                      </p:to>
                                    </p:set>
                                  </p:childTnLst>
                                </p:cTn>
                              </p:par>
                              <p:par>
                                <p:cTn id="117" presetID="14" presetClass="exit" presetSubtype="10" fill="hold" grpId="0" nodeType="withEffect">
                                  <p:stCondLst>
                                    <p:cond delay="0"/>
                                  </p:stCondLst>
                                  <p:childTnLst>
                                    <p:animEffect transition="out" filter="randombar(horizontal)">
                                      <p:cBhvr>
                                        <p:cTn id="118" dur="500"/>
                                        <p:tgtEl>
                                          <p:spTgt spid="32"/>
                                        </p:tgtEl>
                                      </p:cBhvr>
                                    </p:animEffect>
                                    <p:set>
                                      <p:cBhvr>
                                        <p:cTn id="11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20" restart="whenNotActive" fill="hold" evtFilter="cancelBubble" nodeType="interactiveSeq">
                <p:stCondLst>
                  <p:cond evt="onClick" delay="0">
                    <p:tgtEl>
                      <p:spTgt spid="34"/>
                    </p:tgtEl>
                  </p:cond>
                </p:stCondLst>
                <p:endSync evt="end" delay="0">
                  <p:rtn val="all"/>
                </p:endSync>
                <p:childTnLst>
                  <p:par>
                    <p:cTn id="121" fill="hold">
                      <p:stCondLst>
                        <p:cond delay="0"/>
                      </p:stCondLst>
                      <p:childTnLst>
                        <p:par>
                          <p:cTn id="122" fill="hold">
                            <p:stCondLst>
                              <p:cond delay="0"/>
                            </p:stCondLst>
                            <p:childTnLst>
                              <p:par>
                                <p:cTn id="123" presetID="14" presetClass="exit" presetSubtype="10" fill="hold" nodeType="clickEffect">
                                  <p:stCondLst>
                                    <p:cond delay="0"/>
                                  </p:stCondLst>
                                  <p:childTnLst>
                                    <p:animEffect transition="out" filter="randombar(horizontal)">
                                      <p:cBhvr>
                                        <p:cTn id="124" dur="500"/>
                                        <p:tgtEl>
                                          <p:spTgt spid="34"/>
                                        </p:tgtEl>
                                      </p:cBhvr>
                                    </p:animEffect>
                                    <p:set>
                                      <p:cBhvr>
                                        <p:cTn id="125" dur="1" fill="hold">
                                          <p:stCondLst>
                                            <p:cond delay="499"/>
                                          </p:stCondLst>
                                        </p:cTn>
                                        <p:tgtEl>
                                          <p:spTgt spid="34"/>
                                        </p:tgtEl>
                                        <p:attrNameLst>
                                          <p:attrName>style.visibility</p:attrName>
                                        </p:attrNameLst>
                                      </p:cBhvr>
                                      <p:to>
                                        <p:strVal val="hidden"/>
                                      </p:to>
                                    </p:set>
                                  </p:childTnLst>
                                </p:cTn>
                              </p:par>
                              <p:par>
                                <p:cTn id="126" presetID="14" presetClass="exit" presetSubtype="10" fill="hold" grpId="0" nodeType="withEffect">
                                  <p:stCondLst>
                                    <p:cond delay="0"/>
                                  </p:stCondLst>
                                  <p:childTnLst>
                                    <p:animEffect transition="out" filter="randombar(horizontal)">
                                      <p:cBhvr>
                                        <p:cTn id="127" dur="500"/>
                                        <p:tgtEl>
                                          <p:spTgt spid="33"/>
                                        </p:tgtEl>
                                      </p:cBhvr>
                                    </p:animEffect>
                                    <p:set>
                                      <p:cBhvr>
                                        <p:cTn id="128" dur="1" fill="hold">
                                          <p:stCondLst>
                                            <p:cond delay="499"/>
                                          </p:stCondLst>
                                        </p:cTn>
                                        <p:tgtEl>
                                          <p:spTgt spid="33"/>
                                        </p:tgtEl>
                                        <p:attrNameLst>
                                          <p:attrName>style.visibility</p:attrName>
                                        </p:attrNameLst>
                                      </p:cBhvr>
                                      <p:to>
                                        <p:strVal val="hidden"/>
                                      </p:to>
                                    </p:set>
                                  </p:childTnLst>
                                </p:cTn>
                              </p:par>
                              <p:par>
                                <p:cTn id="129" presetID="14" presetClass="exit" presetSubtype="10" fill="hold" grpId="0" nodeType="withEffect">
                                  <p:stCondLst>
                                    <p:cond delay="0"/>
                                  </p:stCondLst>
                                  <p:childTnLst>
                                    <p:animEffect transition="out" filter="randombar(horizontal)">
                                      <p:cBhvr>
                                        <p:cTn id="130" dur="500"/>
                                        <p:tgtEl>
                                          <p:spTgt spid="35"/>
                                        </p:tgtEl>
                                      </p:cBhvr>
                                    </p:animEffect>
                                    <p:set>
                                      <p:cBhvr>
                                        <p:cTn id="131"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32" restart="whenNotActive" fill="hold" evtFilter="cancelBubble" nodeType="interactiveSeq">
                <p:stCondLst>
                  <p:cond evt="onClick" delay="0">
                    <p:tgtEl>
                      <p:spTgt spid="37"/>
                    </p:tgtEl>
                  </p:cond>
                </p:stCondLst>
                <p:endSync evt="end" delay="0">
                  <p:rtn val="all"/>
                </p:endSync>
                <p:childTnLst>
                  <p:par>
                    <p:cTn id="133" fill="hold">
                      <p:stCondLst>
                        <p:cond delay="0"/>
                      </p:stCondLst>
                      <p:childTnLst>
                        <p:par>
                          <p:cTn id="134" fill="hold">
                            <p:stCondLst>
                              <p:cond delay="0"/>
                            </p:stCondLst>
                            <p:childTnLst>
                              <p:par>
                                <p:cTn id="135" presetID="14" presetClass="exit" presetSubtype="10" fill="hold" nodeType="clickEffect">
                                  <p:stCondLst>
                                    <p:cond delay="0"/>
                                  </p:stCondLst>
                                  <p:childTnLst>
                                    <p:animEffect transition="out" filter="randombar(horizontal)">
                                      <p:cBhvr>
                                        <p:cTn id="136" dur="500"/>
                                        <p:tgtEl>
                                          <p:spTgt spid="37"/>
                                        </p:tgtEl>
                                      </p:cBhvr>
                                    </p:animEffect>
                                    <p:set>
                                      <p:cBhvr>
                                        <p:cTn id="137" dur="1" fill="hold">
                                          <p:stCondLst>
                                            <p:cond delay="499"/>
                                          </p:stCondLst>
                                        </p:cTn>
                                        <p:tgtEl>
                                          <p:spTgt spid="37"/>
                                        </p:tgtEl>
                                        <p:attrNameLst>
                                          <p:attrName>style.visibility</p:attrName>
                                        </p:attrNameLst>
                                      </p:cBhvr>
                                      <p:to>
                                        <p:strVal val="hidden"/>
                                      </p:to>
                                    </p:set>
                                  </p:childTnLst>
                                </p:cTn>
                              </p:par>
                              <p:par>
                                <p:cTn id="138" presetID="14" presetClass="exit" presetSubtype="10" fill="hold" grpId="0" nodeType="withEffect">
                                  <p:stCondLst>
                                    <p:cond delay="0"/>
                                  </p:stCondLst>
                                  <p:childTnLst>
                                    <p:animEffect transition="out" filter="randombar(horizontal)">
                                      <p:cBhvr>
                                        <p:cTn id="139" dur="500"/>
                                        <p:tgtEl>
                                          <p:spTgt spid="36"/>
                                        </p:tgtEl>
                                      </p:cBhvr>
                                    </p:animEffect>
                                    <p:set>
                                      <p:cBhvr>
                                        <p:cTn id="140" dur="1" fill="hold">
                                          <p:stCondLst>
                                            <p:cond delay="499"/>
                                          </p:stCondLst>
                                        </p:cTn>
                                        <p:tgtEl>
                                          <p:spTgt spid="36"/>
                                        </p:tgtEl>
                                        <p:attrNameLst>
                                          <p:attrName>style.visibility</p:attrName>
                                        </p:attrNameLst>
                                      </p:cBhvr>
                                      <p:to>
                                        <p:strVal val="hidden"/>
                                      </p:to>
                                    </p:set>
                                  </p:childTnLst>
                                </p:cTn>
                              </p:par>
                              <p:par>
                                <p:cTn id="141" presetID="14" presetClass="exit" presetSubtype="10" fill="hold" grpId="0" nodeType="withEffect">
                                  <p:stCondLst>
                                    <p:cond delay="0"/>
                                  </p:stCondLst>
                                  <p:childTnLst>
                                    <p:animEffect transition="out" filter="randombar(horizontal)">
                                      <p:cBhvr>
                                        <p:cTn id="142" dur="500"/>
                                        <p:tgtEl>
                                          <p:spTgt spid="38"/>
                                        </p:tgtEl>
                                      </p:cBhvr>
                                    </p:animEffect>
                                    <p:set>
                                      <p:cBhvr>
                                        <p:cTn id="143"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44" restart="whenNotActive" fill="hold" evtFilter="cancelBubble" nodeType="interactiveSeq">
                <p:stCondLst>
                  <p:cond evt="onClick" delay="0">
                    <p:tgtEl>
                      <p:spTgt spid="39"/>
                    </p:tgtEl>
                  </p:cond>
                </p:stCondLst>
                <p:endSync evt="end" delay="0">
                  <p:rtn val="all"/>
                </p:endSync>
                <p:childTnLst>
                  <p:par>
                    <p:cTn id="145" fill="hold">
                      <p:stCondLst>
                        <p:cond delay="0"/>
                      </p:stCondLst>
                      <p:childTnLst>
                        <p:par>
                          <p:cTn id="146" fill="hold">
                            <p:stCondLst>
                              <p:cond delay="0"/>
                            </p:stCondLst>
                            <p:childTnLst>
                              <p:par>
                                <p:cTn id="147" presetID="14" presetClass="exit" presetSubtype="10" fill="hold" nodeType="clickEffect">
                                  <p:stCondLst>
                                    <p:cond delay="0"/>
                                  </p:stCondLst>
                                  <p:childTnLst>
                                    <p:animEffect transition="out" filter="randombar(horizontal)">
                                      <p:cBhvr>
                                        <p:cTn id="148" dur="500"/>
                                        <p:tgtEl>
                                          <p:spTgt spid="39"/>
                                        </p:tgtEl>
                                      </p:cBhvr>
                                    </p:animEffect>
                                    <p:set>
                                      <p:cBhvr>
                                        <p:cTn id="149" dur="1" fill="hold">
                                          <p:stCondLst>
                                            <p:cond delay="499"/>
                                          </p:stCondLst>
                                        </p:cTn>
                                        <p:tgtEl>
                                          <p:spTgt spid="39"/>
                                        </p:tgtEl>
                                        <p:attrNameLst>
                                          <p:attrName>style.visibility</p:attrName>
                                        </p:attrNameLst>
                                      </p:cBhvr>
                                      <p:to>
                                        <p:strVal val="hidden"/>
                                      </p:to>
                                    </p:set>
                                  </p:childTnLst>
                                </p:cTn>
                              </p:par>
                              <p:par>
                                <p:cTn id="150" presetID="14" presetClass="exit" presetSubtype="10" fill="hold" grpId="0" nodeType="withEffect">
                                  <p:stCondLst>
                                    <p:cond delay="0"/>
                                  </p:stCondLst>
                                  <p:childTnLst>
                                    <p:animEffect transition="out" filter="randombar(horizontal)">
                                      <p:cBhvr>
                                        <p:cTn id="151" dur="500"/>
                                        <p:tgtEl>
                                          <p:spTgt spid="40"/>
                                        </p:tgtEl>
                                      </p:cBhvr>
                                    </p:animEffect>
                                    <p:set>
                                      <p:cBhvr>
                                        <p:cTn id="152" dur="1" fill="hold">
                                          <p:stCondLst>
                                            <p:cond delay="499"/>
                                          </p:stCondLst>
                                        </p:cTn>
                                        <p:tgtEl>
                                          <p:spTgt spid="40"/>
                                        </p:tgtEl>
                                        <p:attrNameLst>
                                          <p:attrName>style.visibility</p:attrName>
                                        </p:attrNameLst>
                                      </p:cBhvr>
                                      <p:to>
                                        <p:strVal val="hidden"/>
                                      </p:to>
                                    </p:set>
                                  </p:childTnLst>
                                </p:cTn>
                              </p:par>
                              <p:par>
                                <p:cTn id="153" presetID="14" presetClass="exit" presetSubtype="10" fill="hold" grpId="0" nodeType="withEffect">
                                  <p:stCondLst>
                                    <p:cond delay="0"/>
                                  </p:stCondLst>
                                  <p:childTnLst>
                                    <p:animEffect transition="out" filter="randombar(horizontal)">
                                      <p:cBhvr>
                                        <p:cTn id="154" dur="500"/>
                                        <p:tgtEl>
                                          <p:spTgt spid="41"/>
                                        </p:tgtEl>
                                      </p:cBhvr>
                                    </p:animEffect>
                                    <p:set>
                                      <p:cBhvr>
                                        <p:cTn id="155"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156" restart="whenNotActive" fill="hold" evtFilter="cancelBubble" nodeType="interactiveSeq">
                <p:stCondLst>
                  <p:cond evt="onClick" delay="0">
                    <p:tgtEl>
                      <p:spTgt spid="42"/>
                    </p:tgtEl>
                  </p:cond>
                </p:stCondLst>
                <p:endSync evt="end" delay="0">
                  <p:rtn val="all"/>
                </p:endSync>
                <p:childTnLst>
                  <p:par>
                    <p:cTn id="157" fill="hold">
                      <p:stCondLst>
                        <p:cond delay="0"/>
                      </p:stCondLst>
                      <p:childTnLst>
                        <p:par>
                          <p:cTn id="158" fill="hold">
                            <p:stCondLst>
                              <p:cond delay="0"/>
                            </p:stCondLst>
                            <p:childTnLst>
                              <p:par>
                                <p:cTn id="159" presetID="14" presetClass="exit" presetSubtype="10" fill="hold" nodeType="clickEffect">
                                  <p:stCondLst>
                                    <p:cond delay="0"/>
                                  </p:stCondLst>
                                  <p:childTnLst>
                                    <p:animEffect transition="out" filter="randombar(horizontal)">
                                      <p:cBhvr>
                                        <p:cTn id="160" dur="500"/>
                                        <p:tgtEl>
                                          <p:spTgt spid="42"/>
                                        </p:tgtEl>
                                      </p:cBhvr>
                                    </p:animEffect>
                                    <p:set>
                                      <p:cBhvr>
                                        <p:cTn id="161" dur="1" fill="hold">
                                          <p:stCondLst>
                                            <p:cond delay="499"/>
                                          </p:stCondLst>
                                        </p:cTn>
                                        <p:tgtEl>
                                          <p:spTgt spid="42"/>
                                        </p:tgtEl>
                                        <p:attrNameLst>
                                          <p:attrName>style.visibility</p:attrName>
                                        </p:attrNameLst>
                                      </p:cBhvr>
                                      <p:to>
                                        <p:strVal val="hidden"/>
                                      </p:to>
                                    </p:set>
                                  </p:childTnLst>
                                </p:cTn>
                              </p:par>
                              <p:par>
                                <p:cTn id="162" presetID="14" presetClass="exit" presetSubtype="10" fill="hold" grpId="0" nodeType="withEffect">
                                  <p:stCondLst>
                                    <p:cond delay="0"/>
                                  </p:stCondLst>
                                  <p:childTnLst>
                                    <p:animEffect transition="out" filter="randombar(horizontal)">
                                      <p:cBhvr>
                                        <p:cTn id="163" dur="500"/>
                                        <p:tgtEl>
                                          <p:spTgt spid="43"/>
                                        </p:tgtEl>
                                      </p:cBhvr>
                                    </p:animEffect>
                                    <p:set>
                                      <p:cBhvr>
                                        <p:cTn id="164" dur="1" fill="hold">
                                          <p:stCondLst>
                                            <p:cond delay="499"/>
                                          </p:stCondLst>
                                        </p:cTn>
                                        <p:tgtEl>
                                          <p:spTgt spid="43"/>
                                        </p:tgtEl>
                                        <p:attrNameLst>
                                          <p:attrName>style.visibility</p:attrName>
                                        </p:attrNameLst>
                                      </p:cBhvr>
                                      <p:to>
                                        <p:strVal val="hidden"/>
                                      </p:to>
                                    </p:set>
                                  </p:childTnLst>
                                </p:cTn>
                              </p:par>
                              <p:par>
                                <p:cTn id="165" presetID="14" presetClass="exit" presetSubtype="10" fill="hold" grpId="0" nodeType="withEffect">
                                  <p:stCondLst>
                                    <p:cond delay="0"/>
                                  </p:stCondLst>
                                  <p:childTnLst>
                                    <p:animEffect transition="out" filter="randombar(horizontal)">
                                      <p:cBhvr>
                                        <p:cTn id="166" dur="500"/>
                                        <p:tgtEl>
                                          <p:spTgt spid="44"/>
                                        </p:tgtEl>
                                      </p:cBhvr>
                                    </p:animEffect>
                                    <p:set>
                                      <p:cBhvr>
                                        <p:cTn id="167"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68" restart="whenNotActive" fill="hold" evtFilter="cancelBubble" nodeType="interactiveSeq">
                <p:stCondLst>
                  <p:cond evt="onClick" delay="0">
                    <p:tgtEl>
                      <p:spTgt spid="45"/>
                    </p:tgtEl>
                  </p:cond>
                </p:stCondLst>
                <p:endSync evt="end" delay="0">
                  <p:rtn val="all"/>
                </p:endSync>
                <p:childTnLst>
                  <p:par>
                    <p:cTn id="169" fill="hold">
                      <p:stCondLst>
                        <p:cond delay="0"/>
                      </p:stCondLst>
                      <p:childTnLst>
                        <p:par>
                          <p:cTn id="170" fill="hold">
                            <p:stCondLst>
                              <p:cond delay="0"/>
                            </p:stCondLst>
                            <p:childTnLst>
                              <p:par>
                                <p:cTn id="171" presetID="14" presetClass="exit" presetSubtype="10" fill="hold" nodeType="clickEffect">
                                  <p:stCondLst>
                                    <p:cond delay="0"/>
                                  </p:stCondLst>
                                  <p:childTnLst>
                                    <p:animEffect transition="out" filter="randombar(horizontal)">
                                      <p:cBhvr>
                                        <p:cTn id="172" dur="500"/>
                                        <p:tgtEl>
                                          <p:spTgt spid="45"/>
                                        </p:tgtEl>
                                      </p:cBhvr>
                                    </p:animEffect>
                                    <p:set>
                                      <p:cBhvr>
                                        <p:cTn id="173" dur="1" fill="hold">
                                          <p:stCondLst>
                                            <p:cond delay="499"/>
                                          </p:stCondLst>
                                        </p:cTn>
                                        <p:tgtEl>
                                          <p:spTgt spid="45"/>
                                        </p:tgtEl>
                                        <p:attrNameLst>
                                          <p:attrName>style.visibility</p:attrName>
                                        </p:attrNameLst>
                                      </p:cBhvr>
                                      <p:to>
                                        <p:strVal val="hidden"/>
                                      </p:to>
                                    </p:set>
                                  </p:childTnLst>
                                </p:cTn>
                              </p:par>
                              <p:par>
                                <p:cTn id="174" presetID="14" presetClass="exit" presetSubtype="10" fill="hold" grpId="0" nodeType="withEffect">
                                  <p:stCondLst>
                                    <p:cond delay="0"/>
                                  </p:stCondLst>
                                  <p:childTnLst>
                                    <p:animEffect transition="out" filter="randombar(horizontal)">
                                      <p:cBhvr>
                                        <p:cTn id="175" dur="500"/>
                                        <p:tgtEl>
                                          <p:spTgt spid="46"/>
                                        </p:tgtEl>
                                      </p:cBhvr>
                                    </p:animEffect>
                                    <p:set>
                                      <p:cBhvr>
                                        <p:cTn id="176" dur="1" fill="hold">
                                          <p:stCondLst>
                                            <p:cond delay="499"/>
                                          </p:stCondLst>
                                        </p:cTn>
                                        <p:tgtEl>
                                          <p:spTgt spid="46"/>
                                        </p:tgtEl>
                                        <p:attrNameLst>
                                          <p:attrName>style.visibility</p:attrName>
                                        </p:attrNameLst>
                                      </p:cBhvr>
                                      <p:to>
                                        <p:strVal val="hidden"/>
                                      </p:to>
                                    </p:set>
                                  </p:childTnLst>
                                </p:cTn>
                              </p:par>
                              <p:par>
                                <p:cTn id="177" presetID="14" presetClass="exit" presetSubtype="10" fill="hold" grpId="0" nodeType="withEffect">
                                  <p:stCondLst>
                                    <p:cond delay="0"/>
                                  </p:stCondLst>
                                  <p:childTnLst>
                                    <p:animEffect transition="out" filter="randombar(horizontal)">
                                      <p:cBhvr>
                                        <p:cTn id="178" dur="500"/>
                                        <p:tgtEl>
                                          <p:spTgt spid="47"/>
                                        </p:tgtEl>
                                      </p:cBhvr>
                                    </p:animEffect>
                                    <p:set>
                                      <p:cBhvr>
                                        <p:cTn id="17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80" restart="whenNotActive" fill="hold" evtFilter="cancelBubble" nodeType="interactiveSeq">
                <p:stCondLst>
                  <p:cond evt="onClick" delay="0">
                    <p:tgtEl>
                      <p:spTgt spid="48"/>
                    </p:tgtEl>
                  </p:cond>
                </p:stCondLst>
                <p:endSync evt="end" delay="0">
                  <p:rtn val="all"/>
                </p:endSync>
                <p:childTnLst>
                  <p:par>
                    <p:cTn id="181" fill="hold">
                      <p:stCondLst>
                        <p:cond delay="0"/>
                      </p:stCondLst>
                      <p:childTnLst>
                        <p:par>
                          <p:cTn id="182" fill="hold">
                            <p:stCondLst>
                              <p:cond delay="0"/>
                            </p:stCondLst>
                            <p:childTnLst>
                              <p:par>
                                <p:cTn id="183" presetID="14" presetClass="exit" presetSubtype="10" fill="hold" nodeType="clickEffect">
                                  <p:stCondLst>
                                    <p:cond delay="0"/>
                                  </p:stCondLst>
                                  <p:childTnLst>
                                    <p:animEffect transition="out" filter="randombar(horizontal)">
                                      <p:cBhvr>
                                        <p:cTn id="184" dur="500"/>
                                        <p:tgtEl>
                                          <p:spTgt spid="48"/>
                                        </p:tgtEl>
                                      </p:cBhvr>
                                    </p:animEffect>
                                    <p:set>
                                      <p:cBhvr>
                                        <p:cTn id="185" dur="1" fill="hold">
                                          <p:stCondLst>
                                            <p:cond delay="499"/>
                                          </p:stCondLst>
                                        </p:cTn>
                                        <p:tgtEl>
                                          <p:spTgt spid="48"/>
                                        </p:tgtEl>
                                        <p:attrNameLst>
                                          <p:attrName>style.visibility</p:attrName>
                                        </p:attrNameLst>
                                      </p:cBhvr>
                                      <p:to>
                                        <p:strVal val="hidden"/>
                                      </p:to>
                                    </p:set>
                                  </p:childTnLst>
                                </p:cTn>
                              </p:par>
                              <p:par>
                                <p:cTn id="186" presetID="14" presetClass="exit" presetSubtype="10" fill="hold" grpId="0" nodeType="withEffect">
                                  <p:stCondLst>
                                    <p:cond delay="0"/>
                                  </p:stCondLst>
                                  <p:childTnLst>
                                    <p:animEffect transition="out" filter="randombar(horizontal)">
                                      <p:cBhvr>
                                        <p:cTn id="187" dur="500"/>
                                        <p:tgtEl>
                                          <p:spTgt spid="49"/>
                                        </p:tgtEl>
                                      </p:cBhvr>
                                    </p:animEffect>
                                    <p:set>
                                      <p:cBhvr>
                                        <p:cTn id="188" dur="1" fill="hold">
                                          <p:stCondLst>
                                            <p:cond delay="499"/>
                                          </p:stCondLst>
                                        </p:cTn>
                                        <p:tgtEl>
                                          <p:spTgt spid="49"/>
                                        </p:tgtEl>
                                        <p:attrNameLst>
                                          <p:attrName>style.visibility</p:attrName>
                                        </p:attrNameLst>
                                      </p:cBhvr>
                                      <p:to>
                                        <p:strVal val="hidden"/>
                                      </p:to>
                                    </p:set>
                                  </p:childTnLst>
                                </p:cTn>
                              </p:par>
                              <p:par>
                                <p:cTn id="189" presetID="14" presetClass="exit" presetSubtype="10" fill="hold" grpId="0" nodeType="withEffect">
                                  <p:stCondLst>
                                    <p:cond delay="0"/>
                                  </p:stCondLst>
                                  <p:childTnLst>
                                    <p:animEffect transition="out" filter="randombar(horizontal)">
                                      <p:cBhvr>
                                        <p:cTn id="190" dur="500"/>
                                        <p:tgtEl>
                                          <p:spTgt spid="50"/>
                                        </p:tgtEl>
                                      </p:cBhvr>
                                    </p:animEffect>
                                    <p:set>
                                      <p:cBhvr>
                                        <p:cTn id="191"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92" restart="whenNotActive" fill="hold" evtFilter="cancelBubble" nodeType="interactiveSeq">
                <p:stCondLst>
                  <p:cond evt="onClick" delay="0">
                    <p:tgtEl>
                      <p:spTgt spid="52"/>
                    </p:tgtEl>
                  </p:cond>
                </p:stCondLst>
                <p:endSync evt="end" delay="0">
                  <p:rtn val="all"/>
                </p:endSync>
                <p:childTnLst>
                  <p:par>
                    <p:cTn id="193" fill="hold">
                      <p:stCondLst>
                        <p:cond delay="0"/>
                      </p:stCondLst>
                      <p:childTnLst>
                        <p:par>
                          <p:cTn id="194" fill="hold">
                            <p:stCondLst>
                              <p:cond delay="0"/>
                            </p:stCondLst>
                            <p:childTnLst>
                              <p:par>
                                <p:cTn id="195" presetID="14" presetClass="exit" presetSubtype="10" fill="hold" nodeType="clickEffect">
                                  <p:stCondLst>
                                    <p:cond delay="0"/>
                                  </p:stCondLst>
                                  <p:childTnLst>
                                    <p:animEffect transition="out" filter="randombar(horizontal)">
                                      <p:cBhvr>
                                        <p:cTn id="196" dur="500"/>
                                        <p:tgtEl>
                                          <p:spTgt spid="52"/>
                                        </p:tgtEl>
                                      </p:cBhvr>
                                    </p:animEffect>
                                    <p:set>
                                      <p:cBhvr>
                                        <p:cTn id="197" dur="1" fill="hold">
                                          <p:stCondLst>
                                            <p:cond delay="499"/>
                                          </p:stCondLst>
                                        </p:cTn>
                                        <p:tgtEl>
                                          <p:spTgt spid="52"/>
                                        </p:tgtEl>
                                        <p:attrNameLst>
                                          <p:attrName>style.visibility</p:attrName>
                                        </p:attrNameLst>
                                      </p:cBhvr>
                                      <p:to>
                                        <p:strVal val="hidden"/>
                                      </p:to>
                                    </p:set>
                                  </p:childTnLst>
                                </p:cTn>
                              </p:par>
                              <p:par>
                                <p:cTn id="198" presetID="14" presetClass="exit" presetSubtype="10" fill="hold" grpId="0" nodeType="withEffect">
                                  <p:stCondLst>
                                    <p:cond delay="0"/>
                                  </p:stCondLst>
                                  <p:childTnLst>
                                    <p:animEffect transition="out" filter="randombar(horizontal)">
                                      <p:cBhvr>
                                        <p:cTn id="199" dur="500"/>
                                        <p:tgtEl>
                                          <p:spTgt spid="51"/>
                                        </p:tgtEl>
                                      </p:cBhvr>
                                    </p:animEffect>
                                    <p:set>
                                      <p:cBhvr>
                                        <p:cTn id="200" dur="1" fill="hold">
                                          <p:stCondLst>
                                            <p:cond delay="499"/>
                                          </p:stCondLst>
                                        </p:cTn>
                                        <p:tgtEl>
                                          <p:spTgt spid="51"/>
                                        </p:tgtEl>
                                        <p:attrNameLst>
                                          <p:attrName>style.visibility</p:attrName>
                                        </p:attrNameLst>
                                      </p:cBhvr>
                                      <p:to>
                                        <p:strVal val="hidden"/>
                                      </p:to>
                                    </p:set>
                                  </p:childTnLst>
                                </p:cTn>
                              </p:par>
                              <p:par>
                                <p:cTn id="201" presetID="14" presetClass="exit" presetSubtype="10" fill="hold" grpId="0" nodeType="withEffect">
                                  <p:stCondLst>
                                    <p:cond delay="0"/>
                                  </p:stCondLst>
                                  <p:childTnLst>
                                    <p:animEffect transition="out" filter="randombar(horizontal)">
                                      <p:cBhvr>
                                        <p:cTn id="202" dur="500"/>
                                        <p:tgtEl>
                                          <p:spTgt spid="53"/>
                                        </p:tgtEl>
                                      </p:cBhvr>
                                    </p:animEffect>
                                    <p:set>
                                      <p:cBhvr>
                                        <p:cTn id="203"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2"/>
                  </p:tgtEl>
                </p:cond>
              </p:nextCondLst>
            </p:seq>
          </p:childTnLst>
        </p:cTn>
      </p:par>
    </p:tnLst>
    <p:bldLst>
      <p:bldP spid="5" grpId="0" animBg="1"/>
      <p:bldP spid="6" grpId="0" animBg="1"/>
      <p:bldP spid="9" grpId="0" animBg="1"/>
      <p:bldP spid="10" grpId="0" animBg="1"/>
      <p:bldP spid="11" grpId="0" animBg="1"/>
      <p:bldP spid="2" grpId="0" animBg="1"/>
      <p:bldP spid="15" grpId="0" animBg="1"/>
      <p:bldP spid="17" grpId="0" animBg="1"/>
      <p:bldP spid="18" grpId="0" animBg="1"/>
      <p:bldP spid="20" grpId="0" animBg="1"/>
      <p:bldP spid="21" grpId="0" animBg="1"/>
      <p:bldP spid="23" grpId="0" animBg="1"/>
      <p:bldP spid="25" grpId="0" animBg="1"/>
      <p:bldP spid="26" grpId="0" animBg="1"/>
      <p:bldP spid="28" grpId="0" animBg="1"/>
      <p:bldP spid="29" grpId="0" animBg="1"/>
      <p:bldP spid="30" grpId="0" animBg="1"/>
      <p:bldP spid="32" grpId="0" animBg="1"/>
      <p:bldP spid="33" grpId="0" animBg="1"/>
      <p:bldP spid="35" grpId="0" animBg="1"/>
      <p:bldP spid="36" grpId="0" animBg="1"/>
      <p:bldP spid="38" grpId="0" animBg="1"/>
      <p:bldP spid="40" grpId="0" animBg="1"/>
      <p:bldP spid="41" grpId="0" animBg="1"/>
      <p:bldP spid="43" grpId="0" animBg="1"/>
      <p:bldP spid="44" grpId="0" animBg="1"/>
      <p:bldP spid="46" grpId="0" animBg="1"/>
      <p:bldP spid="47" grpId="0" animBg="1"/>
      <p:bldP spid="49" grpId="0" animBg="1"/>
      <p:bldP spid="50" grpId="0" animBg="1"/>
      <p:bldP spid="51" grpId="0" animBg="1"/>
      <p:bldP spid="53" grpId="0" animBg="1"/>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ction Button: Home 2">
            <a:hlinkClick r:id="rId2" action="ppaction://hlinksldjump" highlightClick="1"/>
            <a:extLst>
              <a:ext uri="{FF2B5EF4-FFF2-40B4-BE49-F238E27FC236}">
                <a16:creationId xmlns:a16="http://schemas.microsoft.com/office/drawing/2014/main" id="{FAA0C862-8492-45CD-8AD2-E76493B5C37B}"/>
              </a:ext>
            </a:extLst>
          </p:cNvPr>
          <p:cNvSpPr/>
          <p:nvPr/>
        </p:nvSpPr>
        <p:spPr>
          <a:xfrm>
            <a:off x="11341100" y="6150210"/>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
        <p:nvSpPr>
          <p:cNvPr id="9" name="Horizontal Scroll 1">
            <a:extLst>
              <a:ext uri="{FF2B5EF4-FFF2-40B4-BE49-F238E27FC236}">
                <a16:creationId xmlns:a16="http://schemas.microsoft.com/office/drawing/2014/main" id="{E21B1C94-0D34-44F9-B902-DF1EA73B437F}"/>
              </a:ext>
            </a:extLst>
          </p:cNvPr>
          <p:cNvSpPr/>
          <p:nvPr/>
        </p:nvSpPr>
        <p:spPr>
          <a:xfrm>
            <a:off x="483456" y="369803"/>
            <a:ext cx="10623550" cy="1470342"/>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a:solidFill>
                  <a:prstClr val="black"/>
                </a:solidFill>
                <a:cs typeface="Times New Roman" pitchFamily="18" charset="0"/>
              </a:rPr>
              <a:t>Đọc bài: Đàn gà mới nở (trang 3)</a:t>
            </a:r>
            <a:endParaRPr lang="en-US" sz="4000" b="1" dirty="0">
              <a:solidFill>
                <a:prstClr val="black"/>
              </a:solidFill>
              <a:cs typeface="Times New Roman" pitchFamily="18" charset="0"/>
            </a:endParaRPr>
          </a:p>
        </p:txBody>
      </p:sp>
      <p:sp>
        <p:nvSpPr>
          <p:cNvPr id="10" name="TextBox 9">
            <a:extLst>
              <a:ext uri="{FF2B5EF4-FFF2-40B4-BE49-F238E27FC236}">
                <a16:creationId xmlns:a16="http://schemas.microsoft.com/office/drawing/2014/main" id="{C99CFB90-3AC4-4102-BA8C-D89AA8A26CA7}"/>
              </a:ext>
            </a:extLst>
          </p:cNvPr>
          <p:cNvSpPr txBox="1"/>
          <p:nvPr/>
        </p:nvSpPr>
        <p:spPr>
          <a:xfrm>
            <a:off x="2507675" y="1788088"/>
            <a:ext cx="7647708" cy="1354217"/>
          </a:xfrm>
          <a:prstGeom prst="rect">
            <a:avLst/>
          </a:prstGeom>
          <a:solidFill>
            <a:srgbClr val="79EDD7"/>
          </a:solidFill>
        </p:spPr>
        <p:txBody>
          <a:bodyPr wrap="square" rtlCol="0">
            <a:spAutoFit/>
          </a:bodyPr>
          <a:lstStyle/>
          <a:p>
            <a:pPr algn="ctr"/>
            <a:r>
              <a:rPr lang="en-US" sz="3200" b="1" dirty="0" err="1">
                <a:cs typeface="Times New Roman" pitchFamily="18" charset="0"/>
              </a:rPr>
              <a:t>Trả</a:t>
            </a:r>
            <a:r>
              <a:rPr lang="en-US" sz="3200" b="1" dirty="0">
                <a:cs typeface="Times New Roman" pitchFamily="18" charset="0"/>
              </a:rPr>
              <a:t> </a:t>
            </a:r>
            <a:r>
              <a:rPr lang="en-US" sz="3200" b="1" dirty="0" err="1">
                <a:cs typeface="Times New Roman" pitchFamily="18" charset="0"/>
              </a:rPr>
              <a:t>lời</a:t>
            </a:r>
            <a:r>
              <a:rPr lang="en-US" sz="3200" b="1" dirty="0">
                <a:cs typeface="Times New Roman" pitchFamily="18" charset="0"/>
              </a:rPr>
              <a:t> </a:t>
            </a:r>
            <a:r>
              <a:rPr lang="en-US" sz="3200" b="1" dirty="0" err="1">
                <a:cs typeface="Times New Roman" pitchFamily="18" charset="0"/>
              </a:rPr>
              <a:t>câu</a:t>
            </a:r>
            <a:r>
              <a:rPr lang="en-US" sz="3200" b="1" dirty="0">
                <a:cs typeface="Times New Roman" pitchFamily="18" charset="0"/>
              </a:rPr>
              <a:t> </a:t>
            </a:r>
            <a:r>
              <a:rPr lang="en-US" sz="3200" b="1" dirty="0" err="1">
                <a:cs typeface="Times New Roman" pitchFamily="18" charset="0"/>
              </a:rPr>
              <a:t>hỏi</a:t>
            </a:r>
            <a:r>
              <a:rPr lang="en-US" sz="3200" b="1" dirty="0">
                <a:cs typeface="Times New Roman" pitchFamily="18" charset="0"/>
              </a:rPr>
              <a:t> </a:t>
            </a:r>
            <a:r>
              <a:rPr lang="en-US" sz="3200" b="1" dirty="0" err="1">
                <a:cs typeface="Times New Roman" pitchFamily="18" charset="0"/>
              </a:rPr>
              <a:t>sau</a:t>
            </a:r>
            <a:r>
              <a:rPr lang="en-US" sz="3200" b="1" dirty="0">
                <a:cs typeface="Times New Roman" pitchFamily="18" charset="0"/>
              </a:rPr>
              <a:t>:</a:t>
            </a:r>
          </a:p>
          <a:p>
            <a:pPr algn="ctr"/>
            <a:r>
              <a:rPr lang="en-US" sz="3200" dirty="0" err="1">
                <a:cs typeface="Times New Roman" pitchFamily="18" charset="0"/>
              </a:rPr>
              <a:t>Gà</a:t>
            </a:r>
            <a:r>
              <a:rPr lang="en-US" sz="3200" dirty="0">
                <a:cs typeface="Times New Roman" pitchFamily="18" charset="0"/>
              </a:rPr>
              <a:t> </a:t>
            </a:r>
            <a:r>
              <a:rPr lang="en-US" sz="3200" dirty="0" err="1">
                <a:cs typeface="Times New Roman" pitchFamily="18" charset="0"/>
              </a:rPr>
              <a:t>mẹ</a:t>
            </a:r>
            <a:r>
              <a:rPr lang="en-US" sz="3200" dirty="0">
                <a:cs typeface="Times New Roman" pitchFamily="18" charset="0"/>
              </a:rPr>
              <a:t> </a:t>
            </a:r>
            <a:r>
              <a:rPr lang="en-US" sz="3200" dirty="0" err="1">
                <a:cs typeface="Times New Roman" pitchFamily="18" charset="0"/>
              </a:rPr>
              <a:t>làm</a:t>
            </a:r>
            <a:r>
              <a:rPr lang="en-US" sz="3200" dirty="0">
                <a:cs typeface="Times New Roman" pitchFamily="18" charset="0"/>
              </a:rPr>
              <a:t> </a:t>
            </a:r>
            <a:r>
              <a:rPr lang="en-US" sz="3200" dirty="0" err="1">
                <a:cs typeface="Times New Roman" pitchFamily="18" charset="0"/>
              </a:rPr>
              <a:t>gì</a:t>
            </a:r>
            <a:r>
              <a:rPr lang="en-US" sz="3200" dirty="0">
                <a:cs typeface="Times New Roman" pitchFamily="18" charset="0"/>
              </a:rPr>
              <a:t> </a:t>
            </a:r>
            <a:r>
              <a:rPr lang="en-US" sz="3200" dirty="0" err="1">
                <a:cs typeface="Times New Roman" pitchFamily="18" charset="0"/>
              </a:rPr>
              <a:t>để</a:t>
            </a:r>
            <a:r>
              <a:rPr lang="en-US" sz="3200" dirty="0">
                <a:cs typeface="Times New Roman" pitchFamily="18" charset="0"/>
              </a:rPr>
              <a:t> </a:t>
            </a:r>
            <a:r>
              <a:rPr lang="en-US" sz="3200" dirty="0" err="1">
                <a:cs typeface="Times New Roman" pitchFamily="18" charset="0"/>
              </a:rPr>
              <a:t>che</a:t>
            </a:r>
            <a:r>
              <a:rPr lang="en-US" sz="3200" dirty="0">
                <a:cs typeface="Times New Roman" pitchFamily="18" charset="0"/>
              </a:rPr>
              <a:t> </a:t>
            </a:r>
            <a:r>
              <a:rPr lang="en-US" sz="3200" dirty="0" err="1">
                <a:cs typeface="Times New Roman" pitchFamily="18" charset="0"/>
              </a:rPr>
              <a:t>chở</a:t>
            </a:r>
            <a:r>
              <a:rPr lang="en-US" sz="3200" dirty="0">
                <a:cs typeface="Times New Roman" pitchFamily="18" charset="0"/>
              </a:rPr>
              <a:t> </a:t>
            </a:r>
            <a:r>
              <a:rPr lang="en-US" sz="3200" dirty="0" err="1">
                <a:cs typeface="Times New Roman" pitchFamily="18" charset="0"/>
              </a:rPr>
              <a:t>gà</a:t>
            </a:r>
            <a:r>
              <a:rPr lang="en-US" sz="3200" dirty="0">
                <a:cs typeface="Times New Roman" pitchFamily="18" charset="0"/>
              </a:rPr>
              <a:t> con?</a:t>
            </a:r>
          </a:p>
          <a:p>
            <a:endParaRPr lang="en-US" dirty="0"/>
          </a:p>
        </p:txBody>
      </p:sp>
      <p:sp>
        <p:nvSpPr>
          <p:cNvPr id="8" name="TextBox 7">
            <a:extLst>
              <a:ext uri="{FF2B5EF4-FFF2-40B4-BE49-F238E27FC236}">
                <a16:creationId xmlns:a16="http://schemas.microsoft.com/office/drawing/2014/main" id="{D0D20AC3-91DF-4E20-AB56-1C655FF8F7B9}"/>
              </a:ext>
            </a:extLst>
          </p:cNvPr>
          <p:cNvSpPr txBox="1"/>
          <p:nvPr/>
        </p:nvSpPr>
        <p:spPr>
          <a:xfrm>
            <a:off x="5957455" y="3258430"/>
            <a:ext cx="6234545" cy="2677656"/>
          </a:xfrm>
          <a:prstGeom prst="rect">
            <a:avLst/>
          </a:prstGeom>
          <a:solidFill>
            <a:schemeClr val="accent1">
              <a:lumMod val="60000"/>
              <a:lumOff val="40000"/>
            </a:schemeClr>
          </a:solidFill>
        </p:spPr>
        <p:txBody>
          <a:bodyPr wrap="square" rtlCol="0">
            <a:spAutoFit/>
          </a:bodyPr>
          <a:lstStyle/>
          <a:p>
            <a:pPr indent="401638" algn="just"/>
            <a:r>
              <a:rPr lang="en-US" sz="2800" dirty="0" err="1">
                <a:cs typeface="Times New Roman" pitchFamily="18" charset="0"/>
              </a:rPr>
              <a:t>Nhìn</a:t>
            </a:r>
            <a:r>
              <a:rPr lang="en-US" sz="2800" dirty="0">
                <a:cs typeface="Times New Roman" pitchFamily="18" charset="0"/>
              </a:rPr>
              <a:t> </a:t>
            </a:r>
            <a:r>
              <a:rPr lang="en-US" sz="2800" dirty="0" err="1">
                <a:cs typeface="Times New Roman" pitchFamily="18" charset="0"/>
              </a:rPr>
              <a:t>lên</a:t>
            </a:r>
            <a:r>
              <a:rPr lang="en-US" sz="2800" dirty="0">
                <a:cs typeface="Times New Roman" pitchFamily="18" charset="0"/>
              </a:rPr>
              <a:t> </a:t>
            </a:r>
            <a:r>
              <a:rPr lang="en-US" sz="2800" dirty="0" err="1">
                <a:cs typeface="Times New Roman" pitchFamily="18" charset="0"/>
              </a:rPr>
              <a:t>thoáng</a:t>
            </a:r>
            <a:r>
              <a:rPr lang="en-US" sz="2800" dirty="0">
                <a:cs typeface="Times New Roman" pitchFamily="18" charset="0"/>
              </a:rPr>
              <a:t> </a:t>
            </a:r>
            <a:r>
              <a:rPr lang="en-US" sz="2800" dirty="0" err="1">
                <a:cs typeface="Times New Roman" pitchFamily="18" charset="0"/>
              </a:rPr>
              <a:t>thấy</a:t>
            </a:r>
            <a:r>
              <a:rPr lang="en-US" sz="2800" dirty="0">
                <a:cs typeface="Times New Roman" pitchFamily="18" charset="0"/>
              </a:rPr>
              <a:t> </a:t>
            </a:r>
            <a:r>
              <a:rPr lang="en-US" sz="2800" dirty="0" err="1">
                <a:cs typeface="Times New Roman" pitchFamily="18" charset="0"/>
              </a:rPr>
              <a:t>bóng</a:t>
            </a:r>
            <a:r>
              <a:rPr lang="en-US" sz="2800" dirty="0">
                <a:cs typeface="Times New Roman" pitchFamily="18" charset="0"/>
              </a:rPr>
              <a:t> </a:t>
            </a:r>
            <a:r>
              <a:rPr lang="en-US" sz="2800" dirty="0" err="1">
                <a:cs typeface="Times New Roman" pitchFamily="18" charset="0"/>
              </a:rPr>
              <a:t>diều</a:t>
            </a:r>
            <a:r>
              <a:rPr lang="en-US" sz="2800" dirty="0">
                <a:cs typeface="Times New Roman" pitchFamily="18" charset="0"/>
              </a:rPr>
              <a:t>, </a:t>
            </a:r>
            <a:r>
              <a:rPr lang="en-US" sz="2800" dirty="0" err="1">
                <a:cs typeface="Times New Roman" pitchFamily="18" charset="0"/>
              </a:rPr>
              <a:t>quạ</a:t>
            </a:r>
            <a:r>
              <a:rPr lang="en-US" sz="2800" dirty="0">
                <a:cs typeface="Times New Roman" pitchFamily="18" charset="0"/>
              </a:rPr>
              <a:t>, </a:t>
            </a:r>
            <a:r>
              <a:rPr lang="en-US" sz="2800" dirty="0" err="1">
                <a:cs typeface="Times New Roman" pitchFamily="18" charset="0"/>
              </a:rPr>
              <a:t>gà</a:t>
            </a:r>
            <a:r>
              <a:rPr lang="en-US" sz="2800" dirty="0">
                <a:cs typeface="Times New Roman" pitchFamily="18" charset="0"/>
              </a:rPr>
              <a:t> </a:t>
            </a:r>
            <a:r>
              <a:rPr lang="en-US" sz="2800" dirty="0" err="1">
                <a:cs typeface="Times New Roman" pitchFamily="18" charset="0"/>
              </a:rPr>
              <a:t>mẹ</a:t>
            </a:r>
            <a:r>
              <a:rPr lang="en-US" sz="2800" dirty="0">
                <a:cs typeface="Times New Roman" pitchFamily="18" charset="0"/>
              </a:rPr>
              <a:t> dang </a:t>
            </a:r>
            <a:r>
              <a:rPr lang="en-US" sz="2800" dirty="0" err="1">
                <a:cs typeface="Times New Roman" pitchFamily="18" charset="0"/>
              </a:rPr>
              <a:t>đôi</a:t>
            </a:r>
            <a:r>
              <a:rPr lang="en-US" sz="2800" dirty="0">
                <a:cs typeface="Times New Roman" pitchFamily="18" charset="0"/>
              </a:rPr>
              <a:t> </a:t>
            </a:r>
            <a:r>
              <a:rPr lang="en-US" sz="2800" dirty="0" err="1">
                <a:cs typeface="Times New Roman" pitchFamily="18" charset="0"/>
              </a:rPr>
              <a:t>cánh</a:t>
            </a:r>
            <a:r>
              <a:rPr lang="en-US" sz="2800" dirty="0">
                <a:cs typeface="Times New Roman" pitchFamily="18" charset="0"/>
              </a:rPr>
              <a:t> </a:t>
            </a:r>
            <a:r>
              <a:rPr lang="en-US" sz="2800" dirty="0" err="1">
                <a:cs typeface="Times New Roman" pitchFamily="18" charset="0"/>
              </a:rPr>
              <a:t>cho</a:t>
            </a:r>
            <a:r>
              <a:rPr lang="en-US" sz="2800" dirty="0">
                <a:cs typeface="Times New Roman" pitchFamily="18" charset="0"/>
              </a:rPr>
              <a:t> </a:t>
            </a:r>
            <a:r>
              <a:rPr lang="en-US" sz="2800" dirty="0" err="1">
                <a:cs typeface="Times New Roman" pitchFamily="18" charset="0"/>
              </a:rPr>
              <a:t>đàn</a:t>
            </a:r>
            <a:r>
              <a:rPr lang="en-US" sz="2800" dirty="0">
                <a:cs typeface="Times New Roman" pitchFamily="18" charset="0"/>
              </a:rPr>
              <a:t> </a:t>
            </a:r>
            <a:r>
              <a:rPr lang="en-US" sz="2800" dirty="0" err="1">
                <a:cs typeface="Times New Roman" pitchFamily="18" charset="0"/>
              </a:rPr>
              <a:t>gà</a:t>
            </a:r>
            <a:r>
              <a:rPr lang="en-US" sz="2800" dirty="0">
                <a:cs typeface="Times New Roman" pitchFamily="18" charset="0"/>
              </a:rPr>
              <a:t> con </a:t>
            </a:r>
            <a:r>
              <a:rPr lang="en-US" sz="2800" dirty="0" err="1">
                <a:cs typeface="Times New Roman" pitchFamily="18" charset="0"/>
              </a:rPr>
              <a:t>biến</a:t>
            </a:r>
            <a:r>
              <a:rPr lang="en-US" sz="2800" dirty="0">
                <a:cs typeface="Times New Roman" pitchFamily="18" charset="0"/>
              </a:rPr>
              <a:t> </a:t>
            </a:r>
            <a:r>
              <a:rPr lang="en-US" sz="2800" dirty="0" err="1">
                <a:cs typeface="Times New Roman" pitchFamily="18" charset="0"/>
              </a:rPr>
              <a:t>vào</a:t>
            </a:r>
            <a:r>
              <a:rPr lang="en-US" sz="2800" dirty="0">
                <a:cs typeface="Times New Roman" pitchFamily="18" charset="0"/>
              </a:rPr>
              <a:t> </a:t>
            </a:r>
            <a:r>
              <a:rPr lang="en-US" sz="2800" dirty="0" err="1">
                <a:cs typeface="Times New Roman" pitchFamily="18" charset="0"/>
              </a:rPr>
              <a:t>trong</a:t>
            </a:r>
            <a:r>
              <a:rPr lang="en-US" sz="2800" dirty="0">
                <a:cs typeface="Times New Roman" pitchFamily="18" charset="0"/>
              </a:rPr>
              <a:t>.</a:t>
            </a:r>
          </a:p>
          <a:p>
            <a:pPr indent="457200" algn="just"/>
            <a:r>
              <a:rPr lang="en-US" sz="2800" dirty="0"/>
              <a:t>Khi </a:t>
            </a:r>
            <a:r>
              <a:rPr lang="en-US" sz="2800" dirty="0" err="1"/>
              <a:t>lũ</a:t>
            </a:r>
            <a:r>
              <a:rPr lang="en-US" sz="2800" dirty="0"/>
              <a:t> </a:t>
            </a:r>
            <a:r>
              <a:rPr lang="en-US" sz="2800" dirty="0" err="1"/>
              <a:t>diều</a:t>
            </a:r>
            <a:r>
              <a:rPr lang="en-US" sz="2800" dirty="0"/>
              <a:t>, </a:t>
            </a:r>
            <a:r>
              <a:rPr lang="en-US" sz="2800" dirty="0" err="1"/>
              <a:t>quạ</a:t>
            </a:r>
            <a:r>
              <a:rPr lang="en-US" sz="2800" dirty="0"/>
              <a:t> </a:t>
            </a:r>
            <a:r>
              <a:rPr lang="en-US" sz="2800" dirty="0" err="1"/>
              <a:t>đã</a:t>
            </a:r>
            <a:r>
              <a:rPr lang="en-US" sz="2800" dirty="0"/>
              <a:t> </a:t>
            </a:r>
            <a:r>
              <a:rPr lang="en-US" sz="2800" dirty="0" err="1"/>
              <a:t>đi</a:t>
            </a:r>
            <a:r>
              <a:rPr lang="en-US" sz="2800" dirty="0"/>
              <a:t>, </a:t>
            </a:r>
            <a:r>
              <a:rPr lang="en-US" sz="2800" dirty="0" err="1"/>
              <a:t>gà</a:t>
            </a:r>
            <a:r>
              <a:rPr lang="en-US" sz="2800" dirty="0"/>
              <a:t> </a:t>
            </a:r>
            <a:r>
              <a:rPr lang="en-US" sz="2800" dirty="0" err="1"/>
              <a:t>mẹ</a:t>
            </a:r>
            <a:r>
              <a:rPr lang="en-US" sz="2800" dirty="0"/>
              <a:t> thong </a:t>
            </a:r>
            <a:r>
              <a:rPr lang="en-US" sz="2800" dirty="0" err="1"/>
              <a:t>thả</a:t>
            </a:r>
            <a:r>
              <a:rPr lang="en-US" sz="2800" dirty="0"/>
              <a:t> </a:t>
            </a:r>
            <a:r>
              <a:rPr lang="en-US" sz="2800" dirty="0" err="1"/>
              <a:t>đi</a:t>
            </a:r>
            <a:r>
              <a:rPr lang="en-US" sz="2800" dirty="0"/>
              <a:t> </a:t>
            </a:r>
            <a:r>
              <a:rPr lang="en-US" sz="2800" dirty="0" err="1"/>
              <a:t>lên</a:t>
            </a:r>
            <a:r>
              <a:rPr lang="en-US" sz="2800" dirty="0"/>
              <a:t> </a:t>
            </a:r>
            <a:r>
              <a:rPr lang="en-US" sz="2800" dirty="0" err="1"/>
              <a:t>đầu</a:t>
            </a:r>
            <a:r>
              <a:rPr lang="en-US" sz="2800" dirty="0"/>
              <a:t>, </a:t>
            </a:r>
            <a:r>
              <a:rPr lang="en-US" sz="2800" dirty="0" err="1"/>
              <a:t>dắt</a:t>
            </a:r>
            <a:r>
              <a:rPr lang="en-US" sz="2800" dirty="0"/>
              <a:t> </a:t>
            </a:r>
            <a:r>
              <a:rPr lang="en-US" sz="2800" dirty="0" err="1"/>
              <a:t>đàn</a:t>
            </a:r>
            <a:r>
              <a:rPr lang="en-US" sz="2800" dirty="0"/>
              <a:t> con </a:t>
            </a:r>
            <a:r>
              <a:rPr lang="en-US" sz="2800" dirty="0" err="1"/>
              <a:t>bé</a:t>
            </a:r>
            <a:r>
              <a:rPr lang="en-US" sz="2800" dirty="0"/>
              <a:t> </a:t>
            </a:r>
            <a:r>
              <a:rPr lang="en-US" sz="2800" dirty="0" err="1"/>
              <a:t>tí</a:t>
            </a:r>
            <a:r>
              <a:rPr lang="en-US" sz="2800" dirty="0"/>
              <a:t> </a:t>
            </a:r>
            <a:r>
              <a:rPr lang="en-US" sz="2800" dirty="0" err="1"/>
              <a:t>líu</a:t>
            </a:r>
            <a:r>
              <a:rPr lang="en-US" sz="2800" dirty="0"/>
              <a:t> </a:t>
            </a:r>
            <a:r>
              <a:rPr lang="en-US" sz="2800" dirty="0" err="1"/>
              <a:t>ríu</a:t>
            </a:r>
            <a:r>
              <a:rPr lang="en-US" sz="2800" dirty="0"/>
              <a:t> </a:t>
            </a:r>
            <a:r>
              <a:rPr lang="en-US" sz="2800" dirty="0" err="1"/>
              <a:t>chạy</a:t>
            </a:r>
            <a:r>
              <a:rPr lang="en-US" sz="2800" dirty="0"/>
              <a:t> </a:t>
            </a:r>
            <a:r>
              <a:rPr lang="en-US" sz="2800" dirty="0" err="1"/>
              <a:t>sau</a:t>
            </a:r>
            <a:r>
              <a:rPr lang="en-US" sz="2800" dirty="0"/>
              <a:t>.</a:t>
            </a:r>
          </a:p>
        </p:txBody>
      </p:sp>
      <p:pic>
        <p:nvPicPr>
          <p:cNvPr id="12" name="Picture 11">
            <a:extLst>
              <a:ext uri="{FF2B5EF4-FFF2-40B4-BE49-F238E27FC236}">
                <a16:creationId xmlns:a16="http://schemas.microsoft.com/office/drawing/2014/main" id="{DE7D527B-B400-41DF-BD31-6782B0140333}"/>
              </a:ext>
            </a:extLst>
          </p:cNvPr>
          <p:cNvPicPr>
            <a:picLocks noChangeAspect="1"/>
          </p:cNvPicPr>
          <p:nvPr/>
        </p:nvPicPr>
        <p:blipFill>
          <a:blip r:embed="rId3">
            <a:clrChange>
              <a:clrFrom>
                <a:srgbClr val="000000">
                  <a:alpha val="0"/>
                </a:srgbClr>
              </a:clrFrom>
              <a:clrTo>
                <a:srgbClr val="000000">
                  <a:alpha val="0"/>
                </a:srgbClr>
              </a:clrTo>
            </a:clrChange>
          </a:blip>
          <a:stretch>
            <a:fillRect/>
          </a:stretch>
        </p:blipFill>
        <p:spPr>
          <a:xfrm>
            <a:off x="0" y="3303609"/>
            <a:ext cx="5500256" cy="3428493"/>
          </a:xfrm>
          <a:prstGeom prst="rect">
            <a:avLst/>
          </a:prstGeom>
        </p:spPr>
      </p:pic>
    </p:spTree>
    <p:extLst>
      <p:ext uri="{BB962C8B-B14F-4D97-AF65-F5344CB8AC3E}">
        <p14:creationId xmlns:p14="http://schemas.microsoft.com/office/powerpoint/2010/main" val="156614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Horizontal Scroll 1">
            <a:extLst>
              <a:ext uri="{FF2B5EF4-FFF2-40B4-BE49-F238E27FC236}">
                <a16:creationId xmlns:a16="http://schemas.microsoft.com/office/drawing/2014/main" id="{93592F79-BC4D-46D8-9CF3-9D30FF0FFF99}"/>
              </a:ext>
            </a:extLst>
          </p:cNvPr>
          <p:cNvSpPr/>
          <p:nvPr/>
        </p:nvSpPr>
        <p:spPr>
          <a:xfrm>
            <a:off x="596611" y="309346"/>
            <a:ext cx="10986077" cy="1485256"/>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a:solidFill>
                  <a:prstClr val="black"/>
                </a:solidFill>
                <a:cs typeface="Times New Roman" pitchFamily="18" charset="0"/>
              </a:rPr>
              <a:t>Đọc bài: Bồ câu tung cánh (trang 6)</a:t>
            </a:r>
            <a:endParaRPr lang="en-US" sz="4000" b="1" dirty="0">
              <a:solidFill>
                <a:prstClr val="black"/>
              </a:solidFill>
              <a:cs typeface="Times New Roman" pitchFamily="18" charset="0"/>
            </a:endParaRPr>
          </a:p>
        </p:txBody>
      </p:sp>
      <p:sp>
        <p:nvSpPr>
          <p:cNvPr id="11" name="TextBox 10">
            <a:extLst>
              <a:ext uri="{FF2B5EF4-FFF2-40B4-BE49-F238E27FC236}">
                <a16:creationId xmlns:a16="http://schemas.microsoft.com/office/drawing/2014/main" id="{832E6E75-2541-497F-A888-7F52967BD1A1}"/>
              </a:ext>
            </a:extLst>
          </p:cNvPr>
          <p:cNvSpPr txBox="1"/>
          <p:nvPr/>
        </p:nvSpPr>
        <p:spPr>
          <a:xfrm>
            <a:off x="609601" y="1794602"/>
            <a:ext cx="11205440" cy="1077218"/>
          </a:xfrm>
          <a:prstGeom prst="rect">
            <a:avLst/>
          </a:prstGeom>
          <a:solidFill>
            <a:schemeClr val="accent4">
              <a:lumMod val="60000"/>
              <a:lumOff val="40000"/>
            </a:schemeClr>
          </a:solidFill>
        </p:spPr>
        <p:txBody>
          <a:bodyPr wrap="square" rtlCol="0">
            <a:spAutoFit/>
          </a:bodyPr>
          <a:lstStyle/>
          <a:p>
            <a:pPr algn="ctr"/>
            <a:r>
              <a:rPr lang="en-US" sz="3200" b="1">
                <a:cs typeface="Times New Roman" pitchFamily="18" charset="0"/>
              </a:rPr>
              <a:t>Trả lời câu hỏi sau:</a:t>
            </a:r>
          </a:p>
          <a:p>
            <a:r>
              <a:rPr lang="en-US" sz="3200">
                <a:cs typeface="Times New Roman" pitchFamily="18" charset="0"/>
              </a:rPr>
              <a:t>Chim bồ câu ấp trứng, nuôi con mới nở như thế nào?</a:t>
            </a:r>
          </a:p>
        </p:txBody>
      </p:sp>
      <p:sp>
        <p:nvSpPr>
          <p:cNvPr id="12" name="TextBox 11">
            <a:extLst>
              <a:ext uri="{FF2B5EF4-FFF2-40B4-BE49-F238E27FC236}">
                <a16:creationId xmlns:a16="http://schemas.microsoft.com/office/drawing/2014/main" id="{8022D8B4-56F4-4CED-92AF-DCB8515FB961}"/>
              </a:ext>
            </a:extLst>
          </p:cNvPr>
          <p:cNvSpPr txBox="1"/>
          <p:nvPr/>
        </p:nvSpPr>
        <p:spPr>
          <a:xfrm>
            <a:off x="5291281" y="3421037"/>
            <a:ext cx="6523760" cy="2062103"/>
          </a:xfrm>
          <a:prstGeom prst="rect">
            <a:avLst/>
          </a:prstGeom>
          <a:solidFill>
            <a:schemeClr val="accent4">
              <a:lumMod val="60000"/>
              <a:lumOff val="40000"/>
            </a:schemeClr>
          </a:solidFill>
        </p:spPr>
        <p:txBody>
          <a:bodyPr wrap="square" rtlCol="0">
            <a:spAutoFit/>
          </a:bodyPr>
          <a:lstStyle/>
          <a:p>
            <a:pPr algn="just"/>
            <a:r>
              <a:rPr lang="en-US" sz="3200" dirty="0" err="1">
                <a:cs typeface="Times New Roman" pitchFamily="18" charset="0"/>
              </a:rPr>
              <a:t>Chim</a:t>
            </a:r>
            <a:r>
              <a:rPr lang="en-US" sz="3200" dirty="0">
                <a:cs typeface="Times New Roman" pitchFamily="18" charset="0"/>
              </a:rPr>
              <a:t> </a:t>
            </a:r>
            <a:r>
              <a:rPr lang="en-US" sz="3200" dirty="0" err="1">
                <a:cs typeface="Times New Roman" pitchFamily="18" charset="0"/>
              </a:rPr>
              <a:t>bố</a:t>
            </a:r>
            <a:r>
              <a:rPr lang="en-US" sz="3200" dirty="0">
                <a:cs typeface="Times New Roman" pitchFamily="18" charset="0"/>
              </a:rPr>
              <a:t>, </a:t>
            </a:r>
            <a:r>
              <a:rPr lang="en-US" sz="3200" dirty="0" err="1">
                <a:cs typeface="Times New Roman" pitchFamily="18" charset="0"/>
              </a:rPr>
              <a:t>mẹ</a:t>
            </a:r>
            <a:r>
              <a:rPr lang="en-US" sz="3200" dirty="0">
                <a:cs typeface="Times New Roman" pitchFamily="18" charset="0"/>
              </a:rPr>
              <a:t> </a:t>
            </a:r>
            <a:r>
              <a:rPr lang="en-US" sz="3200" dirty="0" err="1">
                <a:cs typeface="Times New Roman" pitchFamily="18" charset="0"/>
              </a:rPr>
              <a:t>thay</a:t>
            </a:r>
            <a:r>
              <a:rPr lang="en-US" sz="3200" dirty="0">
                <a:cs typeface="Times New Roman" pitchFamily="18" charset="0"/>
              </a:rPr>
              <a:t> </a:t>
            </a:r>
            <a:r>
              <a:rPr lang="en-US" sz="3200" dirty="0" err="1">
                <a:cs typeface="Times New Roman" pitchFamily="18" charset="0"/>
              </a:rPr>
              <a:t>nhau</a:t>
            </a:r>
            <a:r>
              <a:rPr lang="en-US" sz="3200" dirty="0">
                <a:cs typeface="Times New Roman" pitchFamily="18" charset="0"/>
              </a:rPr>
              <a:t> </a:t>
            </a:r>
            <a:r>
              <a:rPr lang="en-US" sz="3200" dirty="0" err="1">
                <a:cs typeface="Times New Roman" pitchFamily="18" charset="0"/>
              </a:rPr>
              <a:t>ấp</a:t>
            </a:r>
            <a:r>
              <a:rPr lang="en-US" sz="3200" dirty="0">
                <a:cs typeface="Times New Roman" pitchFamily="18" charset="0"/>
              </a:rPr>
              <a:t> </a:t>
            </a:r>
            <a:r>
              <a:rPr lang="en-US" sz="3200" dirty="0" err="1">
                <a:cs typeface="Times New Roman" pitchFamily="18" charset="0"/>
              </a:rPr>
              <a:t>trứng</a:t>
            </a:r>
            <a:r>
              <a:rPr lang="en-US" sz="3200" dirty="0">
                <a:cs typeface="Times New Roman" pitchFamily="18" charset="0"/>
              </a:rPr>
              <a:t>. Khi con ra </a:t>
            </a:r>
            <a:r>
              <a:rPr lang="en-US" sz="3200" dirty="0" err="1">
                <a:cs typeface="Times New Roman" pitchFamily="18" charset="0"/>
              </a:rPr>
              <a:t>đời</a:t>
            </a:r>
            <a:r>
              <a:rPr lang="en-US" sz="3200" dirty="0">
                <a:cs typeface="Times New Roman" pitchFamily="18" charset="0"/>
              </a:rPr>
              <a:t>, </a:t>
            </a:r>
            <a:r>
              <a:rPr lang="en-US" sz="3200" dirty="0" err="1">
                <a:cs typeface="Times New Roman" pitchFamily="18" charset="0"/>
              </a:rPr>
              <a:t>chim</a:t>
            </a:r>
            <a:r>
              <a:rPr lang="en-US" sz="3200" dirty="0">
                <a:cs typeface="Times New Roman" pitchFamily="18" charset="0"/>
              </a:rPr>
              <a:t> </a:t>
            </a:r>
            <a:r>
              <a:rPr lang="en-US" sz="3200" dirty="0" err="1">
                <a:cs typeface="Times New Roman" pitchFamily="18" charset="0"/>
              </a:rPr>
              <a:t>bố</a:t>
            </a:r>
            <a:r>
              <a:rPr lang="en-US" sz="3200" dirty="0">
                <a:cs typeface="Times New Roman" pitchFamily="18" charset="0"/>
              </a:rPr>
              <a:t>, </a:t>
            </a:r>
            <a:r>
              <a:rPr lang="en-US" sz="3200" dirty="0" err="1">
                <a:cs typeface="Times New Roman" pitchFamily="18" charset="0"/>
              </a:rPr>
              <a:t>chim</a:t>
            </a:r>
            <a:r>
              <a:rPr lang="en-US" sz="3200" dirty="0">
                <a:cs typeface="Times New Roman" pitchFamily="18" charset="0"/>
              </a:rPr>
              <a:t> </a:t>
            </a:r>
            <a:r>
              <a:rPr lang="en-US" sz="3200" dirty="0" err="1">
                <a:cs typeface="Times New Roman" pitchFamily="18" charset="0"/>
              </a:rPr>
              <a:t>mẹ</a:t>
            </a:r>
            <a:r>
              <a:rPr lang="en-US" sz="3200" dirty="0">
                <a:cs typeface="Times New Roman" pitchFamily="18" charset="0"/>
              </a:rPr>
              <a:t> </a:t>
            </a:r>
            <a:r>
              <a:rPr lang="en-US" sz="3200" dirty="0" err="1">
                <a:cs typeface="Times New Roman" pitchFamily="18" charset="0"/>
              </a:rPr>
              <a:t>mớm</a:t>
            </a:r>
            <a:r>
              <a:rPr lang="en-US" sz="3200" dirty="0">
                <a:cs typeface="Times New Roman" pitchFamily="18" charset="0"/>
              </a:rPr>
              <a:t> </a:t>
            </a:r>
            <a:r>
              <a:rPr lang="en-US" sz="3200" dirty="0" err="1">
                <a:cs typeface="Times New Roman" pitchFamily="18" charset="0"/>
              </a:rPr>
              <a:t>sữa</a:t>
            </a:r>
            <a:r>
              <a:rPr lang="en-US" sz="3200" dirty="0">
                <a:cs typeface="Times New Roman" pitchFamily="18" charset="0"/>
              </a:rPr>
              <a:t> </a:t>
            </a:r>
            <a:r>
              <a:rPr lang="en-US" sz="3200" dirty="0" err="1">
                <a:cs typeface="Times New Roman" pitchFamily="18" charset="0"/>
              </a:rPr>
              <a:t>chứa</a:t>
            </a:r>
            <a:r>
              <a:rPr lang="en-US" sz="3200" dirty="0">
                <a:cs typeface="Times New Roman" pitchFamily="18" charset="0"/>
              </a:rPr>
              <a:t> </a:t>
            </a:r>
            <a:r>
              <a:rPr lang="en-US" sz="3200" dirty="0" err="1">
                <a:cs typeface="Times New Roman" pitchFamily="18" charset="0"/>
              </a:rPr>
              <a:t>trong</a:t>
            </a:r>
            <a:r>
              <a:rPr lang="en-US" sz="3200" dirty="0">
                <a:cs typeface="Times New Roman" pitchFamily="18" charset="0"/>
              </a:rPr>
              <a:t> </a:t>
            </a:r>
            <a:r>
              <a:rPr lang="en-US" sz="3200" dirty="0" err="1">
                <a:cs typeface="Times New Roman" pitchFamily="18" charset="0"/>
              </a:rPr>
              <a:t>diều</a:t>
            </a:r>
            <a:r>
              <a:rPr lang="en-US" sz="3200" dirty="0">
                <a:cs typeface="Times New Roman" pitchFamily="18" charset="0"/>
              </a:rPr>
              <a:t> </a:t>
            </a:r>
            <a:r>
              <a:rPr lang="en-US" sz="3200" dirty="0" err="1">
                <a:cs typeface="Times New Roman" pitchFamily="18" charset="0"/>
              </a:rPr>
              <a:t>nuôi</a:t>
            </a:r>
            <a:r>
              <a:rPr lang="en-US" sz="3200" dirty="0">
                <a:cs typeface="Times New Roman" pitchFamily="18" charset="0"/>
              </a:rPr>
              <a:t> con.</a:t>
            </a:r>
          </a:p>
        </p:txBody>
      </p:sp>
      <p:pic>
        <p:nvPicPr>
          <p:cNvPr id="13" name="Picture 12">
            <a:extLst>
              <a:ext uri="{FF2B5EF4-FFF2-40B4-BE49-F238E27FC236}">
                <a16:creationId xmlns:a16="http://schemas.microsoft.com/office/drawing/2014/main" id="{EE743B49-F575-461A-A36E-38E98B79F8A6}"/>
              </a:ext>
            </a:extLst>
          </p:cNvPr>
          <p:cNvPicPr>
            <a:picLocks noChangeAspect="1"/>
          </p:cNvPicPr>
          <p:nvPr/>
        </p:nvPicPr>
        <p:blipFill rotWithShape="1">
          <a:blip r:embed="rId2">
            <a:extLst>
              <a:ext uri="{28A0092B-C50C-407E-A947-70E740481C1C}">
                <a14:useLocalDpi xmlns:a14="http://schemas.microsoft.com/office/drawing/2010/main" val="0"/>
              </a:ext>
            </a:extLst>
          </a:blip>
          <a:srcRect l="15164" t="10568" r="11039" b="58716"/>
          <a:stretch/>
        </p:blipFill>
        <p:spPr>
          <a:xfrm>
            <a:off x="279977" y="2985775"/>
            <a:ext cx="4763078" cy="3872225"/>
          </a:xfrm>
          <a:prstGeom prst="ellipse">
            <a:avLst/>
          </a:prstGeom>
          <a:ln>
            <a:noFill/>
          </a:ln>
          <a:effectLst>
            <a:softEdge rad="112500"/>
          </a:effectLst>
        </p:spPr>
      </p:pic>
      <p:sp>
        <p:nvSpPr>
          <p:cNvPr id="7" name="Action Button: Home 2">
            <a:hlinkClick r:id="rId3" action="ppaction://hlinksldjump" highlightClick="1"/>
            <a:extLst>
              <a:ext uri="{FF2B5EF4-FFF2-40B4-BE49-F238E27FC236}">
                <a16:creationId xmlns:a16="http://schemas.microsoft.com/office/drawing/2014/main" id="{B04529DA-116B-4DEC-8734-15A701023036}"/>
              </a:ext>
            </a:extLst>
          </p:cNvPr>
          <p:cNvSpPr/>
          <p:nvPr/>
        </p:nvSpPr>
        <p:spPr>
          <a:xfrm>
            <a:off x="11341100" y="6150210"/>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Tree>
    <p:extLst>
      <p:ext uri="{BB962C8B-B14F-4D97-AF65-F5344CB8AC3E}">
        <p14:creationId xmlns:p14="http://schemas.microsoft.com/office/powerpoint/2010/main" val="322314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1">
            <a:extLst>
              <a:ext uri="{FF2B5EF4-FFF2-40B4-BE49-F238E27FC236}">
                <a16:creationId xmlns:a16="http://schemas.microsoft.com/office/drawing/2014/main" id="{6C50362C-971C-411B-A2CC-4F98421E975E}"/>
              </a:ext>
            </a:extLst>
          </p:cNvPr>
          <p:cNvSpPr/>
          <p:nvPr/>
        </p:nvSpPr>
        <p:spPr>
          <a:xfrm>
            <a:off x="96982" y="279191"/>
            <a:ext cx="12095018" cy="1579419"/>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a:solidFill>
                  <a:prstClr val="black"/>
                </a:solidFill>
                <a:cs typeface="Times New Roman" pitchFamily="18" charset="0"/>
              </a:rPr>
              <a:t>Đọc bài: Con trâu đen lông mượt (trang 11)</a:t>
            </a:r>
            <a:endParaRPr lang="en-US" sz="4000" b="1" dirty="0">
              <a:solidFill>
                <a:prstClr val="black"/>
              </a:solidFill>
              <a:cs typeface="Times New Roman" pitchFamily="18" charset="0"/>
            </a:endParaRPr>
          </a:p>
        </p:txBody>
      </p:sp>
      <p:sp>
        <p:nvSpPr>
          <p:cNvPr id="7" name="TextBox 6">
            <a:extLst>
              <a:ext uri="{FF2B5EF4-FFF2-40B4-BE49-F238E27FC236}">
                <a16:creationId xmlns:a16="http://schemas.microsoft.com/office/drawing/2014/main" id="{AB252590-DCC4-4EED-9DE8-9B701D649DAB}"/>
              </a:ext>
            </a:extLst>
          </p:cNvPr>
          <p:cNvSpPr txBox="1"/>
          <p:nvPr/>
        </p:nvSpPr>
        <p:spPr>
          <a:xfrm>
            <a:off x="1223366" y="1858610"/>
            <a:ext cx="9745270" cy="1077218"/>
          </a:xfrm>
          <a:prstGeom prst="rect">
            <a:avLst/>
          </a:prstGeom>
          <a:solidFill>
            <a:srgbClr val="79EDD7"/>
          </a:solidFill>
        </p:spPr>
        <p:txBody>
          <a:bodyPr wrap="square" rtlCol="0">
            <a:spAutoFit/>
          </a:bodyPr>
          <a:lstStyle/>
          <a:p>
            <a:pPr algn="ctr"/>
            <a:r>
              <a:rPr lang="en-US" sz="3200" b="1">
                <a:cs typeface="Times New Roman" pitchFamily="18" charset="0"/>
              </a:rPr>
              <a:t>Trả lời câu hỏi sau:</a:t>
            </a:r>
          </a:p>
          <a:p>
            <a:pPr algn="ctr"/>
            <a:r>
              <a:rPr lang="en-US" sz="3200">
                <a:cs typeface="Times New Roman" panose="02020603050405020304" pitchFamily="18" charset="0"/>
              </a:rPr>
              <a:t>Bài thơ là lời của ai?</a:t>
            </a:r>
          </a:p>
        </p:txBody>
      </p:sp>
      <p:pic>
        <p:nvPicPr>
          <p:cNvPr id="3" name="Picture 2">
            <a:extLst>
              <a:ext uri="{FF2B5EF4-FFF2-40B4-BE49-F238E27FC236}">
                <a16:creationId xmlns:a16="http://schemas.microsoft.com/office/drawing/2014/main" id="{E685B1E6-F575-4E7B-B61F-4C335D532A83}"/>
              </a:ext>
            </a:extLst>
          </p:cNvPr>
          <p:cNvPicPr>
            <a:picLocks noChangeAspect="1"/>
          </p:cNvPicPr>
          <p:nvPr/>
        </p:nvPicPr>
        <p:blipFill>
          <a:blip r:embed="rId2"/>
          <a:stretch>
            <a:fillRect/>
          </a:stretch>
        </p:blipFill>
        <p:spPr>
          <a:xfrm>
            <a:off x="0" y="3062748"/>
            <a:ext cx="5298059" cy="3795251"/>
          </a:xfrm>
          <a:prstGeom prst="rect">
            <a:avLst/>
          </a:prstGeom>
        </p:spPr>
      </p:pic>
      <p:sp>
        <p:nvSpPr>
          <p:cNvPr id="22" name="TextBox 21">
            <a:extLst>
              <a:ext uri="{FF2B5EF4-FFF2-40B4-BE49-F238E27FC236}">
                <a16:creationId xmlns:a16="http://schemas.microsoft.com/office/drawing/2014/main" id="{A504BABE-CCA8-4B1F-A011-C6B48F4E6D12}"/>
              </a:ext>
            </a:extLst>
          </p:cNvPr>
          <p:cNvSpPr txBox="1"/>
          <p:nvPr/>
        </p:nvSpPr>
        <p:spPr>
          <a:xfrm>
            <a:off x="5614555" y="3429000"/>
            <a:ext cx="6234545" cy="1754326"/>
          </a:xfrm>
          <a:prstGeom prst="rect">
            <a:avLst/>
          </a:prstGeom>
          <a:solidFill>
            <a:schemeClr val="accent1">
              <a:lumMod val="60000"/>
              <a:lumOff val="40000"/>
            </a:schemeClr>
          </a:solidFill>
        </p:spPr>
        <p:txBody>
          <a:bodyPr wrap="square" rtlCol="0">
            <a:spAutoFit/>
          </a:bodyPr>
          <a:lstStyle/>
          <a:p>
            <a:pPr indent="401638" algn="just"/>
            <a:r>
              <a:rPr lang="en-US" sz="3600" dirty="0" err="1">
                <a:cs typeface="Times New Roman" panose="02020603050405020304" pitchFamily="18" charset="0"/>
              </a:rPr>
              <a:t>Bài</a:t>
            </a:r>
            <a:r>
              <a:rPr lang="en-US" sz="3600" dirty="0">
                <a:cs typeface="Times New Roman" panose="02020603050405020304" pitchFamily="18" charset="0"/>
              </a:rPr>
              <a:t> </a:t>
            </a:r>
            <a:r>
              <a:rPr lang="en-US" sz="3600" dirty="0" err="1">
                <a:cs typeface="Times New Roman" panose="02020603050405020304" pitchFamily="18" charset="0"/>
              </a:rPr>
              <a:t>thơ</a:t>
            </a:r>
            <a:r>
              <a:rPr lang="en-US" sz="3600" dirty="0">
                <a:cs typeface="Times New Roman" panose="02020603050405020304" pitchFamily="18" charset="0"/>
              </a:rPr>
              <a:t> </a:t>
            </a:r>
            <a:r>
              <a:rPr lang="en-US" sz="3600" dirty="0" err="1">
                <a:cs typeface="Times New Roman" panose="02020603050405020304" pitchFamily="18" charset="0"/>
              </a:rPr>
              <a:t>là</a:t>
            </a:r>
            <a:r>
              <a:rPr lang="en-US" sz="3600" dirty="0">
                <a:cs typeface="Times New Roman" panose="02020603050405020304" pitchFamily="18" charset="0"/>
              </a:rPr>
              <a:t> </a:t>
            </a:r>
            <a:r>
              <a:rPr lang="en-US" sz="3600" dirty="0" err="1">
                <a:cs typeface="Times New Roman" panose="02020603050405020304" pitchFamily="18" charset="0"/>
              </a:rPr>
              <a:t>lời</a:t>
            </a:r>
            <a:r>
              <a:rPr lang="en-US" sz="3600" dirty="0">
                <a:cs typeface="Times New Roman" panose="02020603050405020304" pitchFamily="18" charset="0"/>
              </a:rPr>
              <a:t> </a:t>
            </a:r>
            <a:r>
              <a:rPr lang="en-US" sz="3600" dirty="0" err="1">
                <a:cs typeface="Times New Roman" panose="02020603050405020304" pitchFamily="18" charset="0"/>
              </a:rPr>
              <a:t>của</a:t>
            </a:r>
            <a:r>
              <a:rPr lang="en-US" sz="3600" dirty="0">
                <a:cs typeface="Times New Roman" panose="02020603050405020304" pitchFamily="18" charset="0"/>
              </a:rPr>
              <a:t> </a:t>
            </a:r>
            <a:r>
              <a:rPr lang="en-US" sz="3600" dirty="0" err="1">
                <a:cs typeface="Times New Roman" panose="02020603050405020304" pitchFamily="18" charset="0"/>
              </a:rPr>
              <a:t>bạn</a:t>
            </a:r>
            <a:r>
              <a:rPr lang="en-US" sz="3600" dirty="0">
                <a:cs typeface="Times New Roman" panose="02020603050405020304" pitchFamily="18" charset="0"/>
              </a:rPr>
              <a:t> </a:t>
            </a:r>
            <a:r>
              <a:rPr lang="en-US" sz="3600" dirty="0" err="1">
                <a:cs typeface="Times New Roman" panose="02020603050405020304" pitchFamily="18" charset="0"/>
              </a:rPr>
              <a:t>nhỏ</a:t>
            </a:r>
            <a:r>
              <a:rPr lang="en-US" sz="3600" dirty="0">
                <a:cs typeface="Times New Roman" panose="02020603050405020304" pitchFamily="18" charset="0"/>
              </a:rPr>
              <a:t> </a:t>
            </a:r>
            <a:r>
              <a:rPr lang="en-US" sz="3600" dirty="0" err="1">
                <a:cs typeface="Times New Roman" panose="02020603050405020304" pitchFamily="18" charset="0"/>
              </a:rPr>
              <a:t>chăn</a:t>
            </a:r>
            <a:r>
              <a:rPr lang="en-US" sz="3600" dirty="0">
                <a:cs typeface="Times New Roman" panose="02020603050405020304" pitchFamily="18" charset="0"/>
              </a:rPr>
              <a:t> </a:t>
            </a:r>
            <a:r>
              <a:rPr lang="en-US" sz="3600" dirty="0" err="1">
                <a:cs typeface="Times New Roman" panose="02020603050405020304" pitchFamily="18" charset="0"/>
              </a:rPr>
              <a:t>trâu</a:t>
            </a:r>
            <a:r>
              <a:rPr lang="en-US" sz="3600" dirty="0">
                <a:cs typeface="Times New Roman" panose="02020603050405020304" pitchFamily="18" charset="0"/>
              </a:rPr>
              <a:t> </a:t>
            </a:r>
            <a:r>
              <a:rPr lang="en-US" sz="3600" dirty="0" err="1">
                <a:cs typeface="Times New Roman" panose="02020603050405020304" pitchFamily="18" charset="0"/>
              </a:rPr>
              <a:t>nói</a:t>
            </a:r>
            <a:r>
              <a:rPr lang="en-US" sz="3600" dirty="0">
                <a:cs typeface="Times New Roman" panose="02020603050405020304" pitchFamily="18" charset="0"/>
              </a:rPr>
              <a:t> </a:t>
            </a:r>
            <a:r>
              <a:rPr lang="en-US" sz="3600" dirty="0" err="1">
                <a:cs typeface="Times New Roman" panose="02020603050405020304" pitchFamily="18" charset="0"/>
              </a:rPr>
              <a:t>với</a:t>
            </a:r>
            <a:r>
              <a:rPr lang="en-US" sz="3600" dirty="0">
                <a:cs typeface="Times New Roman" panose="02020603050405020304" pitchFamily="18" charset="0"/>
              </a:rPr>
              <a:t> con </a:t>
            </a:r>
            <a:r>
              <a:rPr lang="en-US" sz="3600" dirty="0" err="1">
                <a:cs typeface="Times New Roman" panose="02020603050405020304" pitchFamily="18" charset="0"/>
              </a:rPr>
              <a:t>trâu</a:t>
            </a:r>
            <a:r>
              <a:rPr lang="en-US" sz="3600" dirty="0">
                <a:cs typeface="Times New Roman" panose="02020603050405020304" pitchFamily="18" charset="0"/>
              </a:rPr>
              <a:t>.</a:t>
            </a:r>
            <a:endParaRPr lang="en-US" sz="3600" dirty="0"/>
          </a:p>
        </p:txBody>
      </p:sp>
      <p:sp>
        <p:nvSpPr>
          <p:cNvPr id="8" name="Action Button: Home 2">
            <a:hlinkClick r:id="rId3" action="ppaction://hlinksldjump" highlightClick="1"/>
            <a:extLst>
              <a:ext uri="{FF2B5EF4-FFF2-40B4-BE49-F238E27FC236}">
                <a16:creationId xmlns:a16="http://schemas.microsoft.com/office/drawing/2014/main" id="{0B613A67-D15C-4C83-9CC8-4B92C1FC7BC5}"/>
              </a:ext>
            </a:extLst>
          </p:cNvPr>
          <p:cNvSpPr/>
          <p:nvPr/>
        </p:nvSpPr>
        <p:spPr>
          <a:xfrm>
            <a:off x="11341100" y="6150210"/>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Tree>
    <p:extLst>
      <p:ext uri="{BB962C8B-B14F-4D97-AF65-F5344CB8AC3E}">
        <p14:creationId xmlns:p14="http://schemas.microsoft.com/office/powerpoint/2010/main" val="164205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1">
            <a:extLst>
              <a:ext uri="{FF2B5EF4-FFF2-40B4-BE49-F238E27FC236}">
                <a16:creationId xmlns:a16="http://schemas.microsoft.com/office/drawing/2014/main" id="{81C38758-C35B-49B2-81D1-1A31CD578F7F}"/>
              </a:ext>
            </a:extLst>
          </p:cNvPr>
          <p:cNvSpPr/>
          <p:nvPr/>
        </p:nvSpPr>
        <p:spPr>
          <a:xfrm>
            <a:off x="0" y="349549"/>
            <a:ext cx="12108868" cy="1417359"/>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 Con chó nhà hàng xóm (trang 14)</a:t>
            </a:r>
            <a:endParaRPr lang="en-US" sz="4000" b="1"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98BAD766-3E3A-4128-AD11-B4B92F13176F}"/>
              </a:ext>
            </a:extLst>
          </p:cNvPr>
          <p:cNvSpPr txBox="1"/>
          <p:nvPr/>
        </p:nvSpPr>
        <p:spPr>
          <a:xfrm>
            <a:off x="765462" y="1684913"/>
            <a:ext cx="11208327" cy="1077218"/>
          </a:xfrm>
          <a:prstGeom prst="rect">
            <a:avLst/>
          </a:prstGeom>
          <a:solidFill>
            <a:schemeClr val="accent4">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latin typeface="UTM Avo" panose="02040603050506020204" pitchFamily="18" charset="0"/>
                <a:cs typeface="Times New Roman" pitchFamily="18" charset="0"/>
              </a:rPr>
              <a:t>Bạn của Bé ở nhà là ai?</a:t>
            </a:r>
          </a:p>
        </p:txBody>
      </p:sp>
      <p:sp>
        <p:nvSpPr>
          <p:cNvPr id="9" name="TextBox 8">
            <a:extLst>
              <a:ext uri="{FF2B5EF4-FFF2-40B4-BE49-F238E27FC236}">
                <a16:creationId xmlns:a16="http://schemas.microsoft.com/office/drawing/2014/main" id="{F499B4BB-E434-4CF9-B1A3-FDC9305BDB23}"/>
              </a:ext>
            </a:extLst>
          </p:cNvPr>
          <p:cNvSpPr txBox="1"/>
          <p:nvPr/>
        </p:nvSpPr>
        <p:spPr>
          <a:xfrm>
            <a:off x="6689440" y="3396259"/>
            <a:ext cx="5284349" cy="1200329"/>
          </a:xfrm>
          <a:prstGeom prst="rect">
            <a:avLst/>
          </a:prstGeom>
          <a:solidFill>
            <a:schemeClr val="accent4">
              <a:lumMod val="60000"/>
              <a:lumOff val="40000"/>
            </a:schemeClr>
          </a:solidFill>
        </p:spPr>
        <p:txBody>
          <a:bodyPr wrap="square" rtlCol="0">
            <a:spAutoFit/>
          </a:bodyPr>
          <a:lstStyle/>
          <a:p>
            <a:pPr algn="just"/>
            <a:r>
              <a:rPr lang="en-US" sz="3600">
                <a:latin typeface="UTM Avo" panose="02040603050506020204" pitchFamily="18" charset="0"/>
                <a:cs typeface="Times New Roman" panose="02020603050405020304" pitchFamily="18" charset="0"/>
              </a:rPr>
              <a:t>Bạn của bé ở nhà là Cún Bông.</a:t>
            </a:r>
          </a:p>
        </p:txBody>
      </p:sp>
      <p:pic>
        <p:nvPicPr>
          <p:cNvPr id="6" name="Picture 5">
            <a:extLst>
              <a:ext uri="{FF2B5EF4-FFF2-40B4-BE49-F238E27FC236}">
                <a16:creationId xmlns:a16="http://schemas.microsoft.com/office/drawing/2014/main" id="{7AA62181-6441-4E57-813F-C8C2CE7A5B55}"/>
              </a:ext>
            </a:extLst>
          </p:cNvPr>
          <p:cNvPicPr>
            <a:picLocks noChangeAspect="1"/>
          </p:cNvPicPr>
          <p:nvPr/>
        </p:nvPicPr>
        <p:blipFill>
          <a:blip r:embed="rId2"/>
          <a:stretch>
            <a:fillRect/>
          </a:stretch>
        </p:blipFill>
        <p:spPr>
          <a:xfrm>
            <a:off x="0" y="3063546"/>
            <a:ext cx="6400800" cy="3794454"/>
          </a:xfrm>
          <a:prstGeom prst="rect">
            <a:avLst/>
          </a:prstGeom>
        </p:spPr>
      </p:pic>
      <p:sp>
        <p:nvSpPr>
          <p:cNvPr id="7" name="Action Button: Home 2">
            <a:hlinkClick r:id="rId3" action="ppaction://hlinksldjump" highlightClick="1"/>
            <a:extLst>
              <a:ext uri="{FF2B5EF4-FFF2-40B4-BE49-F238E27FC236}">
                <a16:creationId xmlns:a16="http://schemas.microsoft.com/office/drawing/2014/main" id="{DFB84680-5166-4275-8673-1511CD6FCD8C}"/>
              </a:ext>
            </a:extLst>
          </p:cNvPr>
          <p:cNvSpPr/>
          <p:nvPr/>
        </p:nvSpPr>
        <p:spPr>
          <a:xfrm>
            <a:off x="11341100" y="6150210"/>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Tree>
    <p:extLst>
      <p:ext uri="{BB962C8B-B14F-4D97-AF65-F5344CB8AC3E}">
        <p14:creationId xmlns:p14="http://schemas.microsoft.com/office/powerpoint/2010/main" val="400365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1">
            <a:extLst>
              <a:ext uri="{FF2B5EF4-FFF2-40B4-BE49-F238E27FC236}">
                <a16:creationId xmlns:a16="http://schemas.microsoft.com/office/drawing/2014/main" id="{6CC0327F-CBA9-4DDE-816B-78434A833189}"/>
              </a:ext>
            </a:extLst>
          </p:cNvPr>
          <p:cNvSpPr/>
          <p:nvPr/>
        </p:nvSpPr>
        <p:spPr>
          <a:xfrm>
            <a:off x="602098" y="360866"/>
            <a:ext cx="11277599" cy="1385440"/>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Tiếng vườn (trang 21)</a:t>
            </a:r>
            <a:endParaRPr lang="en-US" sz="4000" b="1"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612C4751-9229-4FEA-A4F4-AB3ABECB7CEB}"/>
              </a:ext>
            </a:extLst>
          </p:cNvPr>
          <p:cNvSpPr txBox="1"/>
          <p:nvPr/>
        </p:nvSpPr>
        <p:spPr>
          <a:xfrm>
            <a:off x="749010" y="1852344"/>
            <a:ext cx="11139055" cy="1077218"/>
          </a:xfrm>
          <a:prstGeom prst="rect">
            <a:avLst/>
          </a:prstGeom>
          <a:solidFill>
            <a:schemeClr val="accent5">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latin typeface="UTM Avo" panose="02040603050506020204" pitchFamily="18" charset="0"/>
                <a:cs typeface="Times New Roman" pitchFamily="18" charset="0"/>
              </a:rPr>
              <a:t>Trong vườn có những cây nào nở hoa?</a:t>
            </a:r>
          </a:p>
        </p:txBody>
      </p:sp>
      <p:sp>
        <p:nvSpPr>
          <p:cNvPr id="9" name="TextBox 8">
            <a:extLst>
              <a:ext uri="{FF2B5EF4-FFF2-40B4-BE49-F238E27FC236}">
                <a16:creationId xmlns:a16="http://schemas.microsoft.com/office/drawing/2014/main" id="{1CC45588-88C5-4FBD-9C3E-0D58445B3C7D}"/>
              </a:ext>
            </a:extLst>
          </p:cNvPr>
          <p:cNvSpPr txBox="1"/>
          <p:nvPr/>
        </p:nvSpPr>
        <p:spPr>
          <a:xfrm>
            <a:off x="6469787" y="3727176"/>
            <a:ext cx="5409910" cy="1569660"/>
          </a:xfrm>
          <a:prstGeom prst="rect">
            <a:avLst/>
          </a:prstGeom>
          <a:solidFill>
            <a:schemeClr val="accent5">
              <a:lumMod val="60000"/>
              <a:lumOff val="40000"/>
            </a:schemeClr>
          </a:solidFill>
        </p:spPr>
        <p:txBody>
          <a:bodyPr wrap="square" rtlCol="0">
            <a:spAutoFit/>
          </a:bodyPr>
          <a:lstStyle/>
          <a:p>
            <a:pPr algn="just"/>
            <a:r>
              <a:rPr lang="en-US" sz="3200">
                <a:latin typeface="UTM Avo" panose="02040603050506020204" pitchFamily="18" charset="0"/>
                <a:cs typeface="Times New Roman" panose="02020603050405020304" pitchFamily="18" charset="0"/>
              </a:rPr>
              <a:t>Trong vườn có nhiều loài cây nở hoa: cây muỗm, cây nhài, cây bưởi.</a:t>
            </a:r>
          </a:p>
        </p:txBody>
      </p:sp>
      <p:pic>
        <p:nvPicPr>
          <p:cNvPr id="3" name="Picture 2">
            <a:extLst>
              <a:ext uri="{FF2B5EF4-FFF2-40B4-BE49-F238E27FC236}">
                <a16:creationId xmlns:a16="http://schemas.microsoft.com/office/drawing/2014/main" id="{78904DF7-D9B7-4BC1-BDB4-A209C1FDFB5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3934" y="3303140"/>
            <a:ext cx="5938115" cy="3477110"/>
          </a:xfrm>
          <a:prstGeom prst="rect">
            <a:avLst/>
          </a:prstGeom>
        </p:spPr>
      </p:pic>
      <p:sp>
        <p:nvSpPr>
          <p:cNvPr id="7" name="Action Button: Home 2">
            <a:hlinkClick r:id="rId3" action="ppaction://hlinksldjump" highlightClick="1"/>
            <a:extLst>
              <a:ext uri="{FF2B5EF4-FFF2-40B4-BE49-F238E27FC236}">
                <a16:creationId xmlns:a16="http://schemas.microsoft.com/office/drawing/2014/main" id="{E548798D-3ACF-425E-AAC0-16215CF14677}"/>
              </a:ext>
            </a:extLst>
          </p:cNvPr>
          <p:cNvSpPr/>
          <p:nvPr/>
        </p:nvSpPr>
        <p:spPr>
          <a:xfrm>
            <a:off x="11341100" y="6150210"/>
            <a:ext cx="685800" cy="581892"/>
          </a:xfrm>
          <a:prstGeom prst="actionButtonHom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Tree>
    <p:extLst>
      <p:ext uri="{BB962C8B-B14F-4D97-AF65-F5344CB8AC3E}">
        <p14:creationId xmlns:p14="http://schemas.microsoft.com/office/powerpoint/2010/main" val="230586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1">
            <a:extLst>
              <a:ext uri="{FF2B5EF4-FFF2-40B4-BE49-F238E27FC236}">
                <a16:creationId xmlns:a16="http://schemas.microsoft.com/office/drawing/2014/main" id="{03194BB6-9E11-495C-878F-FD930F5592B8}"/>
              </a:ext>
            </a:extLst>
          </p:cNvPr>
          <p:cNvSpPr/>
          <p:nvPr/>
        </p:nvSpPr>
        <p:spPr>
          <a:xfrm>
            <a:off x="0" y="374072"/>
            <a:ext cx="12067309" cy="1440873"/>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4000" b="1">
                <a:solidFill>
                  <a:prstClr val="black"/>
                </a:solidFill>
                <a:latin typeface="UTM Avo" panose="02040603050506020204" pitchFamily="18" charset="0"/>
                <a:cs typeface="Times New Roman" pitchFamily="18" charset="0"/>
              </a:rPr>
              <a:t>Đọc bài: Cây xanh với con người (trang 25)</a:t>
            </a:r>
            <a:endParaRPr lang="en-US" sz="4000" b="1" dirty="0">
              <a:solidFill>
                <a:prstClr val="black"/>
              </a:solidFill>
              <a:latin typeface="UTM Avo" panose="02040603050506020204" pitchFamily="18" charset="0"/>
              <a:cs typeface="Times New Roman" pitchFamily="18" charset="0"/>
            </a:endParaRPr>
          </a:p>
        </p:txBody>
      </p:sp>
      <p:sp>
        <p:nvSpPr>
          <p:cNvPr id="5" name="Action Button: Home 2">
            <a:hlinkClick r:id="rId2" action="ppaction://hlinksldjump" highlightClick="1"/>
            <a:extLst>
              <a:ext uri="{FF2B5EF4-FFF2-40B4-BE49-F238E27FC236}">
                <a16:creationId xmlns:a16="http://schemas.microsoft.com/office/drawing/2014/main" id="{FA3A5AB6-D3F4-4F96-8EA3-AAB80CCF2768}"/>
              </a:ext>
            </a:extLst>
          </p:cNvPr>
          <p:cNvSpPr/>
          <p:nvPr/>
        </p:nvSpPr>
        <p:spPr>
          <a:xfrm>
            <a:off x="11374921" y="6144031"/>
            <a:ext cx="609600" cy="609600"/>
          </a:xfrm>
          <a:prstGeom prst="actionButtonHo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
        <p:nvSpPr>
          <p:cNvPr id="8" name="TextBox 7">
            <a:extLst>
              <a:ext uri="{FF2B5EF4-FFF2-40B4-BE49-F238E27FC236}">
                <a16:creationId xmlns:a16="http://schemas.microsoft.com/office/drawing/2014/main" id="{54CA8883-BC68-41F1-9161-5209C3C85D1D}"/>
              </a:ext>
            </a:extLst>
          </p:cNvPr>
          <p:cNvSpPr txBox="1"/>
          <p:nvPr/>
        </p:nvSpPr>
        <p:spPr>
          <a:xfrm>
            <a:off x="207478" y="1814945"/>
            <a:ext cx="11777043" cy="1569660"/>
          </a:xfrm>
          <a:prstGeom prst="rect">
            <a:avLst/>
          </a:prstGeom>
          <a:solidFill>
            <a:schemeClr val="accent4">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latin typeface="UTM Avo" panose="02040603050506020204" pitchFamily="18" charset="0"/>
                <a:cs typeface="Times New Roman" pitchFamily="18" charset="0"/>
              </a:rPr>
              <a:t>Vì sao phải thường xuyên bảo vệ, chăm sóc và trồng thêm cây xanh?</a:t>
            </a:r>
          </a:p>
        </p:txBody>
      </p:sp>
      <p:sp>
        <p:nvSpPr>
          <p:cNvPr id="9" name="TextBox 8">
            <a:extLst>
              <a:ext uri="{FF2B5EF4-FFF2-40B4-BE49-F238E27FC236}">
                <a16:creationId xmlns:a16="http://schemas.microsoft.com/office/drawing/2014/main" id="{8BF3889D-4165-4A54-9E77-E7DFDF9AA474}"/>
              </a:ext>
            </a:extLst>
          </p:cNvPr>
          <p:cNvSpPr txBox="1"/>
          <p:nvPr/>
        </p:nvSpPr>
        <p:spPr>
          <a:xfrm>
            <a:off x="4059382" y="3722454"/>
            <a:ext cx="8028879" cy="1569660"/>
          </a:xfrm>
          <a:prstGeom prst="rect">
            <a:avLst/>
          </a:prstGeom>
          <a:solidFill>
            <a:schemeClr val="accent4">
              <a:lumMod val="60000"/>
              <a:lumOff val="40000"/>
            </a:schemeClr>
          </a:solidFill>
        </p:spPr>
        <p:txBody>
          <a:bodyPr wrap="square" rtlCol="0">
            <a:spAutoFit/>
          </a:bodyPr>
          <a:lstStyle/>
          <a:p>
            <a:r>
              <a:rPr lang="en-US" sz="3200">
                <a:latin typeface="UTM Avo" panose="02040603050506020204" pitchFamily="18" charset="0"/>
                <a:cs typeface="Times New Roman" pitchFamily="18" charset="0"/>
              </a:rPr>
              <a:t>Con người phải thường xuyên bảo vệ, chăm sóc và trồng thêm cây xanh vì cây xanh có rất nhiều ích lợi.</a:t>
            </a:r>
          </a:p>
        </p:txBody>
      </p:sp>
      <p:pic>
        <p:nvPicPr>
          <p:cNvPr id="3" name="Picture 2">
            <a:extLst>
              <a:ext uri="{FF2B5EF4-FFF2-40B4-BE49-F238E27FC236}">
                <a16:creationId xmlns:a16="http://schemas.microsoft.com/office/drawing/2014/main" id="{E90AFED2-277D-4C19-AA64-09B16C28E828}"/>
              </a:ext>
            </a:extLst>
          </p:cNvPr>
          <p:cNvPicPr>
            <a:picLocks noChangeAspect="1"/>
          </p:cNvPicPr>
          <p:nvPr/>
        </p:nvPicPr>
        <p:blipFill>
          <a:blip r:embed="rId3"/>
          <a:stretch>
            <a:fillRect/>
          </a:stretch>
        </p:blipFill>
        <p:spPr>
          <a:xfrm>
            <a:off x="140954" y="3369027"/>
            <a:ext cx="3752174" cy="3384604"/>
          </a:xfrm>
          <a:prstGeom prst="rect">
            <a:avLst/>
          </a:prstGeom>
        </p:spPr>
      </p:pic>
    </p:spTree>
    <p:extLst>
      <p:ext uri="{BB962C8B-B14F-4D97-AF65-F5344CB8AC3E}">
        <p14:creationId xmlns:p14="http://schemas.microsoft.com/office/powerpoint/2010/main" val="317850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1">
            <a:extLst>
              <a:ext uri="{FF2B5EF4-FFF2-40B4-BE49-F238E27FC236}">
                <a16:creationId xmlns:a16="http://schemas.microsoft.com/office/drawing/2014/main" id="{9A9C446F-B5E7-4FF1-8789-832DA9EEDC10}"/>
              </a:ext>
            </a:extLst>
          </p:cNvPr>
          <p:cNvSpPr/>
          <p:nvPr/>
        </p:nvSpPr>
        <p:spPr>
          <a:xfrm>
            <a:off x="1129146" y="412971"/>
            <a:ext cx="10231580" cy="1385457"/>
          </a:xfrm>
          <a:prstGeom prst="horizontalScroll">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prstClr val="black"/>
                </a:solidFill>
                <a:effectLst/>
                <a:uLnTx/>
                <a:uFillTx/>
                <a:latin typeface="UTM Avo" panose="02040603050506020204" pitchFamily="18" charset="0"/>
                <a:cs typeface="Times New Roman" pitchFamily="18" charset="0"/>
              </a:rPr>
              <a:t>Đọc bài: </a:t>
            </a:r>
            <a:r>
              <a:rPr lang="en-US" sz="4000" b="1" kern="0">
                <a:solidFill>
                  <a:prstClr val="black"/>
                </a:solidFill>
                <a:latin typeface="UTM Avo" panose="02040603050506020204" pitchFamily="18" charset="0"/>
                <a:cs typeface="Times New Roman" pitchFamily="18" charset="0"/>
              </a:rPr>
              <a:t>Mùa lúa chín </a:t>
            </a:r>
            <a:r>
              <a:rPr kumimoji="0" lang="en-US" sz="4000" b="1" i="0" u="none" strike="noStrike" kern="0" cap="none" spc="0" normalizeH="0" baseline="0" noProof="0">
                <a:ln>
                  <a:noFill/>
                </a:ln>
                <a:solidFill>
                  <a:prstClr val="black"/>
                </a:solidFill>
                <a:effectLst/>
                <a:uLnTx/>
                <a:uFillTx/>
                <a:latin typeface="UTM Avo" panose="02040603050506020204" pitchFamily="18" charset="0"/>
                <a:cs typeface="Times New Roman" pitchFamily="18" charset="0"/>
              </a:rPr>
              <a:t>(trang 30)</a:t>
            </a:r>
            <a:endParaRPr kumimoji="0" lang="en-US" sz="4000" b="1" i="0" u="none" strike="noStrike" kern="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7" name="TextBox 6">
            <a:extLst>
              <a:ext uri="{FF2B5EF4-FFF2-40B4-BE49-F238E27FC236}">
                <a16:creationId xmlns:a16="http://schemas.microsoft.com/office/drawing/2014/main" id="{631FA4A0-AEFD-476B-B980-70A3AEAB202E}"/>
              </a:ext>
            </a:extLst>
          </p:cNvPr>
          <p:cNvSpPr txBox="1"/>
          <p:nvPr/>
        </p:nvSpPr>
        <p:spPr>
          <a:xfrm>
            <a:off x="4220440" y="1792221"/>
            <a:ext cx="7708323" cy="1569660"/>
          </a:xfrm>
          <a:prstGeom prst="rect">
            <a:avLst/>
          </a:prstGeom>
          <a:solidFill>
            <a:schemeClr val="accent4">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r>
              <a:rPr lang="en-US" sz="3200">
                <a:cs typeface="Times New Roman" pitchFamily="18" charset="0"/>
              </a:rPr>
              <a:t>Ở khổ thơ 1, đồng lúa chín được so sánh với những gì?</a:t>
            </a:r>
            <a:r>
              <a:rPr lang="vi-VN" sz="3200">
                <a:cs typeface="Times New Roman" pitchFamily="18" charset="0"/>
              </a:rPr>
              <a:t> </a:t>
            </a:r>
            <a:endParaRPr lang="en-US" sz="3200">
              <a:latin typeface="UTM Avo" panose="0204060305050602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630392D-68EF-4BAA-8990-DFD985245B13}"/>
              </a:ext>
            </a:extLst>
          </p:cNvPr>
          <p:cNvSpPr txBox="1"/>
          <p:nvPr/>
        </p:nvSpPr>
        <p:spPr>
          <a:xfrm>
            <a:off x="4278459" y="3690084"/>
            <a:ext cx="7708322" cy="1077218"/>
          </a:xfrm>
          <a:prstGeom prst="rect">
            <a:avLst/>
          </a:prstGeom>
          <a:solidFill>
            <a:schemeClr val="accent4">
              <a:lumMod val="60000"/>
              <a:lumOff val="40000"/>
            </a:schemeClr>
          </a:solidFill>
        </p:spPr>
        <p:txBody>
          <a:bodyPr wrap="square" rtlCol="0">
            <a:spAutoFit/>
          </a:bodyPr>
          <a:lstStyle/>
          <a:p>
            <a:r>
              <a:rPr lang="en-US" sz="3200">
                <a:cs typeface="Times New Roman" pitchFamily="18" charset="0"/>
              </a:rPr>
              <a:t>Ở khổ thơ 1, đồng lúa chín được so sánh với một biển vàng, với tơ kén.</a:t>
            </a:r>
            <a:endParaRPr lang="zh-CN" altLang="en-US" sz="3200" dirty="0">
              <a:latin typeface="UTM Avo" panose="02040603050506020204" pitchFamily="18" charset="0"/>
              <a:ea typeface="方正卡通简体" pitchFamily="65" charset="-122"/>
              <a:cs typeface="Times New Roman" pitchFamily="18" charset="0"/>
            </a:endParaRPr>
          </a:p>
        </p:txBody>
      </p:sp>
      <p:pic>
        <p:nvPicPr>
          <p:cNvPr id="10" name="Picture 9">
            <a:extLst>
              <a:ext uri="{FF2B5EF4-FFF2-40B4-BE49-F238E27FC236}">
                <a16:creationId xmlns:a16="http://schemas.microsoft.com/office/drawing/2014/main" id="{7B7C88BB-931F-499B-8600-5377462A662F}"/>
              </a:ext>
            </a:extLst>
          </p:cNvPr>
          <p:cNvPicPr>
            <a:picLocks noChangeAspect="1"/>
          </p:cNvPicPr>
          <p:nvPr/>
        </p:nvPicPr>
        <p:blipFill>
          <a:blip r:embed="rId2"/>
          <a:stretch>
            <a:fillRect/>
          </a:stretch>
        </p:blipFill>
        <p:spPr>
          <a:xfrm>
            <a:off x="0" y="1775928"/>
            <a:ext cx="4059382" cy="5035186"/>
          </a:xfrm>
          <a:prstGeom prst="rect">
            <a:avLst/>
          </a:prstGeom>
        </p:spPr>
      </p:pic>
      <p:sp>
        <p:nvSpPr>
          <p:cNvPr id="11" name="Action Button: Home 2">
            <a:hlinkClick r:id="rId3" action="ppaction://hlinksldjump" highlightClick="1"/>
            <a:extLst>
              <a:ext uri="{FF2B5EF4-FFF2-40B4-BE49-F238E27FC236}">
                <a16:creationId xmlns:a16="http://schemas.microsoft.com/office/drawing/2014/main" id="{7D3263E9-F9AA-4B9C-8A0C-391DCA663B0E}"/>
              </a:ext>
            </a:extLst>
          </p:cNvPr>
          <p:cNvSpPr/>
          <p:nvPr/>
        </p:nvSpPr>
        <p:spPr>
          <a:xfrm>
            <a:off x="11374921" y="6144031"/>
            <a:ext cx="609600" cy="609600"/>
          </a:xfrm>
          <a:prstGeom prst="actionButtonHo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vi-VN">
              <a:solidFill>
                <a:prstClr val="black"/>
              </a:solidFill>
              <a:latin typeface="Arial" panose="020B0604020202020204" pitchFamily="34" charset="0"/>
            </a:endParaRPr>
          </a:p>
        </p:txBody>
      </p:sp>
    </p:spTree>
    <p:extLst>
      <p:ext uri="{BB962C8B-B14F-4D97-AF65-F5344CB8AC3E}">
        <p14:creationId xmlns:p14="http://schemas.microsoft.com/office/powerpoint/2010/main" val="211388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1">
            <a:extLst>
              <a:ext uri="{FF2B5EF4-FFF2-40B4-BE49-F238E27FC236}">
                <a16:creationId xmlns:a16="http://schemas.microsoft.com/office/drawing/2014/main" id="{E869B5FB-8DAB-46ED-B820-2B1B1F70A202}"/>
              </a:ext>
            </a:extLst>
          </p:cNvPr>
          <p:cNvSpPr/>
          <p:nvPr/>
        </p:nvSpPr>
        <p:spPr>
          <a:xfrm>
            <a:off x="450850" y="359352"/>
            <a:ext cx="11277599" cy="1430535"/>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Chiếc rễ đa tròn (trang 33)</a:t>
            </a:r>
            <a:endParaRPr lang="en-US" sz="4000" b="1" dirty="0">
              <a:solidFill>
                <a:prstClr val="black"/>
              </a:solidFill>
              <a:latin typeface="UTM Avo" panose="02040603050506020204" pitchFamily="18" charset="0"/>
              <a:cs typeface="Times New Roman" pitchFamily="18" charset="0"/>
            </a:endParaRPr>
          </a:p>
        </p:txBody>
      </p:sp>
      <p:sp>
        <p:nvSpPr>
          <p:cNvPr id="11" name="TextBox 10">
            <a:extLst>
              <a:ext uri="{FF2B5EF4-FFF2-40B4-BE49-F238E27FC236}">
                <a16:creationId xmlns:a16="http://schemas.microsoft.com/office/drawing/2014/main" id="{A42D5091-56C8-4884-B816-D4E89E6D0EB6}"/>
              </a:ext>
            </a:extLst>
          </p:cNvPr>
          <p:cNvSpPr txBox="1"/>
          <p:nvPr/>
        </p:nvSpPr>
        <p:spPr>
          <a:xfrm>
            <a:off x="4894830" y="1789887"/>
            <a:ext cx="7176655" cy="1569660"/>
          </a:xfrm>
          <a:prstGeom prst="rect">
            <a:avLst/>
          </a:prstGeom>
          <a:solidFill>
            <a:schemeClr val="accent6">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r>
              <a:rPr lang="en-US" sz="3200">
                <a:solidFill>
                  <a:prstClr val="black"/>
                </a:solidFill>
                <a:cs typeface="Times New Roman" pitchFamily="18" charset="0"/>
              </a:rPr>
              <a:t>Khi thấy chiếc rễ đa nằm trên mặt đất, Bác Hồ nói gì với chú cần vụ?</a:t>
            </a:r>
            <a:endParaRPr lang="en-US" sz="3200">
              <a:latin typeface="UTM Avo" panose="0204060305050602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DD417B6-C8D1-44CC-BABF-CD6FABDFCDBC}"/>
              </a:ext>
            </a:extLst>
          </p:cNvPr>
          <p:cNvSpPr txBox="1"/>
          <p:nvPr/>
        </p:nvSpPr>
        <p:spPr>
          <a:xfrm>
            <a:off x="4894830" y="4005252"/>
            <a:ext cx="7176655" cy="1077218"/>
          </a:xfrm>
          <a:prstGeom prst="rect">
            <a:avLst/>
          </a:prstGeom>
          <a:solidFill>
            <a:schemeClr val="accent6">
              <a:lumMod val="60000"/>
              <a:lumOff val="40000"/>
            </a:schemeClr>
          </a:solidFill>
        </p:spPr>
        <p:txBody>
          <a:bodyPr wrap="square" rtlCol="0">
            <a:spAutoFit/>
          </a:bodyPr>
          <a:lstStyle/>
          <a:p>
            <a:r>
              <a:rPr lang="en-US" sz="3200"/>
              <a:t>Bác bảo c</a:t>
            </a:r>
            <a:r>
              <a:rPr lang="vi-VN" sz="3200"/>
              <a:t>hú</a:t>
            </a:r>
            <a:r>
              <a:rPr lang="en-US" sz="3200"/>
              <a:t> cần vụ</a:t>
            </a:r>
            <a:r>
              <a:rPr lang="vi-VN" sz="3200"/>
              <a:t> cuốn rễ lại, rồi trồng cho nó mọc tiếp</a:t>
            </a:r>
            <a:r>
              <a:rPr lang="en-US" sz="3200">
                <a:solidFill>
                  <a:prstClr val="black"/>
                </a:solidFill>
              </a:rPr>
              <a:t>.</a:t>
            </a:r>
            <a:endParaRPr lang="en-US" sz="3200">
              <a:latin typeface="UTM Avo" panose="02040603050506020204" pitchFamily="18" charset="0"/>
              <a:cs typeface="Times New Roman" panose="02020603050405020304" pitchFamily="18" charset="0"/>
            </a:endParaRPr>
          </a:p>
        </p:txBody>
      </p:sp>
      <p:sp>
        <p:nvSpPr>
          <p:cNvPr id="13" name="Action Button: Home 2">
            <a:hlinkClick r:id="rId2" action="ppaction://hlinksldjump" highlightClick="1"/>
            <a:extLst>
              <a:ext uri="{FF2B5EF4-FFF2-40B4-BE49-F238E27FC236}">
                <a16:creationId xmlns:a16="http://schemas.microsoft.com/office/drawing/2014/main" id="{063900FD-D818-48C9-85AF-BF17FD96ADCD}"/>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4" name="Picture 13">
            <a:extLst>
              <a:ext uri="{FF2B5EF4-FFF2-40B4-BE49-F238E27FC236}">
                <a16:creationId xmlns:a16="http://schemas.microsoft.com/office/drawing/2014/main" id="{EC53A079-FA86-421C-8084-55AEC0AD76CB}"/>
              </a:ext>
            </a:extLst>
          </p:cNvPr>
          <p:cNvPicPr>
            <a:picLocks noChangeAspect="1"/>
          </p:cNvPicPr>
          <p:nvPr/>
        </p:nvPicPr>
        <p:blipFill>
          <a:blip r:embed="rId3"/>
          <a:stretch>
            <a:fillRect/>
          </a:stretch>
        </p:blipFill>
        <p:spPr>
          <a:xfrm>
            <a:off x="0" y="1789887"/>
            <a:ext cx="4631594" cy="5093161"/>
          </a:xfrm>
          <a:prstGeom prst="rect">
            <a:avLst/>
          </a:prstGeom>
        </p:spPr>
      </p:pic>
    </p:spTree>
    <p:extLst>
      <p:ext uri="{BB962C8B-B14F-4D97-AF65-F5344CB8AC3E}">
        <p14:creationId xmlns:p14="http://schemas.microsoft.com/office/powerpoint/2010/main" val="222557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orizontal Scroll 1">
            <a:extLst>
              <a:ext uri="{FF2B5EF4-FFF2-40B4-BE49-F238E27FC236}">
                <a16:creationId xmlns:a16="http://schemas.microsoft.com/office/drawing/2014/main" id="{59D937C6-9E00-4D6E-854C-877095E2864A}"/>
              </a:ext>
            </a:extLst>
          </p:cNvPr>
          <p:cNvSpPr/>
          <p:nvPr/>
        </p:nvSpPr>
        <p:spPr>
          <a:xfrm>
            <a:off x="145472" y="412463"/>
            <a:ext cx="11901055" cy="1041687"/>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Chim én (trang 38)</a:t>
            </a:r>
            <a:endParaRPr lang="en-US" sz="4000" b="1"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8657CF94-0637-49C8-B647-3C437439F026}"/>
              </a:ext>
            </a:extLst>
          </p:cNvPr>
          <p:cNvSpPr txBox="1"/>
          <p:nvPr/>
        </p:nvSpPr>
        <p:spPr>
          <a:xfrm>
            <a:off x="5304120" y="1929733"/>
            <a:ext cx="6887880" cy="1846659"/>
          </a:xfrm>
          <a:prstGeom prst="rect">
            <a:avLst/>
          </a:prstGeom>
          <a:solidFill>
            <a:srgbClr val="79EDD7"/>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r>
              <a:rPr lang="en-US" sz="3200">
                <a:cs typeface="Times New Roman" pitchFamily="18" charset="0"/>
              </a:rPr>
              <a:t>Em hiểu chim én “rủ mùa xuân cùng về” nghĩa là gì? </a:t>
            </a:r>
          </a:p>
          <a:p>
            <a:endParaRPr lang="en-US">
              <a:latin typeface="UTM Avo" panose="02040603050506020204" pitchFamily="18" charset="0"/>
            </a:endParaRPr>
          </a:p>
        </p:txBody>
      </p:sp>
      <p:sp>
        <p:nvSpPr>
          <p:cNvPr id="9" name="TextBox 8">
            <a:extLst>
              <a:ext uri="{FF2B5EF4-FFF2-40B4-BE49-F238E27FC236}">
                <a16:creationId xmlns:a16="http://schemas.microsoft.com/office/drawing/2014/main" id="{7A3FAAE5-4B6B-4CAA-A335-006A00022644}"/>
              </a:ext>
            </a:extLst>
          </p:cNvPr>
          <p:cNvSpPr txBox="1"/>
          <p:nvPr/>
        </p:nvSpPr>
        <p:spPr>
          <a:xfrm>
            <a:off x="5304121" y="4168819"/>
            <a:ext cx="6887879" cy="726417"/>
          </a:xfrm>
          <a:prstGeom prst="rect">
            <a:avLst/>
          </a:prstGeom>
          <a:solidFill>
            <a:schemeClr val="accent1">
              <a:lumMod val="60000"/>
              <a:lumOff val="40000"/>
            </a:schemeClr>
          </a:solidFill>
        </p:spPr>
        <p:txBody>
          <a:bodyPr wrap="square" rtlCol="0">
            <a:spAutoFit/>
          </a:bodyPr>
          <a:lstStyle/>
          <a:p>
            <a:pPr>
              <a:lnSpc>
                <a:spcPct val="150000"/>
              </a:lnSpc>
            </a:pPr>
            <a:r>
              <a:rPr lang="en-US" sz="3200">
                <a:cs typeface="Times New Roman" pitchFamily="18" charset="0"/>
              </a:rPr>
              <a:t>Chim én báo hiệu mùa xuân về.</a:t>
            </a:r>
          </a:p>
        </p:txBody>
      </p:sp>
      <p:pic>
        <p:nvPicPr>
          <p:cNvPr id="10" name="Picture 9">
            <a:extLst>
              <a:ext uri="{FF2B5EF4-FFF2-40B4-BE49-F238E27FC236}">
                <a16:creationId xmlns:a16="http://schemas.microsoft.com/office/drawing/2014/main" id="{0215D073-BEC3-41B6-B22D-7E8EE001C15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0229" t="14344" b="9914"/>
          <a:stretch/>
        </p:blipFill>
        <p:spPr>
          <a:xfrm>
            <a:off x="145472" y="1454150"/>
            <a:ext cx="4915336" cy="5378362"/>
          </a:xfrm>
          <a:prstGeom prst="rect">
            <a:avLst/>
          </a:prstGeom>
        </p:spPr>
      </p:pic>
      <p:sp>
        <p:nvSpPr>
          <p:cNvPr id="7" name="Action Button: Home 2">
            <a:hlinkClick r:id="rId3" action="ppaction://hlinksldjump" highlightClick="1"/>
            <a:extLst>
              <a:ext uri="{FF2B5EF4-FFF2-40B4-BE49-F238E27FC236}">
                <a16:creationId xmlns:a16="http://schemas.microsoft.com/office/drawing/2014/main" id="{34072830-1C6A-46D9-AAD9-AEC8965B0571}"/>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4099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1">
            <a:extLst>
              <a:ext uri="{FF2B5EF4-FFF2-40B4-BE49-F238E27FC236}">
                <a16:creationId xmlns:a16="http://schemas.microsoft.com/office/drawing/2014/main" id="{F5C66C09-6CD3-49B4-94F4-6ADC2BE3B45D}"/>
              </a:ext>
            </a:extLst>
          </p:cNvPr>
          <p:cNvSpPr/>
          <p:nvPr/>
        </p:nvSpPr>
        <p:spPr>
          <a:xfrm>
            <a:off x="131041" y="300473"/>
            <a:ext cx="11929918" cy="1417492"/>
          </a:xfrm>
          <a:prstGeom prst="horizontalScroll">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prstClr val="black"/>
                </a:solidFill>
                <a:effectLst/>
                <a:uLnTx/>
                <a:uFillTx/>
                <a:latin typeface="UTM Avo" panose="02040603050506020204" pitchFamily="18" charset="0"/>
                <a:cs typeface="Times New Roman" pitchFamily="18" charset="0"/>
              </a:rPr>
              <a:t>Đọc bài: Chim rừng Tây Nguyên (trang </a:t>
            </a:r>
            <a:r>
              <a:rPr lang="en-US" sz="4000" b="1" kern="0">
                <a:solidFill>
                  <a:prstClr val="black"/>
                </a:solidFill>
                <a:latin typeface="UTM Avo" panose="02040603050506020204" pitchFamily="18" charset="0"/>
                <a:cs typeface="Times New Roman" pitchFamily="18" charset="0"/>
              </a:rPr>
              <a:t>42</a:t>
            </a:r>
            <a:r>
              <a:rPr kumimoji="0" lang="en-US" sz="4000" b="1" i="0" u="none" strike="noStrike" kern="0" cap="none" spc="0" normalizeH="0" baseline="0" noProof="0">
                <a:ln>
                  <a:noFill/>
                </a:ln>
                <a:solidFill>
                  <a:prstClr val="black"/>
                </a:solidFill>
                <a:effectLst/>
                <a:uLnTx/>
                <a:uFillTx/>
                <a:latin typeface="UTM Avo" panose="02040603050506020204" pitchFamily="18" charset="0"/>
                <a:cs typeface="Times New Roman" pitchFamily="18" charset="0"/>
              </a:rPr>
              <a:t>)</a:t>
            </a:r>
            <a:endParaRPr kumimoji="0" lang="en-US" sz="4000" b="1" i="0" u="none" strike="noStrike" kern="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9" name="TextBox 8">
            <a:extLst>
              <a:ext uri="{FF2B5EF4-FFF2-40B4-BE49-F238E27FC236}">
                <a16:creationId xmlns:a16="http://schemas.microsoft.com/office/drawing/2014/main" id="{D134D0F8-1BDF-4E1A-9BCD-A0E30AECED4B}"/>
              </a:ext>
            </a:extLst>
          </p:cNvPr>
          <p:cNvSpPr txBox="1"/>
          <p:nvPr/>
        </p:nvSpPr>
        <p:spPr>
          <a:xfrm>
            <a:off x="158750" y="1828798"/>
            <a:ext cx="11784011" cy="1077218"/>
          </a:xfrm>
          <a:prstGeom prst="rect">
            <a:avLst/>
          </a:prstGeom>
          <a:solidFill>
            <a:schemeClr val="accent4">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solidFill>
                  <a:prstClr val="black"/>
                </a:solidFill>
                <a:cs typeface="Times New Roman" pitchFamily="18" charset="0"/>
              </a:rPr>
              <a:t>Tìm những từ ngữ tả vẻ đẹp của mặt hồ Y-rơ-pao.</a:t>
            </a:r>
            <a:r>
              <a:rPr lang="vi-VN" sz="3200">
                <a:solidFill>
                  <a:prstClr val="black"/>
                </a:solidFill>
                <a:cs typeface="Times New Roman" pitchFamily="18" charset="0"/>
              </a:rPr>
              <a:t>	</a:t>
            </a:r>
            <a:endParaRPr lang="en-US" sz="3200">
              <a:latin typeface="UTM Avo" panose="020406030505060202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DB23D7D-6D50-42B3-90EF-1C191C60E7B0}"/>
              </a:ext>
            </a:extLst>
          </p:cNvPr>
          <p:cNvSpPr txBox="1"/>
          <p:nvPr/>
        </p:nvSpPr>
        <p:spPr>
          <a:xfrm>
            <a:off x="5471534" y="3429000"/>
            <a:ext cx="6471227" cy="2554545"/>
          </a:xfrm>
          <a:prstGeom prst="rect">
            <a:avLst/>
          </a:prstGeom>
          <a:solidFill>
            <a:schemeClr val="accent4">
              <a:lumMod val="60000"/>
              <a:lumOff val="40000"/>
            </a:schemeClr>
          </a:solidFill>
        </p:spPr>
        <p:txBody>
          <a:bodyPr wrap="square" rtlCol="0">
            <a:spAutoFit/>
          </a:bodyPr>
          <a:lstStyle/>
          <a:p>
            <a:pPr algn="just"/>
            <a:r>
              <a:rPr lang="en-US" sz="3200">
                <a:solidFill>
                  <a:prstClr val="black"/>
                </a:solidFill>
                <a:cs typeface="Times New Roman" pitchFamily="18" charset="0"/>
              </a:rPr>
              <a:t>Những từ ngữ tả vẻ đẹp của mặt hồ Y-rơ-pao: </a:t>
            </a:r>
            <a:r>
              <a:rPr lang="vi-VN" sz="3200">
                <a:solidFill>
                  <a:prstClr val="black"/>
                </a:solidFill>
              </a:rPr>
              <a:t>mặt nước hồ </a:t>
            </a:r>
            <a:r>
              <a:rPr lang="en-US" sz="3200">
                <a:solidFill>
                  <a:prstClr val="black"/>
                </a:solidFill>
              </a:rPr>
              <a:t>Y</a:t>
            </a:r>
            <a:r>
              <a:rPr lang="vi-VN" sz="3200">
                <a:solidFill>
                  <a:prstClr val="black"/>
                </a:solidFill>
              </a:rPr>
              <a:t>-rơ-pao chao mình rung động</a:t>
            </a:r>
            <a:r>
              <a:rPr lang="en-US" sz="3200">
                <a:solidFill>
                  <a:prstClr val="black"/>
                </a:solidFill>
              </a:rPr>
              <a:t>, </a:t>
            </a:r>
            <a:r>
              <a:rPr lang="vi-VN" sz="3200">
                <a:solidFill>
                  <a:prstClr val="black"/>
                </a:solidFill>
              </a:rPr>
              <a:t>trong xanh xanh th</a:t>
            </a:r>
            <a:r>
              <a:rPr lang="en-US" sz="3200">
                <a:solidFill>
                  <a:prstClr val="black"/>
                </a:solidFill>
              </a:rPr>
              <a:t>ê</a:t>
            </a:r>
            <a:r>
              <a:rPr lang="vi-VN" sz="3200">
                <a:solidFill>
                  <a:prstClr val="black"/>
                </a:solidFill>
              </a:rPr>
              <a:t>m</a:t>
            </a:r>
            <a:r>
              <a:rPr lang="en-US" sz="3200">
                <a:solidFill>
                  <a:prstClr val="black"/>
                </a:solidFill>
              </a:rPr>
              <a:t>, </a:t>
            </a:r>
            <a:r>
              <a:rPr lang="vi-VN" sz="3200">
                <a:solidFill>
                  <a:prstClr val="black"/>
                </a:solidFill>
              </a:rPr>
              <a:t>rộng ra mênh mông</a:t>
            </a:r>
            <a:endParaRPr lang="en-US" sz="3200">
              <a:latin typeface="UTM Avo" panose="020406030505060202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9483AA4A-96BB-4059-91A3-6C09EE0D763B}"/>
              </a:ext>
            </a:extLst>
          </p:cNvPr>
          <p:cNvPicPr>
            <a:picLocks noChangeAspect="1"/>
          </p:cNvPicPr>
          <p:nvPr/>
        </p:nvPicPr>
        <p:blipFill rotWithShape="1">
          <a:blip r:embed="rId2"/>
          <a:srcRect t="4906"/>
          <a:stretch/>
        </p:blipFill>
        <p:spPr>
          <a:xfrm>
            <a:off x="131041" y="3257491"/>
            <a:ext cx="5209452" cy="3574472"/>
          </a:xfrm>
          <a:prstGeom prst="rect">
            <a:avLst/>
          </a:prstGeom>
        </p:spPr>
      </p:pic>
      <p:sp>
        <p:nvSpPr>
          <p:cNvPr id="8" name="Action Button: Home 2">
            <a:hlinkClick r:id="rId3" action="ppaction://hlinksldjump" highlightClick="1"/>
            <a:extLst>
              <a:ext uri="{FF2B5EF4-FFF2-40B4-BE49-F238E27FC236}">
                <a16:creationId xmlns:a16="http://schemas.microsoft.com/office/drawing/2014/main" id="{691D9E63-974B-4480-B628-7539B450B20E}"/>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9511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orizontal Scroll 1">
            <a:extLst>
              <a:ext uri="{FF2B5EF4-FFF2-40B4-BE49-F238E27FC236}">
                <a16:creationId xmlns:a16="http://schemas.microsoft.com/office/drawing/2014/main" id="{85A1837C-DFB2-4AE8-AA0F-D8258F35AD3A}"/>
              </a:ext>
            </a:extLst>
          </p:cNvPr>
          <p:cNvSpPr/>
          <p:nvPr/>
        </p:nvSpPr>
        <p:spPr>
          <a:xfrm>
            <a:off x="450850" y="359353"/>
            <a:ext cx="11277599" cy="1350386"/>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Bờ tre đón khách (trang 46)</a:t>
            </a:r>
            <a:endParaRPr lang="en-US" sz="4000" b="1"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B5BAF88E-7E2F-47C2-BF04-74C905654E3C}"/>
              </a:ext>
            </a:extLst>
          </p:cNvPr>
          <p:cNvSpPr txBox="1"/>
          <p:nvPr/>
        </p:nvSpPr>
        <p:spPr>
          <a:xfrm>
            <a:off x="748144" y="1709739"/>
            <a:ext cx="10855037" cy="1077218"/>
          </a:xfrm>
          <a:prstGeom prst="rect">
            <a:avLst/>
          </a:prstGeom>
          <a:solidFill>
            <a:schemeClr val="accent6">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latin typeface="UTM Avo" panose="02040603050506020204" pitchFamily="18" charset="0"/>
                <a:cs typeface="Times New Roman" pitchFamily="18" charset="0"/>
              </a:rPr>
              <a:t>“Khách” đến bờ tre là những loài khách nào?</a:t>
            </a:r>
          </a:p>
        </p:txBody>
      </p:sp>
      <p:sp>
        <p:nvSpPr>
          <p:cNvPr id="9" name="TextBox 8">
            <a:extLst>
              <a:ext uri="{FF2B5EF4-FFF2-40B4-BE49-F238E27FC236}">
                <a16:creationId xmlns:a16="http://schemas.microsoft.com/office/drawing/2014/main" id="{C8A17C2C-42F2-4A22-9F40-C4069237D9E6}"/>
              </a:ext>
            </a:extLst>
          </p:cNvPr>
          <p:cNvSpPr txBox="1"/>
          <p:nvPr/>
        </p:nvSpPr>
        <p:spPr>
          <a:xfrm>
            <a:off x="6130636" y="3441362"/>
            <a:ext cx="5978813" cy="1631216"/>
          </a:xfrm>
          <a:prstGeom prst="rect">
            <a:avLst/>
          </a:prstGeom>
          <a:solidFill>
            <a:schemeClr val="accent6">
              <a:lumMod val="60000"/>
              <a:lumOff val="40000"/>
            </a:schemeClr>
          </a:solidFill>
        </p:spPr>
        <p:txBody>
          <a:bodyPr wrap="square" rtlCol="0">
            <a:spAutoFit/>
          </a:bodyPr>
          <a:lstStyle/>
          <a:p>
            <a:pPr algn="just"/>
            <a:r>
              <a:rPr lang="en-US" sz="3200">
                <a:latin typeface="UTM Avo" panose="02040603050506020204" pitchFamily="18" charset="0"/>
                <a:cs typeface="Times New Roman" panose="02020603050405020304" pitchFamily="18" charset="0"/>
              </a:rPr>
              <a:t>“Khách” là đàn cò bạch, bác bồ nông, chú bói cá, bầy chim cu</a:t>
            </a:r>
            <a:r>
              <a:rPr lang="en-US" sz="3600">
                <a:latin typeface="UTM Avo" panose="02040603050506020204" pitchFamily="18" charset="0"/>
                <a:cs typeface="Times New Roman" panose="02020603050405020304" pitchFamily="18" charset="0"/>
              </a:rPr>
              <a:t>.</a:t>
            </a:r>
          </a:p>
        </p:txBody>
      </p:sp>
      <p:pic>
        <p:nvPicPr>
          <p:cNvPr id="10" name="Picture 9">
            <a:extLst>
              <a:ext uri="{FF2B5EF4-FFF2-40B4-BE49-F238E27FC236}">
                <a16:creationId xmlns:a16="http://schemas.microsoft.com/office/drawing/2014/main" id="{30B9F953-47B1-49A1-B4ED-96038C86E4A2}"/>
              </a:ext>
            </a:extLst>
          </p:cNvPr>
          <p:cNvPicPr>
            <a:picLocks noChangeAspect="1"/>
          </p:cNvPicPr>
          <p:nvPr/>
        </p:nvPicPr>
        <p:blipFill rotWithShape="1">
          <a:blip r:embed="rId2">
            <a:clrChange>
              <a:clrFrom>
                <a:srgbClr val="FFFFFF"/>
              </a:clrFrom>
              <a:clrTo>
                <a:srgbClr val="FFFFFF">
                  <a:alpha val="0"/>
                </a:srgbClr>
              </a:clrTo>
            </a:clrChange>
          </a:blip>
          <a:srcRect l="1988"/>
          <a:stretch/>
        </p:blipFill>
        <p:spPr>
          <a:xfrm>
            <a:off x="0" y="3060125"/>
            <a:ext cx="6061365" cy="3781423"/>
          </a:xfrm>
          <a:prstGeom prst="rect">
            <a:avLst/>
          </a:prstGeom>
        </p:spPr>
      </p:pic>
      <p:sp>
        <p:nvSpPr>
          <p:cNvPr id="7" name="Action Button: Home 2">
            <a:hlinkClick r:id="rId3" action="ppaction://hlinksldjump" highlightClick="1"/>
            <a:extLst>
              <a:ext uri="{FF2B5EF4-FFF2-40B4-BE49-F238E27FC236}">
                <a16:creationId xmlns:a16="http://schemas.microsoft.com/office/drawing/2014/main" id="{A099DD84-A311-4693-A13E-21BECBD63EF9}"/>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9047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1">
            <a:extLst>
              <a:ext uri="{FF2B5EF4-FFF2-40B4-BE49-F238E27FC236}">
                <a16:creationId xmlns:a16="http://schemas.microsoft.com/office/drawing/2014/main" id="{6690CD08-1CD5-4E39-AEC8-97260E60A5E2}"/>
              </a:ext>
            </a:extLst>
          </p:cNvPr>
          <p:cNvSpPr/>
          <p:nvPr/>
        </p:nvSpPr>
        <p:spPr>
          <a:xfrm>
            <a:off x="290945" y="301619"/>
            <a:ext cx="11596254" cy="2257570"/>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Chim sơn ca và bông cúc trắng</a:t>
            </a:r>
          </a:p>
          <a:p>
            <a:pPr algn="ctr"/>
            <a:r>
              <a:rPr lang="en-US" sz="4000" b="1">
                <a:solidFill>
                  <a:prstClr val="black"/>
                </a:solidFill>
                <a:latin typeface="UTM Avo" panose="02040603050506020204" pitchFamily="18" charset="0"/>
                <a:cs typeface="Times New Roman" pitchFamily="18" charset="0"/>
              </a:rPr>
              <a:t>(trang 49)</a:t>
            </a:r>
            <a:endParaRPr lang="en-US" sz="4400" b="1" dirty="0">
              <a:solidFill>
                <a:prstClr val="black"/>
              </a:solidFill>
              <a:latin typeface="UTM Avo" panose="02040603050506020204" pitchFamily="18" charset="0"/>
              <a:cs typeface="Times New Roman" pitchFamily="18" charset="0"/>
            </a:endParaRPr>
          </a:p>
        </p:txBody>
      </p:sp>
      <p:sp>
        <p:nvSpPr>
          <p:cNvPr id="11" name="TextBox 10">
            <a:extLst>
              <a:ext uri="{FF2B5EF4-FFF2-40B4-BE49-F238E27FC236}">
                <a16:creationId xmlns:a16="http://schemas.microsoft.com/office/drawing/2014/main" id="{C5847683-660D-4B61-94D3-E8B598633238}"/>
              </a:ext>
            </a:extLst>
          </p:cNvPr>
          <p:cNvSpPr txBox="1"/>
          <p:nvPr/>
        </p:nvSpPr>
        <p:spPr>
          <a:xfrm>
            <a:off x="290945" y="2489980"/>
            <a:ext cx="11756738" cy="1138773"/>
          </a:xfrm>
          <a:prstGeom prst="rect">
            <a:avLst/>
          </a:prstGeom>
          <a:solidFill>
            <a:srgbClr val="79EDD7"/>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r>
              <a:rPr lang="en-US" sz="3600" b="1">
                <a:latin typeface="UTM Avo" panose="02040603050506020204" pitchFamily="18" charset="0"/>
                <a:cs typeface="Times New Roman" pitchFamily="18" charset="0"/>
              </a:rPr>
              <a:t>:</a:t>
            </a:r>
            <a:endParaRPr lang="en-US" sz="3200" b="1">
              <a:latin typeface="UTM Avo" panose="02040603050506020204" pitchFamily="18" charset="0"/>
              <a:cs typeface="Times New Roman" pitchFamily="18" charset="0"/>
            </a:endParaRPr>
          </a:p>
          <a:p>
            <a:r>
              <a:rPr lang="en-US" sz="3200">
                <a:latin typeface="UTM Avo" panose="02040603050506020204" pitchFamily="18" charset="0"/>
              </a:rPr>
              <a:t>Đoạn 1 giới thiệu những nhân vật nào của câu chuyện?</a:t>
            </a:r>
          </a:p>
        </p:txBody>
      </p:sp>
      <p:sp>
        <p:nvSpPr>
          <p:cNvPr id="12" name="TextBox 11">
            <a:extLst>
              <a:ext uri="{FF2B5EF4-FFF2-40B4-BE49-F238E27FC236}">
                <a16:creationId xmlns:a16="http://schemas.microsoft.com/office/drawing/2014/main" id="{7555813F-CD38-4BF0-91D0-D4D66697E54F}"/>
              </a:ext>
            </a:extLst>
          </p:cNvPr>
          <p:cNvSpPr txBox="1"/>
          <p:nvPr/>
        </p:nvSpPr>
        <p:spPr>
          <a:xfrm>
            <a:off x="5192942" y="4115948"/>
            <a:ext cx="6999057" cy="1754326"/>
          </a:xfrm>
          <a:prstGeom prst="rect">
            <a:avLst/>
          </a:prstGeom>
          <a:solidFill>
            <a:schemeClr val="accent1">
              <a:lumMod val="60000"/>
              <a:lumOff val="40000"/>
            </a:schemeClr>
          </a:solidFill>
        </p:spPr>
        <p:txBody>
          <a:bodyPr wrap="square" rtlCol="0">
            <a:spAutoFit/>
          </a:bodyPr>
          <a:lstStyle/>
          <a:p>
            <a:pPr algn="just"/>
            <a:r>
              <a:rPr lang="en-US" sz="3600" dirty="0" err="1">
                <a:latin typeface="UTM Avo" panose="02040603050506020204" pitchFamily="18" charset="0"/>
              </a:rPr>
              <a:t>Đoạn</a:t>
            </a:r>
            <a:r>
              <a:rPr lang="en-US" sz="3600" dirty="0">
                <a:latin typeface="UTM Avo" panose="02040603050506020204" pitchFamily="18" charset="0"/>
              </a:rPr>
              <a:t> 1 </a:t>
            </a:r>
            <a:r>
              <a:rPr lang="en-US" sz="3600" dirty="0" err="1">
                <a:latin typeface="UTM Avo" panose="02040603050506020204" pitchFamily="18" charset="0"/>
              </a:rPr>
              <a:t>giới</a:t>
            </a:r>
            <a:r>
              <a:rPr lang="en-US" sz="3600" dirty="0">
                <a:latin typeface="UTM Avo" panose="02040603050506020204" pitchFamily="18" charset="0"/>
              </a:rPr>
              <a:t> </a:t>
            </a:r>
            <a:r>
              <a:rPr lang="en-US" sz="3600" dirty="0" err="1">
                <a:latin typeface="UTM Avo" panose="02040603050506020204" pitchFamily="18" charset="0"/>
              </a:rPr>
              <a:t>thiệu</a:t>
            </a:r>
            <a:r>
              <a:rPr lang="en-US" sz="3600" dirty="0">
                <a:latin typeface="UTM Avo" panose="02040603050506020204" pitchFamily="18" charset="0"/>
              </a:rPr>
              <a:t> </a:t>
            </a:r>
            <a:r>
              <a:rPr lang="en-US" sz="3600" dirty="0" err="1">
                <a:latin typeface="UTM Avo" panose="02040603050506020204" pitchFamily="18" charset="0"/>
              </a:rPr>
              <a:t>những</a:t>
            </a:r>
            <a:r>
              <a:rPr lang="en-US" sz="3600" dirty="0">
                <a:latin typeface="UTM Avo" panose="02040603050506020204" pitchFamily="18" charset="0"/>
              </a:rPr>
              <a:t> </a:t>
            </a:r>
            <a:r>
              <a:rPr lang="en-US" sz="3600" dirty="0" err="1">
                <a:latin typeface="UTM Avo" panose="02040603050506020204" pitchFamily="18" charset="0"/>
              </a:rPr>
              <a:t>nhân</a:t>
            </a:r>
            <a:r>
              <a:rPr lang="en-US" sz="3600" dirty="0">
                <a:latin typeface="UTM Avo" panose="02040603050506020204" pitchFamily="18" charset="0"/>
              </a:rPr>
              <a:t> </a:t>
            </a:r>
            <a:r>
              <a:rPr lang="en-US" sz="3600" dirty="0" err="1">
                <a:latin typeface="UTM Avo" panose="02040603050506020204" pitchFamily="18" charset="0"/>
              </a:rPr>
              <a:t>vật</a:t>
            </a:r>
            <a:r>
              <a:rPr lang="en-US" sz="3600" dirty="0">
                <a:latin typeface="UTM Avo" panose="02040603050506020204" pitchFamily="18" charset="0"/>
              </a:rPr>
              <a:t> </a:t>
            </a:r>
            <a:r>
              <a:rPr lang="en-US" sz="3600" dirty="0" err="1">
                <a:latin typeface="UTM Avo" panose="02040603050506020204" pitchFamily="18" charset="0"/>
              </a:rPr>
              <a:t>là</a:t>
            </a:r>
            <a:r>
              <a:rPr lang="en-US" sz="3600" dirty="0">
                <a:latin typeface="UTM Avo" panose="02040603050506020204" pitchFamily="18" charset="0"/>
              </a:rPr>
              <a:t> </a:t>
            </a:r>
            <a:r>
              <a:rPr lang="en-US" sz="3600" dirty="0" err="1">
                <a:latin typeface="UTM Avo" panose="02040603050506020204" pitchFamily="18" charset="0"/>
              </a:rPr>
              <a:t>bông</a:t>
            </a:r>
            <a:r>
              <a:rPr lang="en-US" sz="3600" dirty="0">
                <a:latin typeface="UTM Avo" panose="02040603050506020204" pitchFamily="18" charset="0"/>
              </a:rPr>
              <a:t> </a:t>
            </a:r>
            <a:r>
              <a:rPr lang="en-US" sz="3600" dirty="0" err="1">
                <a:latin typeface="UTM Avo" panose="02040603050506020204" pitchFamily="18" charset="0"/>
              </a:rPr>
              <a:t>cúc</a:t>
            </a:r>
            <a:r>
              <a:rPr lang="en-US" sz="3600" dirty="0">
                <a:latin typeface="UTM Avo" panose="02040603050506020204" pitchFamily="18" charset="0"/>
              </a:rPr>
              <a:t> </a:t>
            </a:r>
            <a:r>
              <a:rPr lang="en-US" sz="3600" dirty="0" err="1">
                <a:latin typeface="UTM Avo" panose="02040603050506020204" pitchFamily="18" charset="0"/>
              </a:rPr>
              <a:t>trắng</a:t>
            </a:r>
            <a:r>
              <a:rPr lang="en-US" sz="3600" dirty="0">
                <a:latin typeface="UTM Avo" panose="02040603050506020204" pitchFamily="18" charset="0"/>
              </a:rPr>
              <a:t> </a:t>
            </a:r>
            <a:r>
              <a:rPr lang="en-US" sz="3600" dirty="0" err="1">
                <a:latin typeface="UTM Avo" panose="02040603050506020204" pitchFamily="18" charset="0"/>
              </a:rPr>
              <a:t>và</a:t>
            </a:r>
            <a:r>
              <a:rPr lang="en-US" sz="3600" dirty="0">
                <a:latin typeface="UTM Avo" panose="02040603050506020204" pitchFamily="18" charset="0"/>
              </a:rPr>
              <a:t> </a:t>
            </a:r>
            <a:r>
              <a:rPr lang="en-US" sz="3600" dirty="0" err="1">
                <a:latin typeface="UTM Avo" panose="02040603050506020204" pitchFamily="18" charset="0"/>
              </a:rPr>
              <a:t>chim</a:t>
            </a:r>
            <a:r>
              <a:rPr lang="en-US" sz="3600" dirty="0">
                <a:latin typeface="UTM Avo" panose="02040603050506020204" pitchFamily="18" charset="0"/>
              </a:rPr>
              <a:t> </a:t>
            </a:r>
            <a:r>
              <a:rPr lang="en-US" sz="3600" dirty="0" err="1">
                <a:latin typeface="UTM Avo" panose="02040603050506020204" pitchFamily="18" charset="0"/>
              </a:rPr>
              <a:t>sơn</a:t>
            </a:r>
            <a:r>
              <a:rPr lang="en-US" sz="3600" dirty="0">
                <a:latin typeface="UTM Avo" panose="02040603050506020204" pitchFamily="18" charset="0"/>
              </a:rPr>
              <a:t> ca.</a:t>
            </a:r>
            <a:endParaRPr lang="en-US" dirty="0">
              <a:latin typeface="UTM Avo" panose="02040603050506020204" pitchFamily="18" charset="0"/>
            </a:endParaRPr>
          </a:p>
        </p:txBody>
      </p:sp>
      <p:pic>
        <p:nvPicPr>
          <p:cNvPr id="4" name="Picture 3">
            <a:extLst>
              <a:ext uri="{FF2B5EF4-FFF2-40B4-BE49-F238E27FC236}">
                <a16:creationId xmlns:a16="http://schemas.microsoft.com/office/drawing/2014/main" id="{BBE97CAA-0C3C-4A16-9D1F-5EA692241D09}"/>
              </a:ext>
            </a:extLst>
          </p:cNvPr>
          <p:cNvPicPr>
            <a:picLocks noChangeAspect="1"/>
          </p:cNvPicPr>
          <p:nvPr/>
        </p:nvPicPr>
        <p:blipFill rotWithShape="1">
          <a:blip r:embed="rId2"/>
          <a:srcRect l="15688" t="7428"/>
          <a:stretch/>
        </p:blipFill>
        <p:spPr>
          <a:xfrm>
            <a:off x="31546" y="4079401"/>
            <a:ext cx="5161396" cy="2707056"/>
          </a:xfrm>
          <a:prstGeom prst="rect">
            <a:avLst/>
          </a:prstGeom>
        </p:spPr>
      </p:pic>
      <p:sp>
        <p:nvSpPr>
          <p:cNvPr id="8" name="Action Button: Home 2">
            <a:hlinkClick r:id="rId3" action="ppaction://hlinksldjump" highlightClick="1"/>
            <a:extLst>
              <a:ext uri="{FF2B5EF4-FFF2-40B4-BE49-F238E27FC236}">
                <a16:creationId xmlns:a16="http://schemas.microsoft.com/office/drawing/2014/main" id="{37830847-D80F-4D6F-B8D4-D14E670EB357}"/>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2340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orizontal Scroll 1">
            <a:extLst>
              <a:ext uri="{FF2B5EF4-FFF2-40B4-BE49-F238E27FC236}">
                <a16:creationId xmlns:a16="http://schemas.microsoft.com/office/drawing/2014/main" id="{E3B7ACA4-D3B8-4B83-8334-EC0F97D87195}"/>
              </a:ext>
            </a:extLst>
          </p:cNvPr>
          <p:cNvSpPr/>
          <p:nvPr/>
        </p:nvSpPr>
        <p:spPr>
          <a:xfrm>
            <a:off x="194831" y="430212"/>
            <a:ext cx="11997169" cy="1427884"/>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Sư tử xuất quân (trang 55)</a:t>
            </a:r>
            <a:endParaRPr lang="en-US" sz="4000" b="1"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5F4A85C6-DF11-4964-B8FE-81896BD0C26A}"/>
              </a:ext>
            </a:extLst>
          </p:cNvPr>
          <p:cNvSpPr txBox="1"/>
          <p:nvPr/>
        </p:nvSpPr>
        <p:spPr>
          <a:xfrm>
            <a:off x="4308763" y="1858096"/>
            <a:ext cx="7369751" cy="1569660"/>
          </a:xfrm>
          <a:prstGeom prst="rect">
            <a:avLst/>
          </a:prstGeom>
          <a:solidFill>
            <a:schemeClr val="accent6">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latin typeface="UTM Avo" panose="02040603050506020204" pitchFamily="18" charset="0"/>
                <a:cs typeface="Times New Roman" pitchFamily="18" charset="0"/>
              </a:rPr>
              <a:t>Sư tử giao việc cho thần dân với mong muốn như thế nào?</a:t>
            </a:r>
          </a:p>
        </p:txBody>
      </p:sp>
      <p:sp>
        <p:nvSpPr>
          <p:cNvPr id="9" name="TextBox 8">
            <a:extLst>
              <a:ext uri="{FF2B5EF4-FFF2-40B4-BE49-F238E27FC236}">
                <a16:creationId xmlns:a16="http://schemas.microsoft.com/office/drawing/2014/main" id="{BCB9F9B4-DA54-45E1-B1EE-BBE884787CC6}"/>
              </a:ext>
            </a:extLst>
          </p:cNvPr>
          <p:cNvSpPr txBox="1"/>
          <p:nvPr/>
        </p:nvSpPr>
        <p:spPr>
          <a:xfrm>
            <a:off x="4415413" y="3963520"/>
            <a:ext cx="7156450" cy="2062103"/>
          </a:xfrm>
          <a:prstGeom prst="rect">
            <a:avLst/>
          </a:prstGeom>
          <a:solidFill>
            <a:schemeClr val="accent6">
              <a:lumMod val="60000"/>
              <a:lumOff val="40000"/>
            </a:schemeClr>
          </a:solidFill>
        </p:spPr>
        <p:txBody>
          <a:bodyPr wrap="square" rtlCol="0">
            <a:spAutoFit/>
          </a:bodyPr>
          <a:lstStyle/>
          <a:p>
            <a:pPr algn="just"/>
            <a:r>
              <a:rPr lang="en-US" sz="3200">
                <a:latin typeface="UTM Avo" panose="02040603050506020204" pitchFamily="18" charset="0"/>
                <a:cs typeface="Times New Roman" pitchFamily="18" charset="0"/>
              </a:rPr>
              <a:t>Sư tử muốn giao cho mỗi người một việc hợp với khả năng: dù nhỏ, to, khỏe, yếu, ai cũng được tùy tài lập công.</a:t>
            </a:r>
          </a:p>
        </p:txBody>
      </p:sp>
      <p:pic>
        <p:nvPicPr>
          <p:cNvPr id="3" name="Picture 2">
            <a:extLst>
              <a:ext uri="{FF2B5EF4-FFF2-40B4-BE49-F238E27FC236}">
                <a16:creationId xmlns:a16="http://schemas.microsoft.com/office/drawing/2014/main" id="{BFC9B70D-2056-441A-A9EE-3E09BF22B61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1971058"/>
            <a:ext cx="2992582" cy="2638793"/>
          </a:xfrm>
          <a:prstGeom prst="rect">
            <a:avLst/>
          </a:prstGeom>
        </p:spPr>
      </p:pic>
      <p:pic>
        <p:nvPicPr>
          <p:cNvPr id="10" name="Picture 9">
            <a:extLst>
              <a:ext uri="{FF2B5EF4-FFF2-40B4-BE49-F238E27FC236}">
                <a16:creationId xmlns:a16="http://schemas.microsoft.com/office/drawing/2014/main" id="{345637D8-E899-45F4-A731-5BD3AFB0E50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4470965"/>
            <a:ext cx="3858163" cy="2238687"/>
          </a:xfrm>
          <a:prstGeom prst="rect">
            <a:avLst/>
          </a:prstGeom>
        </p:spPr>
      </p:pic>
      <p:sp>
        <p:nvSpPr>
          <p:cNvPr id="11" name="Action Button: Home 2">
            <a:hlinkClick r:id="rId4" action="ppaction://hlinksldjump" highlightClick="1"/>
            <a:extLst>
              <a:ext uri="{FF2B5EF4-FFF2-40B4-BE49-F238E27FC236}">
                <a16:creationId xmlns:a16="http://schemas.microsoft.com/office/drawing/2014/main" id="{AC557E09-9B83-4B1A-AF9D-2E5C095AEE1D}"/>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9677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orizontal Scroll 1">
            <a:extLst>
              <a:ext uri="{FF2B5EF4-FFF2-40B4-BE49-F238E27FC236}">
                <a16:creationId xmlns:a16="http://schemas.microsoft.com/office/drawing/2014/main" id="{B00780AE-B35C-425F-9F14-8E99E2C4DD2C}"/>
              </a:ext>
            </a:extLst>
          </p:cNvPr>
          <p:cNvSpPr/>
          <p:nvPr/>
        </p:nvSpPr>
        <p:spPr>
          <a:xfrm>
            <a:off x="-1" y="430212"/>
            <a:ext cx="12358255" cy="1371605"/>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b="1">
                <a:solidFill>
                  <a:prstClr val="black"/>
                </a:solidFill>
                <a:latin typeface="UTM Avo" panose="02040603050506020204" pitchFamily="18" charset="0"/>
                <a:cs typeface="Times New Roman" pitchFamily="18" charset="0"/>
              </a:rPr>
              <a:t>Đọc bài: Động vật “bế” con thế nào? (trang 59)</a:t>
            </a:r>
            <a:endParaRPr lang="en-US" sz="3600" b="1" dirty="0">
              <a:solidFill>
                <a:prstClr val="black"/>
              </a:solidFill>
              <a:latin typeface="UTM Avo" panose="02040603050506020204" pitchFamily="18" charset="0"/>
              <a:cs typeface="Times New Roman" pitchFamily="18" charset="0"/>
            </a:endParaRPr>
          </a:p>
        </p:txBody>
      </p:sp>
      <p:sp>
        <p:nvSpPr>
          <p:cNvPr id="9" name="TextBox 8">
            <a:extLst>
              <a:ext uri="{FF2B5EF4-FFF2-40B4-BE49-F238E27FC236}">
                <a16:creationId xmlns:a16="http://schemas.microsoft.com/office/drawing/2014/main" id="{950A81CC-22BF-465C-A357-F665E92FA677}"/>
              </a:ext>
            </a:extLst>
          </p:cNvPr>
          <p:cNvSpPr txBox="1"/>
          <p:nvPr/>
        </p:nvSpPr>
        <p:spPr>
          <a:xfrm>
            <a:off x="5084618" y="2060722"/>
            <a:ext cx="6941128" cy="1569660"/>
          </a:xfrm>
          <a:prstGeom prst="rect">
            <a:avLst/>
          </a:prstGeom>
          <a:solidFill>
            <a:srgbClr val="79EDD7"/>
          </a:solidFill>
        </p:spPr>
        <p:txBody>
          <a:bodyPr wrap="square" rtlCol="0">
            <a:spAutoFit/>
          </a:bodyPr>
          <a:lstStyle/>
          <a:p>
            <a:pPr algn="ctr"/>
            <a:r>
              <a:rPr lang="en-US" sz="3200" b="1" dirty="0" err="1">
                <a:latin typeface="UTM Avo" panose="02040603050506020204" pitchFamily="18" charset="0"/>
                <a:cs typeface="Times New Roman" pitchFamily="18" charset="0"/>
              </a:rPr>
              <a:t>Trả</a:t>
            </a:r>
            <a:r>
              <a:rPr lang="en-US" sz="3200" b="1" dirty="0">
                <a:latin typeface="UTM Avo" panose="02040603050506020204" pitchFamily="18" charset="0"/>
                <a:cs typeface="Times New Roman" pitchFamily="18" charset="0"/>
              </a:rPr>
              <a:t> </a:t>
            </a:r>
            <a:r>
              <a:rPr lang="en-US" sz="3200" b="1" dirty="0" err="1">
                <a:latin typeface="UTM Avo" panose="02040603050506020204" pitchFamily="18" charset="0"/>
                <a:cs typeface="Times New Roman" pitchFamily="18" charset="0"/>
              </a:rPr>
              <a:t>lời</a:t>
            </a:r>
            <a:r>
              <a:rPr lang="en-US" sz="3200" b="1" dirty="0">
                <a:latin typeface="UTM Avo" panose="02040603050506020204" pitchFamily="18" charset="0"/>
                <a:cs typeface="Times New Roman" pitchFamily="18" charset="0"/>
              </a:rPr>
              <a:t> </a:t>
            </a:r>
            <a:r>
              <a:rPr lang="en-US" sz="3200" b="1" dirty="0" err="1">
                <a:latin typeface="UTM Avo" panose="02040603050506020204" pitchFamily="18" charset="0"/>
                <a:cs typeface="Times New Roman" pitchFamily="18" charset="0"/>
              </a:rPr>
              <a:t>câu</a:t>
            </a:r>
            <a:r>
              <a:rPr lang="en-US" sz="3200" b="1" dirty="0">
                <a:latin typeface="UTM Avo" panose="02040603050506020204" pitchFamily="18" charset="0"/>
                <a:cs typeface="Times New Roman" pitchFamily="18" charset="0"/>
              </a:rPr>
              <a:t> </a:t>
            </a:r>
            <a:r>
              <a:rPr lang="en-US" sz="3200" b="1" dirty="0" err="1">
                <a:latin typeface="UTM Avo" panose="02040603050506020204" pitchFamily="18" charset="0"/>
                <a:cs typeface="Times New Roman" pitchFamily="18" charset="0"/>
              </a:rPr>
              <a:t>hỏi</a:t>
            </a:r>
            <a:r>
              <a:rPr lang="en-US" sz="3200" b="1" dirty="0">
                <a:latin typeface="UTM Avo" panose="02040603050506020204" pitchFamily="18" charset="0"/>
                <a:cs typeface="Times New Roman" pitchFamily="18" charset="0"/>
              </a:rPr>
              <a:t> </a:t>
            </a:r>
            <a:r>
              <a:rPr lang="en-US" sz="3200" b="1" dirty="0" err="1">
                <a:latin typeface="UTM Avo" panose="02040603050506020204" pitchFamily="18" charset="0"/>
                <a:cs typeface="Times New Roman" pitchFamily="18" charset="0"/>
              </a:rPr>
              <a:t>sau</a:t>
            </a:r>
            <a:r>
              <a:rPr lang="en-US" sz="3200" b="1" dirty="0">
                <a:latin typeface="UTM Avo" panose="02040603050506020204" pitchFamily="18" charset="0"/>
                <a:cs typeface="Times New Roman" pitchFamily="18" charset="0"/>
              </a:rPr>
              <a:t>:</a:t>
            </a:r>
          </a:p>
          <a:p>
            <a:pPr algn="just"/>
            <a:r>
              <a:rPr lang="en-US" sz="3200" err="1">
                <a:latin typeface="UTM Avo" panose="02040603050506020204" pitchFamily="18" charset="0"/>
              </a:rPr>
              <a:t>Bạn</a:t>
            </a:r>
            <a:r>
              <a:rPr lang="en-US" sz="3200">
                <a:latin typeface="UTM Avo" panose="02040603050506020204" pitchFamily="18" charset="0"/>
              </a:rPr>
              <a:t> hãy kể </a:t>
            </a:r>
            <a:r>
              <a:rPr lang="en-US" sz="3200" dirty="0" err="1">
                <a:latin typeface="UTM Avo" panose="02040603050506020204" pitchFamily="18" charset="0"/>
              </a:rPr>
              <a:t>tên</a:t>
            </a:r>
            <a:r>
              <a:rPr lang="en-US" sz="3200" dirty="0">
                <a:latin typeface="UTM Avo" panose="02040603050506020204" pitchFamily="18" charset="0"/>
              </a:rPr>
              <a:t> </a:t>
            </a:r>
            <a:r>
              <a:rPr lang="en-US" sz="3200" dirty="0" err="1">
                <a:latin typeface="UTM Avo" panose="02040603050506020204" pitchFamily="18" charset="0"/>
              </a:rPr>
              <a:t>những</a:t>
            </a:r>
            <a:r>
              <a:rPr lang="en-US" sz="3200" dirty="0">
                <a:latin typeface="UTM Avo" panose="02040603050506020204" pitchFamily="18" charset="0"/>
              </a:rPr>
              <a:t> con </a:t>
            </a:r>
            <a:r>
              <a:rPr lang="en-US" sz="3200" dirty="0" err="1">
                <a:latin typeface="UTM Avo" panose="02040603050506020204" pitchFamily="18" charset="0"/>
              </a:rPr>
              <a:t>vật</a:t>
            </a:r>
            <a:r>
              <a:rPr lang="en-US" sz="3200" dirty="0">
                <a:latin typeface="UTM Avo" panose="02040603050506020204" pitchFamily="18" charset="0"/>
              </a:rPr>
              <a:t> </a:t>
            </a:r>
            <a:r>
              <a:rPr lang="en-US" sz="3200" dirty="0" err="1">
                <a:latin typeface="UTM Avo" panose="02040603050506020204" pitchFamily="18" charset="0"/>
              </a:rPr>
              <a:t>có</a:t>
            </a:r>
            <a:r>
              <a:rPr lang="en-US" sz="3200" dirty="0">
                <a:latin typeface="UTM Avo" panose="02040603050506020204" pitchFamily="18" charset="0"/>
              </a:rPr>
              <a:t> </a:t>
            </a:r>
            <a:r>
              <a:rPr lang="en-US" sz="3200" dirty="0" err="1">
                <a:latin typeface="UTM Avo" panose="02040603050506020204" pitchFamily="18" charset="0"/>
              </a:rPr>
              <a:t>cách</a:t>
            </a:r>
            <a:r>
              <a:rPr lang="en-US" sz="3200" dirty="0">
                <a:latin typeface="UTM Avo" panose="02040603050506020204" pitchFamily="18" charset="0"/>
              </a:rPr>
              <a:t> </a:t>
            </a:r>
            <a:r>
              <a:rPr lang="en-US" sz="3200" dirty="0" err="1">
                <a:latin typeface="UTM Avo" panose="02040603050506020204" pitchFamily="18" charset="0"/>
              </a:rPr>
              <a:t>tha</a:t>
            </a:r>
            <a:r>
              <a:rPr lang="en-US" sz="3200" dirty="0">
                <a:latin typeface="UTM Avo" panose="02040603050506020204" pitchFamily="18" charset="0"/>
              </a:rPr>
              <a:t> con </a:t>
            </a:r>
            <a:r>
              <a:rPr lang="en-US" sz="3200" dirty="0" err="1">
                <a:latin typeface="UTM Avo" panose="02040603050506020204" pitchFamily="18" charset="0"/>
              </a:rPr>
              <a:t>giống</a:t>
            </a:r>
            <a:r>
              <a:rPr lang="en-US" sz="3200" dirty="0">
                <a:latin typeface="UTM Avo" panose="02040603050506020204" pitchFamily="18" charset="0"/>
              </a:rPr>
              <a:t> </a:t>
            </a:r>
            <a:r>
              <a:rPr lang="en-US" sz="3200" dirty="0" err="1">
                <a:latin typeface="UTM Avo" panose="02040603050506020204" pitchFamily="18" charset="0"/>
              </a:rPr>
              <a:t>như</a:t>
            </a:r>
            <a:r>
              <a:rPr lang="en-US" sz="3200" dirty="0">
                <a:latin typeface="UTM Avo" panose="02040603050506020204" pitchFamily="18" charset="0"/>
              </a:rPr>
              <a:t> </a:t>
            </a:r>
            <a:r>
              <a:rPr lang="en-US" sz="3200" dirty="0" err="1">
                <a:latin typeface="UTM Avo" panose="02040603050506020204" pitchFamily="18" charset="0"/>
              </a:rPr>
              <a:t>tha</a:t>
            </a:r>
            <a:r>
              <a:rPr lang="en-US" sz="3200" dirty="0">
                <a:latin typeface="UTM Avo" panose="02040603050506020204" pitchFamily="18" charset="0"/>
              </a:rPr>
              <a:t> </a:t>
            </a:r>
            <a:r>
              <a:rPr lang="en-US" sz="3200" dirty="0" err="1">
                <a:latin typeface="UTM Avo" panose="02040603050506020204" pitchFamily="18" charset="0"/>
              </a:rPr>
              <a:t>mồi</a:t>
            </a:r>
            <a:r>
              <a:rPr lang="en-US" sz="3200" dirty="0">
                <a:latin typeface="UTM Avo" panose="02040603050506020204" pitchFamily="18" charset="0"/>
              </a:rPr>
              <a:t>?</a:t>
            </a:r>
          </a:p>
        </p:txBody>
      </p:sp>
      <p:sp>
        <p:nvSpPr>
          <p:cNvPr id="10" name="TextBox 9">
            <a:extLst>
              <a:ext uri="{FF2B5EF4-FFF2-40B4-BE49-F238E27FC236}">
                <a16:creationId xmlns:a16="http://schemas.microsoft.com/office/drawing/2014/main" id="{568D144D-1495-4CE7-BE98-F084484DDC25}"/>
              </a:ext>
            </a:extLst>
          </p:cNvPr>
          <p:cNvSpPr txBox="1"/>
          <p:nvPr/>
        </p:nvSpPr>
        <p:spPr>
          <a:xfrm>
            <a:off x="5247627" y="3971612"/>
            <a:ext cx="6708777" cy="1569660"/>
          </a:xfrm>
          <a:prstGeom prst="rect">
            <a:avLst/>
          </a:prstGeom>
          <a:solidFill>
            <a:schemeClr val="accent1">
              <a:lumMod val="60000"/>
              <a:lumOff val="40000"/>
            </a:schemeClr>
          </a:solidFill>
        </p:spPr>
        <p:txBody>
          <a:bodyPr wrap="square" rtlCol="0">
            <a:spAutoFit/>
          </a:bodyPr>
          <a:lstStyle/>
          <a:p>
            <a:pPr algn="just"/>
            <a:r>
              <a:rPr lang="en-US" sz="3200" dirty="0" err="1">
                <a:latin typeface="UTM Avo" panose="02040603050506020204" pitchFamily="18" charset="0"/>
              </a:rPr>
              <a:t>Những</a:t>
            </a:r>
            <a:r>
              <a:rPr lang="en-US" sz="3200" dirty="0">
                <a:latin typeface="UTM Avo" panose="02040603050506020204" pitchFamily="18" charset="0"/>
              </a:rPr>
              <a:t> con </a:t>
            </a:r>
            <a:r>
              <a:rPr lang="en-US" sz="3200" dirty="0" err="1">
                <a:latin typeface="UTM Avo" panose="02040603050506020204" pitchFamily="18" charset="0"/>
              </a:rPr>
              <a:t>vật</a:t>
            </a:r>
            <a:r>
              <a:rPr lang="en-US" sz="3200" dirty="0">
                <a:latin typeface="UTM Avo" panose="02040603050506020204" pitchFamily="18" charset="0"/>
              </a:rPr>
              <a:t> </a:t>
            </a:r>
            <a:r>
              <a:rPr lang="en-US" sz="3200" dirty="0" err="1">
                <a:latin typeface="UTM Avo" panose="02040603050506020204" pitchFamily="18" charset="0"/>
              </a:rPr>
              <a:t>có</a:t>
            </a:r>
            <a:r>
              <a:rPr lang="en-US" sz="3200" dirty="0">
                <a:latin typeface="UTM Avo" panose="02040603050506020204" pitchFamily="18" charset="0"/>
              </a:rPr>
              <a:t> </a:t>
            </a:r>
            <a:r>
              <a:rPr lang="en-US" sz="3200" dirty="0" err="1">
                <a:latin typeface="UTM Avo" panose="02040603050506020204" pitchFamily="18" charset="0"/>
              </a:rPr>
              <a:t>cách</a:t>
            </a:r>
            <a:r>
              <a:rPr lang="en-US" sz="3200" dirty="0">
                <a:latin typeface="UTM Avo" panose="02040603050506020204" pitchFamily="18" charset="0"/>
              </a:rPr>
              <a:t> </a:t>
            </a:r>
            <a:r>
              <a:rPr lang="en-US" sz="3200" dirty="0" err="1">
                <a:latin typeface="UTM Avo" panose="02040603050506020204" pitchFamily="18" charset="0"/>
              </a:rPr>
              <a:t>tha</a:t>
            </a:r>
            <a:r>
              <a:rPr lang="en-US" sz="3200" dirty="0">
                <a:latin typeface="UTM Avo" panose="02040603050506020204" pitchFamily="18" charset="0"/>
              </a:rPr>
              <a:t> con </a:t>
            </a:r>
            <a:r>
              <a:rPr lang="en-US" sz="3200" dirty="0" err="1">
                <a:latin typeface="UTM Avo" panose="02040603050506020204" pitchFamily="18" charset="0"/>
              </a:rPr>
              <a:t>giống</a:t>
            </a:r>
            <a:r>
              <a:rPr lang="en-US" sz="3200" dirty="0">
                <a:latin typeface="UTM Avo" panose="02040603050506020204" pitchFamily="18" charset="0"/>
              </a:rPr>
              <a:t> </a:t>
            </a:r>
            <a:r>
              <a:rPr lang="en-US" sz="3200" dirty="0" err="1">
                <a:latin typeface="UTM Avo" panose="02040603050506020204" pitchFamily="18" charset="0"/>
              </a:rPr>
              <a:t>như</a:t>
            </a:r>
            <a:r>
              <a:rPr lang="en-US" sz="3200" dirty="0">
                <a:latin typeface="UTM Avo" panose="02040603050506020204" pitchFamily="18" charset="0"/>
              </a:rPr>
              <a:t> </a:t>
            </a:r>
            <a:r>
              <a:rPr lang="en-US" sz="3200" dirty="0" err="1">
                <a:latin typeface="UTM Avo" panose="02040603050506020204" pitchFamily="18" charset="0"/>
              </a:rPr>
              <a:t>tha</a:t>
            </a:r>
            <a:r>
              <a:rPr lang="en-US" sz="3200" dirty="0">
                <a:latin typeface="UTM Avo" panose="02040603050506020204" pitchFamily="18" charset="0"/>
              </a:rPr>
              <a:t> </a:t>
            </a:r>
            <a:r>
              <a:rPr lang="en-US" sz="3200" dirty="0" err="1">
                <a:latin typeface="UTM Avo" panose="02040603050506020204" pitchFamily="18" charset="0"/>
              </a:rPr>
              <a:t>mồi</a:t>
            </a:r>
            <a:r>
              <a:rPr lang="en-US" sz="3200" dirty="0">
                <a:latin typeface="UTM Avo" panose="02040603050506020204" pitchFamily="18" charset="0"/>
              </a:rPr>
              <a:t> </a:t>
            </a:r>
            <a:r>
              <a:rPr lang="en-US" sz="3200" dirty="0" err="1">
                <a:latin typeface="UTM Avo" panose="02040603050506020204" pitchFamily="18" charset="0"/>
              </a:rPr>
              <a:t>là</a:t>
            </a:r>
            <a:r>
              <a:rPr lang="en-US" sz="3200" dirty="0">
                <a:latin typeface="UTM Avo" panose="02040603050506020204" pitchFamily="18" charset="0"/>
              </a:rPr>
              <a:t> </a:t>
            </a:r>
            <a:r>
              <a:rPr lang="en-US" sz="3200" dirty="0" err="1">
                <a:latin typeface="UTM Avo" panose="02040603050506020204" pitchFamily="18" charset="0"/>
              </a:rPr>
              <a:t>mèo</a:t>
            </a:r>
            <a:r>
              <a:rPr lang="en-US" sz="3200" dirty="0">
                <a:latin typeface="UTM Avo" panose="02040603050506020204" pitchFamily="18" charset="0"/>
              </a:rPr>
              <a:t>, </a:t>
            </a:r>
            <a:r>
              <a:rPr lang="en-US" sz="3200" dirty="0" err="1">
                <a:latin typeface="UTM Avo" panose="02040603050506020204" pitchFamily="18" charset="0"/>
              </a:rPr>
              <a:t>sư</a:t>
            </a:r>
            <a:r>
              <a:rPr lang="en-US" sz="3200" dirty="0">
                <a:latin typeface="UTM Avo" panose="02040603050506020204" pitchFamily="18" charset="0"/>
              </a:rPr>
              <a:t> </a:t>
            </a:r>
            <a:r>
              <a:rPr lang="en-US" sz="3200" dirty="0" err="1">
                <a:latin typeface="UTM Avo" panose="02040603050506020204" pitchFamily="18" charset="0"/>
              </a:rPr>
              <a:t>tử</a:t>
            </a:r>
            <a:r>
              <a:rPr lang="en-US" sz="3200" dirty="0">
                <a:latin typeface="UTM Avo" panose="02040603050506020204" pitchFamily="18" charset="0"/>
              </a:rPr>
              <a:t>, </a:t>
            </a:r>
            <a:r>
              <a:rPr lang="en-US" sz="3200" dirty="0" err="1">
                <a:latin typeface="UTM Avo" panose="02040603050506020204" pitchFamily="18" charset="0"/>
              </a:rPr>
              <a:t>hổ</a:t>
            </a:r>
            <a:r>
              <a:rPr lang="en-US" sz="3200" dirty="0">
                <a:latin typeface="UTM Avo" panose="02040603050506020204" pitchFamily="18" charset="0"/>
              </a:rPr>
              <a:t>, </a:t>
            </a:r>
            <a:r>
              <a:rPr lang="en-US" sz="3200" dirty="0" err="1">
                <a:latin typeface="UTM Avo" panose="02040603050506020204" pitchFamily="18" charset="0"/>
              </a:rPr>
              <a:t>báo</a:t>
            </a:r>
            <a:r>
              <a:rPr lang="en-US" sz="3200" dirty="0">
                <a:latin typeface="UTM Avo" panose="02040603050506020204" pitchFamily="18" charset="0"/>
              </a:rPr>
              <a:t>, </a:t>
            </a:r>
            <a:r>
              <a:rPr lang="en-US" sz="3200" dirty="0" err="1">
                <a:latin typeface="UTM Avo" panose="02040603050506020204" pitchFamily="18" charset="0"/>
              </a:rPr>
              <a:t>cá</a:t>
            </a:r>
            <a:r>
              <a:rPr lang="en-US" sz="3200" dirty="0">
                <a:latin typeface="UTM Avo" panose="02040603050506020204" pitchFamily="18" charset="0"/>
              </a:rPr>
              <a:t> </a:t>
            </a:r>
            <a:r>
              <a:rPr lang="en-US" sz="3200" dirty="0" err="1">
                <a:latin typeface="UTM Avo" panose="02040603050506020204" pitchFamily="18" charset="0"/>
              </a:rPr>
              <a:t>sấu</a:t>
            </a:r>
            <a:r>
              <a:rPr lang="en-US" sz="3200" dirty="0">
                <a:latin typeface="UTM Avo" panose="02040603050506020204" pitchFamily="18" charset="0"/>
              </a:rPr>
              <a:t>, …</a:t>
            </a:r>
            <a:endParaRPr lang="en-US" sz="1600" dirty="0">
              <a:latin typeface="UTM Avo" panose="02040603050506020204" pitchFamily="18" charset="0"/>
            </a:endParaRPr>
          </a:p>
        </p:txBody>
      </p:sp>
      <p:pic>
        <p:nvPicPr>
          <p:cNvPr id="11" name="Picture 10">
            <a:extLst>
              <a:ext uri="{FF2B5EF4-FFF2-40B4-BE49-F238E27FC236}">
                <a16:creationId xmlns:a16="http://schemas.microsoft.com/office/drawing/2014/main" id="{D0560DB5-7515-4F3E-A905-1DC48D15FA6C}"/>
              </a:ext>
            </a:extLst>
          </p:cNvPr>
          <p:cNvPicPr>
            <a:picLocks noChangeAspect="1"/>
          </p:cNvPicPr>
          <p:nvPr/>
        </p:nvPicPr>
        <p:blipFill rotWithShape="1">
          <a:blip r:embed="rId2"/>
          <a:srcRect l="30566" t="6314"/>
          <a:stretch/>
        </p:blipFill>
        <p:spPr>
          <a:xfrm>
            <a:off x="387927" y="4086289"/>
            <a:ext cx="2063666" cy="2871277"/>
          </a:xfrm>
          <a:prstGeom prst="rect">
            <a:avLst/>
          </a:prstGeom>
        </p:spPr>
      </p:pic>
      <p:pic>
        <p:nvPicPr>
          <p:cNvPr id="13" name="Picture 12">
            <a:extLst>
              <a:ext uri="{FF2B5EF4-FFF2-40B4-BE49-F238E27FC236}">
                <a16:creationId xmlns:a16="http://schemas.microsoft.com/office/drawing/2014/main" id="{8217F879-9B57-4D45-9ACB-BAD6C7CE5318}"/>
              </a:ext>
            </a:extLst>
          </p:cNvPr>
          <p:cNvPicPr>
            <a:picLocks noChangeAspect="1"/>
          </p:cNvPicPr>
          <p:nvPr/>
        </p:nvPicPr>
        <p:blipFill>
          <a:blip r:embed="rId3"/>
          <a:stretch>
            <a:fillRect/>
          </a:stretch>
        </p:blipFill>
        <p:spPr>
          <a:xfrm>
            <a:off x="2451593" y="4310609"/>
            <a:ext cx="2299261" cy="2422636"/>
          </a:xfrm>
          <a:prstGeom prst="rect">
            <a:avLst/>
          </a:prstGeom>
        </p:spPr>
      </p:pic>
      <p:pic>
        <p:nvPicPr>
          <p:cNvPr id="14" name="Picture 13">
            <a:extLst>
              <a:ext uri="{FF2B5EF4-FFF2-40B4-BE49-F238E27FC236}">
                <a16:creationId xmlns:a16="http://schemas.microsoft.com/office/drawing/2014/main" id="{04119419-0C49-4307-8959-C8C7F18FD45E}"/>
              </a:ext>
            </a:extLst>
          </p:cNvPr>
          <p:cNvPicPr>
            <a:picLocks noChangeAspect="1"/>
          </p:cNvPicPr>
          <p:nvPr/>
        </p:nvPicPr>
        <p:blipFill>
          <a:blip r:embed="rId4"/>
          <a:stretch>
            <a:fillRect/>
          </a:stretch>
        </p:blipFill>
        <p:spPr>
          <a:xfrm>
            <a:off x="1501261" y="1763948"/>
            <a:ext cx="2633032" cy="2546661"/>
          </a:xfrm>
          <a:prstGeom prst="rect">
            <a:avLst/>
          </a:prstGeom>
        </p:spPr>
      </p:pic>
      <p:sp>
        <p:nvSpPr>
          <p:cNvPr id="12" name="Action Button: Home 2">
            <a:hlinkClick r:id="rId5" action="ppaction://hlinksldjump" highlightClick="1"/>
            <a:extLst>
              <a:ext uri="{FF2B5EF4-FFF2-40B4-BE49-F238E27FC236}">
                <a16:creationId xmlns:a16="http://schemas.microsoft.com/office/drawing/2014/main" id="{BD19AA0C-6F75-49F5-A275-857684E6C935}"/>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0509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orizontal Scroll 1">
            <a:extLst>
              <a:ext uri="{FF2B5EF4-FFF2-40B4-BE49-F238E27FC236}">
                <a16:creationId xmlns:a16="http://schemas.microsoft.com/office/drawing/2014/main" id="{13895551-C493-4628-9AFC-DF80B9A6AE9E}"/>
              </a:ext>
            </a:extLst>
          </p:cNvPr>
          <p:cNvSpPr/>
          <p:nvPr/>
        </p:nvSpPr>
        <p:spPr>
          <a:xfrm>
            <a:off x="429490" y="415636"/>
            <a:ext cx="11333019" cy="1250312"/>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Hươu cao cổ (trang 64)</a:t>
            </a:r>
            <a:endParaRPr lang="en-US" sz="4000" b="1" dirty="0">
              <a:solidFill>
                <a:prstClr val="black"/>
              </a:solidFill>
              <a:latin typeface="UTM Avo" panose="02040603050506020204" pitchFamily="18" charset="0"/>
              <a:cs typeface="Times New Roman" pitchFamily="18" charset="0"/>
            </a:endParaRPr>
          </a:p>
        </p:txBody>
      </p:sp>
      <p:sp>
        <p:nvSpPr>
          <p:cNvPr id="11" name="TextBox 10">
            <a:extLst>
              <a:ext uri="{FF2B5EF4-FFF2-40B4-BE49-F238E27FC236}">
                <a16:creationId xmlns:a16="http://schemas.microsoft.com/office/drawing/2014/main" id="{866EF19E-FBD5-4F2E-9AF3-F723CDF67F94}"/>
              </a:ext>
            </a:extLst>
          </p:cNvPr>
          <p:cNvSpPr txBox="1"/>
          <p:nvPr/>
        </p:nvSpPr>
        <p:spPr>
          <a:xfrm>
            <a:off x="5029201" y="1941915"/>
            <a:ext cx="6733308" cy="1077218"/>
          </a:xfrm>
          <a:prstGeom prst="rect">
            <a:avLst/>
          </a:prstGeom>
          <a:solidFill>
            <a:schemeClr val="accent4">
              <a:lumMod val="60000"/>
              <a:lumOff val="40000"/>
            </a:schemeClr>
          </a:solidFill>
        </p:spPr>
        <p:txBody>
          <a:bodyPr wrap="square" rtlCol="0">
            <a:spAutoFit/>
          </a:bodyPr>
          <a:lstStyle/>
          <a:p>
            <a:pPr algn="ctr"/>
            <a:r>
              <a:rPr lang="en-US" sz="3200" b="1">
                <a:latin typeface="UTM Avo" panose="02040603050506020204" pitchFamily="18" charset="0"/>
                <a:cs typeface="Times New Roman" pitchFamily="18" charset="0"/>
              </a:rPr>
              <a:t>Trả lời câu hỏi sau:</a:t>
            </a:r>
          </a:p>
          <a:p>
            <a:pPr algn="ctr"/>
            <a:r>
              <a:rPr lang="en-US" sz="3200">
                <a:cs typeface="Arial" panose="020B0604020202020204" pitchFamily="34" charset="0"/>
              </a:rPr>
              <a:t>Hươu cao cổ cao như thế nào?</a:t>
            </a:r>
            <a:endParaRPr lang="en-US" sz="3200">
              <a:latin typeface="UTM Avo" panose="0204060305050602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3BBD6B3E-CE14-4F52-9ABD-3D31F128A1B1}"/>
              </a:ext>
            </a:extLst>
          </p:cNvPr>
          <p:cNvSpPr txBox="1"/>
          <p:nvPr/>
        </p:nvSpPr>
        <p:spPr>
          <a:xfrm>
            <a:off x="5029201" y="3433664"/>
            <a:ext cx="6733307" cy="2062103"/>
          </a:xfrm>
          <a:prstGeom prst="rect">
            <a:avLst/>
          </a:prstGeom>
          <a:solidFill>
            <a:schemeClr val="accent4">
              <a:lumMod val="60000"/>
              <a:lumOff val="40000"/>
            </a:schemeClr>
          </a:solidFill>
        </p:spPr>
        <p:txBody>
          <a:bodyPr wrap="square" rtlCol="0">
            <a:spAutoFit/>
          </a:bodyPr>
          <a:lstStyle/>
          <a:p>
            <a:pPr algn="just"/>
            <a:r>
              <a:rPr lang="nl-NL" sz="3200">
                <a:solidFill>
                  <a:srgbClr val="000000"/>
                </a:solidFill>
                <a:ea typeface="Calibri" panose="020F0502020204030204" pitchFamily="34" charset="0"/>
                <a:cs typeface="Arial" panose="020B0604020202020204" pitchFamily="34" charset="0"/>
              </a:rPr>
              <a:t>Con hươu cao cổ cao nhất cao tới gần...6 mét, có thể ngó được vào cửa sổ tầng hai của một ngôi nhà.</a:t>
            </a:r>
            <a:endParaRPr lang="en-US" sz="3200">
              <a:latin typeface="UTM Avo" panose="020406030505060202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02E0C6B3-152F-4B07-8520-F01516DF2958}"/>
              </a:ext>
            </a:extLst>
          </p:cNvPr>
          <p:cNvPicPr>
            <a:picLocks noChangeAspect="1"/>
          </p:cNvPicPr>
          <p:nvPr/>
        </p:nvPicPr>
        <p:blipFill>
          <a:blip r:embed="rId2"/>
          <a:stretch>
            <a:fillRect/>
          </a:stretch>
        </p:blipFill>
        <p:spPr>
          <a:xfrm>
            <a:off x="229904" y="1787237"/>
            <a:ext cx="4505401" cy="4904509"/>
          </a:xfrm>
          <a:prstGeom prst="rect">
            <a:avLst/>
          </a:prstGeom>
        </p:spPr>
      </p:pic>
      <p:sp>
        <p:nvSpPr>
          <p:cNvPr id="8" name="Action Button: Home 2">
            <a:hlinkClick r:id="rId3" action="ppaction://hlinksldjump" highlightClick="1"/>
            <a:extLst>
              <a:ext uri="{FF2B5EF4-FFF2-40B4-BE49-F238E27FC236}">
                <a16:creationId xmlns:a16="http://schemas.microsoft.com/office/drawing/2014/main" id="{8016F236-8752-42E9-9C77-EEFF6599B1EE}"/>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3774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orizontal Scroll 1">
            <a:extLst>
              <a:ext uri="{FF2B5EF4-FFF2-40B4-BE49-F238E27FC236}">
                <a16:creationId xmlns:a16="http://schemas.microsoft.com/office/drawing/2014/main" id="{02E2BA5C-8E5E-4C52-911D-DC0535BDA239}"/>
              </a:ext>
            </a:extLst>
          </p:cNvPr>
          <p:cNvSpPr/>
          <p:nvPr/>
        </p:nvSpPr>
        <p:spPr>
          <a:xfrm>
            <a:off x="429490" y="376327"/>
            <a:ext cx="11333019" cy="1200329"/>
          </a:xfrm>
          <a:prstGeom prst="horizont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b="1">
                <a:solidFill>
                  <a:prstClr val="black"/>
                </a:solidFill>
                <a:latin typeface="UTM Avo" panose="02040603050506020204" pitchFamily="18" charset="0"/>
                <a:cs typeface="Times New Roman" pitchFamily="18" charset="0"/>
              </a:rPr>
              <a:t>Đọc bài: Ai cũng có ích (trang 67)</a:t>
            </a:r>
            <a:endParaRPr lang="en-US" sz="4000" b="1" dirty="0">
              <a:solidFill>
                <a:prstClr val="black"/>
              </a:solidFill>
              <a:latin typeface="UTM Avo" panose="02040603050506020204" pitchFamily="18" charset="0"/>
              <a:cs typeface="Times New Roman" pitchFamily="18" charset="0"/>
            </a:endParaRPr>
          </a:p>
        </p:txBody>
      </p:sp>
      <p:sp>
        <p:nvSpPr>
          <p:cNvPr id="8" name="TextBox 7">
            <a:extLst>
              <a:ext uri="{FF2B5EF4-FFF2-40B4-BE49-F238E27FC236}">
                <a16:creationId xmlns:a16="http://schemas.microsoft.com/office/drawing/2014/main" id="{D8EF96F7-1D60-4AA7-9234-7E98B8283BEE}"/>
              </a:ext>
            </a:extLst>
          </p:cNvPr>
          <p:cNvSpPr txBox="1"/>
          <p:nvPr/>
        </p:nvSpPr>
        <p:spPr>
          <a:xfrm>
            <a:off x="623448" y="1608302"/>
            <a:ext cx="11568551" cy="954107"/>
          </a:xfrm>
          <a:prstGeom prst="rect">
            <a:avLst/>
          </a:prstGeom>
          <a:solidFill>
            <a:schemeClr val="accent4">
              <a:lumMod val="60000"/>
              <a:lumOff val="40000"/>
            </a:schemeClr>
          </a:solidFill>
        </p:spPr>
        <p:txBody>
          <a:bodyPr wrap="square" rtlCol="0">
            <a:spAutoFit/>
          </a:bodyPr>
          <a:lstStyle/>
          <a:p>
            <a:pPr algn="ctr"/>
            <a:r>
              <a:rPr lang="en-US" sz="2800" b="1">
                <a:latin typeface="UTM Avo" panose="02040603050506020204" pitchFamily="18" charset="0"/>
                <a:cs typeface="Times New Roman" pitchFamily="18" charset="0"/>
              </a:rPr>
              <a:t>Trả lời câu hỏi sau:</a:t>
            </a:r>
          </a:p>
          <a:p>
            <a:pPr algn="ctr"/>
            <a:r>
              <a:rPr lang="en-US" sz="2800">
                <a:solidFill>
                  <a:prstClr val="black"/>
                </a:solidFill>
                <a:cs typeface="Times New Roman" pitchFamily="18" charset="0"/>
              </a:rPr>
              <a:t>Chim gõ kiến, khỉ và sóc làm gì để chăm sóc cây và trồng cây?</a:t>
            </a:r>
            <a:endParaRPr lang="en-US" sz="2800">
              <a:latin typeface="UTM Avo" panose="020406030505060202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FD7FCBC0-B24F-40C8-8493-8C5D5485B89D}"/>
              </a:ext>
            </a:extLst>
          </p:cNvPr>
          <p:cNvSpPr txBox="1"/>
          <p:nvPr/>
        </p:nvSpPr>
        <p:spPr>
          <a:xfrm>
            <a:off x="4987635" y="2722825"/>
            <a:ext cx="6968833" cy="3539430"/>
          </a:xfrm>
          <a:prstGeom prst="rect">
            <a:avLst/>
          </a:prstGeom>
          <a:solidFill>
            <a:schemeClr val="accent4">
              <a:lumMod val="60000"/>
              <a:lumOff val="40000"/>
            </a:schemeClr>
          </a:solidFill>
        </p:spPr>
        <p:txBody>
          <a:bodyPr wrap="square" rtlCol="0">
            <a:spAutoFit/>
          </a:bodyPr>
          <a:lstStyle/>
          <a:p>
            <a:r>
              <a:rPr lang="en-US" sz="2800">
                <a:solidFill>
                  <a:prstClr val="black"/>
                </a:solidFill>
                <a:cs typeface="Times New Roman" pitchFamily="18" charset="0"/>
              </a:rPr>
              <a:t>- Chim gõ kiến </a:t>
            </a:r>
            <a:r>
              <a:rPr lang="en-US" sz="2800"/>
              <a:t>gõ gõ, đục đục chữa bệnh cho cây.</a:t>
            </a:r>
          </a:p>
          <a:p>
            <a:r>
              <a:rPr lang="en-US" sz="2800"/>
              <a:t>- Khỉ đu từ cây này sang cây khác, giật dây leo xuống để cây không vướng víu.</a:t>
            </a:r>
          </a:p>
          <a:p>
            <a:r>
              <a:rPr lang="en-US" sz="2800"/>
              <a:t>- Sóc vùi những hạt thông xuống đất để chờ mưa đến, những cây thông non sẽ vươn lên.</a:t>
            </a:r>
            <a:endParaRPr lang="en-US" sz="2800">
              <a:latin typeface="UTM Avo" panose="020406030505060202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6A831484-D59A-499A-A6C3-6CE4B033C822}"/>
              </a:ext>
            </a:extLst>
          </p:cNvPr>
          <p:cNvPicPr>
            <a:picLocks noChangeAspect="1"/>
          </p:cNvPicPr>
          <p:nvPr/>
        </p:nvPicPr>
        <p:blipFill>
          <a:blip r:embed="rId2"/>
          <a:stretch>
            <a:fillRect/>
          </a:stretch>
        </p:blipFill>
        <p:spPr>
          <a:xfrm>
            <a:off x="0" y="2722825"/>
            <a:ext cx="4987635" cy="3758848"/>
          </a:xfrm>
          <a:prstGeom prst="rect">
            <a:avLst/>
          </a:prstGeom>
        </p:spPr>
      </p:pic>
      <p:sp>
        <p:nvSpPr>
          <p:cNvPr id="7" name="Action Button: Home 2">
            <a:hlinkClick r:id="rId3" action="ppaction://hlinksldjump" highlightClick="1"/>
            <a:extLst>
              <a:ext uri="{FF2B5EF4-FFF2-40B4-BE49-F238E27FC236}">
                <a16:creationId xmlns:a16="http://schemas.microsoft.com/office/drawing/2014/main" id="{66CFB255-3331-41F0-A88A-3192ED2765A0}"/>
              </a:ext>
            </a:extLst>
          </p:cNvPr>
          <p:cNvSpPr/>
          <p:nvPr/>
        </p:nvSpPr>
        <p:spPr>
          <a:xfrm>
            <a:off x="11309485" y="6054148"/>
            <a:ext cx="762000" cy="685800"/>
          </a:xfrm>
          <a:prstGeom prst="actionButtonHome">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0700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685</TotalTime>
  <Words>955</Words>
  <Application>Microsoft Office PowerPoint</Application>
  <PresentationFormat>Widescreen</PresentationFormat>
  <Paragraphs>92</Paragraphs>
  <Slides>21</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等线</vt:lpstr>
      <vt:lpstr>Arial</vt:lpstr>
      <vt:lpstr>Calibri</vt:lpstr>
      <vt:lpstr>Times New Roman</vt:lpstr>
      <vt:lpstr>UTM Avo</vt:lpstr>
      <vt:lpstr>方正卡通简体</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 HAI AN</dc:creator>
  <cp:lastModifiedBy>Administrator</cp:lastModifiedBy>
  <cp:revision>22</cp:revision>
  <dcterms:created xsi:type="dcterms:W3CDTF">2021-11-09T13:51:41Z</dcterms:created>
  <dcterms:modified xsi:type="dcterms:W3CDTF">2022-03-02T01:53:07Z</dcterms:modified>
</cp:coreProperties>
</file>