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7"/>
  </p:notesMasterIdLst>
  <p:sldIdLst>
    <p:sldId id="290" r:id="rId2"/>
    <p:sldId id="280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01" r:id="rId11"/>
    <p:sldId id="302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55" r:id="rId25"/>
    <p:sldId id="338" r:id="rId26"/>
    <p:sldId id="306" r:id="rId27"/>
    <p:sldId id="339" r:id="rId28"/>
    <p:sldId id="307" r:id="rId29"/>
    <p:sldId id="308" r:id="rId30"/>
    <p:sldId id="309" r:id="rId31"/>
    <p:sldId id="341" r:id="rId32"/>
    <p:sldId id="343" r:id="rId33"/>
    <p:sldId id="344" r:id="rId34"/>
    <p:sldId id="310" r:id="rId35"/>
    <p:sldId id="340" r:id="rId36"/>
    <p:sldId id="315" r:id="rId37"/>
    <p:sldId id="350" r:id="rId38"/>
    <p:sldId id="351" r:id="rId39"/>
    <p:sldId id="348" r:id="rId40"/>
    <p:sldId id="353" r:id="rId41"/>
    <p:sldId id="354" r:id="rId42"/>
    <p:sldId id="347" r:id="rId43"/>
    <p:sldId id="352" r:id="rId44"/>
    <p:sldId id="316" r:id="rId45"/>
    <p:sldId id="300" r:id="rId46"/>
  </p:sldIdLst>
  <p:sldSz cx="12192000" cy="6858000"/>
  <p:notesSz cx="6858000" cy="9144000"/>
  <p:embeddedFontLst>
    <p:embeddedFont>
      <p:font typeface=".VnAvant" panose="020B7200000000000000" pitchFamily="34" charset="0"/>
      <p:regular r:id="rId48"/>
      <p:bold r:id="rId49"/>
      <p:italic r:id="rId50"/>
      <p:boldItalic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HP001 4 hàng" panose="020B0604020202020204" charset="0"/>
      <p:regular r:id="rId56"/>
      <p:bold r:id="rId57"/>
    </p:embeddedFont>
    <p:embeddedFont>
      <p:font typeface="UTM Avo" panose="02040603050506020204" pitchFamily="18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8" autoAdjust="0"/>
    <p:restoredTop sz="94660"/>
  </p:normalViewPr>
  <p:slideViewPr>
    <p:cSldViewPr snapToGrid="0">
      <p:cViewPr varScale="1">
        <p:scale>
          <a:sx n="86" d="100"/>
          <a:sy n="86" d="100"/>
        </p:scale>
        <p:origin x="64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27294-425F-4199-B4F6-0656BD407256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E661F-F5BE-464F-8B8A-B312B9200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11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1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6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2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404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197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49" r:id="rId6"/>
    <p:sldLayoutId id="2147483650" r:id="rId7"/>
    <p:sldLayoutId id="2147483652" r:id="rId8"/>
    <p:sldLayoutId id="2147483686" r:id="rId9"/>
    <p:sldLayoutId id="214748369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hdphoto" Target="../media/hdphoto9.wdp"/><Relationship Id="rId18" Type="http://schemas.openxmlformats.org/officeDocument/2006/relationships/image" Target="../media/image23.png"/><Relationship Id="rId26" Type="http://schemas.microsoft.com/office/2007/relationships/hdphoto" Target="../media/hdphoto14.wdp"/><Relationship Id="rId39" Type="http://schemas.openxmlformats.org/officeDocument/2006/relationships/slide" Target="slide7.xml"/><Relationship Id="rId3" Type="http://schemas.microsoft.com/office/2007/relationships/hdphoto" Target="../media/hdphoto3.wdp"/><Relationship Id="rId21" Type="http://schemas.microsoft.com/office/2007/relationships/hdphoto" Target="../media/hdphoto13.wdp"/><Relationship Id="rId34" Type="http://schemas.openxmlformats.org/officeDocument/2006/relationships/image" Target="../media/image31.png"/><Relationship Id="rId42" Type="http://schemas.openxmlformats.org/officeDocument/2006/relationships/slide" Target="slide8.xml"/><Relationship Id="rId47" Type="http://schemas.microsoft.com/office/2007/relationships/hdphoto" Target="../media/hdphoto22.wdp"/><Relationship Id="rId50" Type="http://schemas.openxmlformats.org/officeDocument/2006/relationships/audio" Target="../media/audio1.wav"/><Relationship Id="rId7" Type="http://schemas.microsoft.com/office/2007/relationships/hdphoto" Target="../media/hdphoto6.wdp"/><Relationship Id="rId12" Type="http://schemas.openxmlformats.org/officeDocument/2006/relationships/image" Target="../media/image20.png"/><Relationship Id="rId17" Type="http://schemas.microsoft.com/office/2007/relationships/hdphoto" Target="../media/hdphoto11.wdp"/><Relationship Id="rId25" Type="http://schemas.openxmlformats.org/officeDocument/2006/relationships/image" Target="../media/image26.png"/><Relationship Id="rId33" Type="http://schemas.openxmlformats.org/officeDocument/2006/relationships/image" Target="../media/image30.png"/><Relationship Id="rId38" Type="http://schemas.microsoft.com/office/2007/relationships/hdphoto" Target="../media/hdphoto19.wdp"/><Relationship Id="rId46" Type="http://schemas.openxmlformats.org/officeDocument/2006/relationships/image" Target="../media/image35.png"/><Relationship Id="rId2" Type="http://schemas.openxmlformats.org/officeDocument/2006/relationships/image" Target="../media/image14.png"/><Relationship Id="rId16" Type="http://schemas.openxmlformats.org/officeDocument/2006/relationships/image" Target="../media/image22.png"/><Relationship Id="rId20" Type="http://schemas.openxmlformats.org/officeDocument/2006/relationships/image" Target="../media/image24.png"/><Relationship Id="rId29" Type="http://schemas.openxmlformats.org/officeDocument/2006/relationships/image" Target="../media/image28.png"/><Relationship Id="rId41" Type="http://schemas.microsoft.com/office/2007/relationships/hdphoto" Target="../media/hdphoto20.wd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microsoft.com/office/2007/relationships/hdphoto" Target="../media/hdphoto8.wdp"/><Relationship Id="rId24" Type="http://schemas.openxmlformats.org/officeDocument/2006/relationships/image" Target="../media/image25.png"/><Relationship Id="rId32" Type="http://schemas.microsoft.com/office/2007/relationships/hdphoto" Target="../media/hdphoto17.wdp"/><Relationship Id="rId37" Type="http://schemas.openxmlformats.org/officeDocument/2006/relationships/image" Target="../media/image32.png"/><Relationship Id="rId40" Type="http://schemas.openxmlformats.org/officeDocument/2006/relationships/image" Target="../media/image33.png"/><Relationship Id="rId45" Type="http://schemas.openxmlformats.org/officeDocument/2006/relationships/slide" Target="slide9.xml"/><Relationship Id="rId5" Type="http://schemas.microsoft.com/office/2007/relationships/hdphoto" Target="../media/hdphoto5.wdp"/><Relationship Id="rId15" Type="http://schemas.microsoft.com/office/2007/relationships/hdphoto" Target="../media/hdphoto10.wdp"/><Relationship Id="rId23" Type="http://schemas.microsoft.com/office/2007/relationships/hdphoto" Target="../media/hdphoto4.wdp"/><Relationship Id="rId28" Type="http://schemas.microsoft.com/office/2007/relationships/hdphoto" Target="../media/hdphoto15.wdp"/><Relationship Id="rId36" Type="http://schemas.openxmlformats.org/officeDocument/2006/relationships/slide" Target="slide6.xml"/><Relationship Id="rId49" Type="http://schemas.openxmlformats.org/officeDocument/2006/relationships/image" Target="../media/image36.png"/><Relationship Id="rId10" Type="http://schemas.openxmlformats.org/officeDocument/2006/relationships/image" Target="../media/image19.png"/><Relationship Id="rId19" Type="http://schemas.microsoft.com/office/2007/relationships/hdphoto" Target="../media/hdphoto12.wdp"/><Relationship Id="rId31" Type="http://schemas.openxmlformats.org/officeDocument/2006/relationships/image" Target="../media/image29.png"/><Relationship Id="rId44" Type="http://schemas.microsoft.com/office/2007/relationships/hdphoto" Target="../media/hdphoto21.wdp"/><Relationship Id="rId4" Type="http://schemas.openxmlformats.org/officeDocument/2006/relationships/image" Target="../media/image16.png"/><Relationship Id="rId9" Type="http://schemas.microsoft.com/office/2007/relationships/hdphoto" Target="../media/hdphoto7.wdp"/><Relationship Id="rId14" Type="http://schemas.openxmlformats.org/officeDocument/2006/relationships/image" Target="../media/image21.png"/><Relationship Id="rId22" Type="http://schemas.openxmlformats.org/officeDocument/2006/relationships/image" Target="../media/image15.png"/><Relationship Id="rId27" Type="http://schemas.openxmlformats.org/officeDocument/2006/relationships/image" Target="../media/image27.png"/><Relationship Id="rId30" Type="http://schemas.microsoft.com/office/2007/relationships/hdphoto" Target="../media/hdphoto16.wdp"/><Relationship Id="rId35" Type="http://schemas.microsoft.com/office/2007/relationships/hdphoto" Target="../media/hdphoto18.wdp"/><Relationship Id="rId43" Type="http://schemas.openxmlformats.org/officeDocument/2006/relationships/image" Target="../media/image34.png"/><Relationship Id="rId48" Type="http://schemas.openxmlformats.org/officeDocument/2006/relationships/slide" Target="slide10.xml"/><Relationship Id="rId8" Type="http://schemas.openxmlformats.org/officeDocument/2006/relationships/image" Target="../media/image18.png"/><Relationship Id="rId51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3.wdp"/><Relationship Id="rId5" Type="http://schemas.openxmlformats.org/officeDocument/2006/relationships/image" Target="../media/image40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3.wdp"/><Relationship Id="rId5" Type="http://schemas.openxmlformats.org/officeDocument/2006/relationships/image" Target="../media/image40.png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3.wdp"/><Relationship Id="rId5" Type="http://schemas.openxmlformats.org/officeDocument/2006/relationships/image" Target="../media/image40.png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3.wdp"/><Relationship Id="rId5" Type="http://schemas.openxmlformats.org/officeDocument/2006/relationships/image" Target="../media/image40.png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png"/><Relationship Id="rId4" Type="http://schemas.openxmlformats.org/officeDocument/2006/relationships/image" Target="../media/image4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5.png"/><Relationship Id="rId4" Type="http://schemas.openxmlformats.org/officeDocument/2006/relationships/image" Target="../media/image4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png"/><Relationship Id="rId4" Type="http://schemas.openxmlformats.org/officeDocument/2006/relationships/image" Target="../media/image4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9.png"/><Relationship Id="rId4" Type="http://schemas.openxmlformats.org/officeDocument/2006/relationships/image" Target="../media/image44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4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1.gi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727955" y="1648606"/>
            <a:ext cx="6736139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Vần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gặp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f451efd95e75668d7eafc159f661aa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7094"/>
            <a:ext cx="12192001" cy="64646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82571" y="2657223"/>
            <a:ext cx="68499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0" b="1" dirty="0">
                <a:solidFill>
                  <a:srgbClr val="FF0000"/>
                </a:solidFill>
              </a:rPr>
              <a:t>KHỞI ĐỘNG 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Nong trai\old-mcdonalds-farm-pl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248" y="-92888"/>
            <a:ext cx="12706668" cy="710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7333" y1="88732" x2="44667" y2="93662"/>
                        <a14:backgroundMark x1="37333" y1="90141" x2="38667" y2="91549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4749800"/>
            <a:ext cx="2743200" cy="260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2872" y="5288280"/>
            <a:ext cx="25506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+mj-lt"/>
              </a:rPr>
              <a:t>XÂY DỰNG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+mj-lt"/>
              </a:rPr>
              <a:t>NÔNG TRẠI</a:t>
            </a:r>
          </a:p>
        </p:txBody>
      </p:sp>
      <p:pic>
        <p:nvPicPr>
          <p:cNvPr id="3076" name="Picture 4" descr="C:\Users\ADMIN\Desktop\Tai nguyen thiet ke tro choi\Bảng gỗ\bat dau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976" y="6115050"/>
            <a:ext cx="2279649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FCF0BA-FB1D-4473-BA74-7C0053D102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61"/>
            <a:ext cx="1119875" cy="48561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Nong trai\transcoder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" y="0"/>
            <a:ext cx="121913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ADMIN\Desktop\Nong trai\barn-clipart-old-macdonald-2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740" y="3213735"/>
            <a:ext cx="2780665" cy="221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3"/>
          <p:cNvSpPr txBox="1"/>
          <p:nvPr/>
        </p:nvSpPr>
        <p:spPr>
          <a:xfrm>
            <a:off x="570514" y="899160"/>
            <a:ext cx="11362406" cy="1241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altLang="en-US" sz="3735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Nhấn vào số để chọn câu hỏi </a:t>
            </a:r>
          </a:p>
          <a:p>
            <a:pPr algn="ctr"/>
            <a:r>
              <a:rPr lang="vi-VN" altLang="en-US" sz="3735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nhấn vào hình con vật để xây dựng nông trại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AAB6C8-9FF2-437B-B32B-9F5DAF0E49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" y="133721"/>
            <a:ext cx="1119875" cy="48561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Nong trai\transcoder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202" y="-121186"/>
            <a:ext cx="12762352" cy="717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3542419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3675599"/>
            <a:ext cx="3410857" cy="102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720025"/>
            <a:ext cx="1194103" cy="13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81870" y="229235"/>
            <a:ext cx="2106930" cy="181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1" descr="C:\Users\ADMIN\Desktop\Nong trai\dep-of-vector-farm-animals (4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3030" r="100000">
                        <a14:foregroundMark x1="81818" y1="48630" x2="82727" y2="51712"/>
                        <a14:foregroundMark x1="89394" y1="48630" x2="87879" y2="51370"/>
                        <a14:foregroundMark x1="70000" y1="25342" x2="60909" y2="39726"/>
                        <a14:foregroundMark x1="70000" y1="63699" x2="77273" y2="58219"/>
                        <a14:foregroundMark x1="82424" y1="52740" x2="77273" y2="57534"/>
                        <a14:backgroundMark x1="10909" y1="52055" x2="13939" y2="52397"/>
                        <a14:backgroundMark x1="19091" y1="59932" x2="18182" y2="61986"/>
                        <a14:backgroundMark x1="15152" y1="67123" x2="15455" y2="68493"/>
                        <a14:backgroundMark x1="34545" y1="48288" x2="30606" y2="48288"/>
                        <a14:backgroundMark x1="33636" y1="43836" x2="31818" y2="43493"/>
                        <a14:backgroundMark x1="37576" y1="39726" x2="33939" y2="38356"/>
                        <a14:backgroundMark x1="34848" y1="32534" x2="32121" y2="32534"/>
                        <a14:backgroundMark x1="40000" y1="30137" x2="36667" y2="29110"/>
                        <a14:backgroundMark x1="36364" y1="52740" x2="34848" y2="53082"/>
                        <a14:backgroundMark x1="43030" y1="19521" x2="39394" y2="19178"/>
                        <a14:backgroundMark x1="77576" y1="16438" x2="80303" y2="17123"/>
                        <a14:backgroundMark x1="76364" y1="10616" x2="80606" y2="10616"/>
                        <a14:backgroundMark x1="83939" y1="46233" x2="83333" y2="46918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0" y="1942649"/>
            <a:ext cx="1335313" cy="11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2" descr="C:\Users\ADMIN\Desktop\Nong trai\2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9220" y1="40559" x2="10638" y2="62937"/>
                        <a14:foregroundMark x1="12766" y1="67133" x2="26241" y2="82517"/>
                        <a14:foregroundMark x1="28369" y1="85315" x2="34752" y2="88112"/>
                        <a14:foregroundMark x1="76596" y1="83916" x2="71631" y2="85315"/>
                        <a14:foregroundMark x1="92908" y1="37063" x2="92908" y2="49650"/>
                        <a14:foregroundMark x1="90780" y1="60839" x2="85816" y2="74126"/>
                        <a14:foregroundMark x1="68085" y1="9790" x2="73050" y2="13287"/>
                        <a14:foregroundMark x1="24113" y1="15385" x2="19858" y2="2097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219" y="435610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257" y="2714271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4" descr="C:\Users\ADMIN\Desktop\Nong trai\58fefc29c5857 (3)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921000"/>
            <a:ext cx="1515189" cy="107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4" descr="C:\Users\ADMIN\Desktop\Nong trai\58fefc29c5857 (3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31256" y="2862339"/>
            <a:ext cx="1422400" cy="97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0" descr="C:\Users\ADMIN\Desktop\Nong trai\472224296 (4).jpg"/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>
                        <a14:foregroundMark x1="26950" y1="13986" x2="9929" y2="34266"/>
                        <a14:foregroundMark x1="31915" y1="10490" x2="46099" y2="6993"/>
                        <a14:foregroundMark x1="59574" y1="8392" x2="81560" y2="18881"/>
                        <a14:foregroundMark x1="68794" y1="9790" x2="73759" y2="13287"/>
                        <a14:foregroundMark x1="86525" y1="27972" x2="92908" y2="37063"/>
                        <a14:foregroundMark x1="93617" y1="44755" x2="90780" y2="63636"/>
                        <a14:foregroundMark x1="87943" y1="71329" x2="70213" y2="88112"/>
                        <a14:foregroundMark x1="70213" y1="88112" x2="41135" y2="90909"/>
                        <a14:foregroundMark x1="14894" y1="67133" x2="32624" y2="86713"/>
                        <a14:foregroundMark x1="9220" y1="39161" x2="10638" y2="61538"/>
                        <a14:foregroundMark x1="15603" y1="72028" x2="19149" y2="75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124" y="435610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ADMIN\Desktop\Nong trai\barn-clipart-old-macdonald-2a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719455"/>
            <a:ext cx="4095750" cy="281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3" descr="C:\Users\ADMIN\Desktop\Nong trai\58fefc29c5857 (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392" y="2663847"/>
            <a:ext cx="2245208" cy="76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1" descr="C:\Users\ADMIN\Desktop\Nong trai\472224296 (5).jpg"/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35610"/>
            <a:ext cx="789064" cy="76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9" descr="C:\Users\ADMIN\Desktop\Nong trai\dep-of-vector-farm-animals (2)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2058" b="97942" l="0" r="100000">
                        <a14:foregroundMark x1="68731" y1="22222" x2="59752" y2="32510"/>
                        <a14:backgroundMark x1="11146" y1="52675" x2="9907" y2="53498"/>
                        <a14:backgroundMark x1="8669" y1="46502" x2="5263" y2="46502"/>
                        <a14:backgroundMark x1="5882" y1="41564" x2="7740" y2="41152"/>
                        <a14:backgroundMark x1="9907" y1="28395" x2="11146" y2="29630"/>
                        <a14:backgroundMark x1="7121" y1="32922" x2="8669" y2="33745"/>
                        <a14:backgroundMark x1="17957" y1="23045" x2="17337" y2="25514"/>
                        <a14:backgroundMark x1="22910" y1="22222" x2="21672" y2="24691"/>
                        <a14:backgroundMark x1="30031" y1="28807" x2="27864" y2="30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47881" y="2692925"/>
            <a:ext cx="1020367" cy="89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0" descr="C:\Users\ADMIN\Desktop\Nong trai\dep-of-vector-farm-animals (3).jpg"/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>
            <a:off x="11320917" y="3139403"/>
            <a:ext cx="2618844" cy="174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9" descr="C:\Users\ADMIN\Desktop\Nong trai\472224296 (3).jpg"/>
          <p:cNvPicPr>
            <a:picLocks noChangeAspect="1" noChangeArrowheads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214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044" y="435610"/>
            <a:ext cx="804095" cy="77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0" descr="C:\Users\ADMIN\Desktop\Nong trai\dep-of-vector-farm-animals (3).jpg"/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 flipH="1">
            <a:off x="-2400392" y="4291733"/>
            <a:ext cx="1975529" cy="15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6" descr="C:\Users\ADMIN\Desktop\Nong trai\700_FO32939240_64b4071403327ba8edebdced5b1262a0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178" b="94484" l="0" r="96751">
                        <a14:foregroundMark x1="63478" y1="22714" x2="71594" y2="24000"/>
                        <a14:backgroundMark x1="43333" y1="13143" x2="32174" y2="35571"/>
                        <a14:backgroundMark x1="43188" y1="10571" x2="14058" y2="34714"/>
                        <a14:backgroundMark x1="36087" y1="32143" x2="32754" y2="44714"/>
                        <a14:backgroundMark x1="49710" y1="4714" x2="47101" y2="19000"/>
                        <a14:backgroundMark x1="39420" y1="33429" x2="46087" y2="45143"/>
                        <a14:backgroundMark x1="52609" y1="23857" x2="52464" y2="31000"/>
                        <a14:backgroundMark x1="85507" y1="26286" x2="91304" y2="35429"/>
                        <a14:backgroundMark x1="52029" y1="56000" x2="52464" y2="60143"/>
                        <a14:backgroundMark x1="49565" y1="58857" x2="47391" y2="61000"/>
                        <a14:backgroundMark x1="46957" y1="62000" x2="44928" y2="64857"/>
                        <a14:backgroundMark x1="55217" y1="71286" x2="55797" y2="74714"/>
                        <a14:backgroundMark x1="44928" y1="71714" x2="44928" y2="72429"/>
                        <a14:backgroundMark x1="76232" y1="23714" x2="77246" y2="23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297" y="3937000"/>
            <a:ext cx="3073400" cy="311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Tai nguyen thiet ke tro choi\Bảng gỗ\1.jpg">
            <a:hlinkClick r:id="rId36" action="ppaction://hlinksldjump"/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9" y="1146810"/>
            <a:ext cx="1101655" cy="112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Tai nguyen thiet ke tro choi\Bảng gỗ\2.jpg">
            <a:hlinkClick r:id="rId39" action="ppaction://hlinksldjump"/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181035"/>
            <a:ext cx="1041923" cy="111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3.jpg">
            <a:hlinkClick r:id="rId42" action="ppaction://hlinksldjump"/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996" y="1111349"/>
            <a:ext cx="1055004" cy="11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Tai nguyen thiet ke tro choi\Bảng gỗ\4.jpg">
            <a:hlinkClick r:id="rId45" action="ppaction://hlinksldjump"/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BEBA8EAE-BF5A-486C-A8C5-ECC9F3942E4B}">
                <a14:imgProps xmlns:a14="http://schemas.microsoft.com/office/drawing/2010/main">
                  <a14:imgLayer r:embed="rId47">
                    <a14:imgEffect>
                      <a14:backgroundRemoval t="0" b="975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85" y="1164770"/>
            <a:ext cx="1005115" cy="10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otched Right Arrow 1">
            <a:hlinkClick r:id="rId48" action="ppaction://hlinksldjump"/>
          </p:cNvPr>
          <p:cNvSpPr/>
          <p:nvPr/>
        </p:nvSpPr>
        <p:spPr>
          <a:xfrm>
            <a:off x="1238250" y="5857875"/>
            <a:ext cx="2900045" cy="1067435"/>
          </a:xfrm>
          <a:prstGeom prst="notchedRightArrow">
            <a:avLst>
              <a:gd name="adj1" fmla="val 58158"/>
              <a:gd name="adj2" fmla="val 54079"/>
            </a:avLst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SimSun" panose="02010600030101010101" pitchFamily="2" charset="-122"/>
              </a:rPr>
              <a:t>TIẾP THEO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1EDA018-0760-4426-B438-610A29418F6C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27" y="-53687"/>
            <a:ext cx="1124741" cy="487720"/>
          </a:xfrm>
          <a:prstGeom prst="rect">
            <a:avLst/>
          </a:prstGeom>
        </p:spPr>
      </p:pic>
      <p:pic>
        <p:nvPicPr>
          <p:cNvPr id="30" name="Picture 19" descr="C:\Users\ADMIN\Desktop\Tai nguyen thiet ke tro choi\Angry birds epic birds\1505573783630 (2aA).png">
            <a:hlinkClick r:id="" action="ppaction://noaction">
              <a:snd r:embed="rId50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0"/>
            <a:ext cx="1685925" cy="105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86067E-6 L -1.19184 0.02471 " pathEditMode="relative" rAng="0" ptsTypes="AA">
                                      <p:cBhvr>
                                        <p:cTn id="14" dur="2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01" y="1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6456E-6 -4.44444E-6 L 0.77413 -0.02106 " pathEditMode="relative" rAng="0" ptsTypes="AA">
                                      <p:cBhvr>
                                        <p:cTn id="37" dur="1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" y="-1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1.21093 0.04814 " pathEditMode="relative" rAng="0" ptsTypes="AA">
                                      <p:cBhvr>
                                        <p:cTn id="92" dur="3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56" y="240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1214E-7 L 1.1908 -0.01483 " pathEditMode="relative" rAng="0" ptsTypes="AA">
                                      <p:cBhvr>
                                        <p:cTn id="102" dur="3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31" y="-741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152" y="-115752"/>
            <a:ext cx="12679044" cy="708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82411" y="1615440"/>
            <a:ext cx="6213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altLang="en-US" sz="4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Đọc to các từ sau: </a:t>
            </a:r>
          </a:p>
        </p:txBody>
      </p:sp>
      <p:pic>
        <p:nvPicPr>
          <p:cNvPr id="1028" name="Picture 4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6" y="5951139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BBD028-6D1F-48FC-8D31-645A645F56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3406" cy="4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87880" y="3368040"/>
            <a:ext cx="6659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70C0"/>
                </a:solidFill>
                <a:latin typeface="+mj-lt"/>
              </a:rPr>
              <a:t>Khuây khỏa, quây quần</a:t>
            </a:r>
            <a:r>
              <a:rPr lang="vi-VN" dirty="0">
                <a:solidFill>
                  <a:srgbClr val="0070C0"/>
                </a:solidFill>
                <a:latin typeface="+mj-lt"/>
              </a:rPr>
              <a:t> </a:t>
            </a:r>
            <a:endParaRPr lang="en-US" dirty="0">
              <a:solidFill>
                <a:srgbClr val="0070C0"/>
              </a:solidFill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130" y="-104503"/>
            <a:ext cx="12743724" cy="708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95692" y="1569720"/>
            <a:ext cx="4597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altLang="en-US" sz="4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Đọc to từ sau: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1778" y="3445510"/>
            <a:ext cx="3456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48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Loay hoay</a:t>
            </a:r>
          </a:p>
        </p:txBody>
      </p:sp>
      <p:pic>
        <p:nvPicPr>
          <p:cNvPr id="1028" name="Picture 4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271" y="5951139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66FD55-617C-4A68-8BE2-C2E62F85D0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3406" cy="48714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410" y="-108222"/>
            <a:ext cx="12698730" cy="714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-734695"/>
            <a:ext cx="1137920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13270" y="1935480"/>
            <a:ext cx="59266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vi-VN" altLang="en-US" sz="4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Tìm từ chứa vần </a:t>
            </a:r>
            <a:r>
              <a:rPr lang="vi-VN" altLang="en-US" sz="4400" b="1" dirty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oai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30658" y="3154680"/>
            <a:ext cx="70500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44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Quả xoài , khoai lang...</a:t>
            </a:r>
          </a:p>
        </p:txBody>
      </p:sp>
      <p:pic>
        <p:nvPicPr>
          <p:cNvPr id="1028" name="Picture 4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301" y="5951139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B2ECDE-D7E5-46C2-81ED-22CC8460E2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3406" cy="48714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789" y="-116523"/>
            <a:ext cx="12683490" cy="71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49333" y="1057275"/>
            <a:ext cx="9866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Đọc câu sau: </a:t>
            </a:r>
            <a:r>
              <a:rPr lang="vi-VN" altLang="en-US" sz="3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Đúng lúc được nhà vua gắn huân chương,  mèo khoái chí, buột miệng kêu : “Meo”  </a:t>
            </a:r>
          </a:p>
        </p:txBody>
      </p:sp>
      <p:pic>
        <p:nvPicPr>
          <p:cNvPr id="1028" name="Picture 4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6" y="5951139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110698-7BC2-48FF-98D4-B96A486C5E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3406" cy="48714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87826" y="515256"/>
            <a:ext cx="3091543" cy="187234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</a:rPr>
              <a:t>oong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4738913" y="515257"/>
            <a:ext cx="3091543" cy="187234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</a:rPr>
              <a:t>ooc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8890000" y="515257"/>
            <a:ext cx="3091543" cy="187234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</a:rPr>
              <a:t>uyp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87822" y="4680858"/>
            <a:ext cx="3091543" cy="187234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</a:rPr>
              <a:t>uêu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738911" y="4680859"/>
            <a:ext cx="3091543" cy="187234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</a:rPr>
              <a:t>oao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890000" y="4782456"/>
            <a:ext cx="3091543" cy="187234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</a:rPr>
              <a:t>uyu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738911" y="2598058"/>
            <a:ext cx="3091543" cy="187234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</a:rPr>
              <a:t>oeo</a:t>
            </a:r>
            <a:endParaRPr lang="en-US" sz="5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943"/>
            <a:ext cx="12192000" cy="6408057"/>
          </a:xfrm>
          <a:prstGeom prst="rect">
            <a:avLst/>
          </a:prstGeom>
        </p:spPr>
      </p:pic>
      <p:pic>
        <p:nvPicPr>
          <p:cNvPr id="5" name="Picture 4" descr="image (6).png"/>
          <p:cNvPicPr>
            <a:picLocks noChangeAspect="1"/>
          </p:cNvPicPr>
          <p:nvPr/>
        </p:nvPicPr>
        <p:blipFill>
          <a:blip r:embed="rId4"/>
          <a:srcRect l="35374" t="33901" r="37672" b="28879"/>
          <a:stretch>
            <a:fillRect/>
          </a:stretch>
        </p:blipFill>
        <p:spPr>
          <a:xfrm>
            <a:off x="2481944" y="348342"/>
            <a:ext cx="7866742" cy="5300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257"/>
            <a:ext cx="12192000" cy="644174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0" y="466725"/>
            <a:ext cx="4114800" cy="107774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latin typeface="+mj-lt"/>
                <a:cs typeface="Times New Roman" pitchFamily="18" charset="0"/>
              </a:rPr>
              <a:t>1. Làm quen</a:t>
            </a:r>
            <a:endParaRPr lang="en-US" sz="4400" b="1" dirty="0"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2956" y="5458346"/>
            <a:ext cx="3794078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Cái xoong 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12400" y="5463776"/>
            <a:ext cx="18213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oong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2818" y="1496249"/>
            <a:ext cx="3248168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oong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9" name="Group 15"/>
          <p:cNvGrpSpPr/>
          <p:nvPr/>
        </p:nvGrpSpPr>
        <p:grpSpPr>
          <a:xfrm>
            <a:off x="4449169" y="2777898"/>
            <a:ext cx="3193038" cy="2250830"/>
            <a:chOff x="3810000" y="1447800"/>
            <a:chExt cx="2209800" cy="1524000"/>
          </a:xfrm>
        </p:grpSpPr>
        <p:sp>
          <p:nvSpPr>
            <p:cNvPr id="10" name="Rectangle 9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oong</a:t>
              </a:r>
              <a:endParaRPr lang="en-US" sz="54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oo</a:t>
              </a:r>
              <a:endParaRPr lang="en-US" sz="54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ng</a:t>
              </a:r>
              <a:endParaRPr lang="en-US" sz="54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65825" y="5458337"/>
            <a:ext cx="4560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o - ngờ - oong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08571" y="1555682"/>
            <a:ext cx="263271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x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10287" y="3324073"/>
            <a:ext cx="4281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latin typeface="+mj-lt"/>
                <a:cs typeface="Times New Roman" pitchFamily="18" charset="0"/>
              </a:rPr>
              <a:t>(xờ - oong - xoong</a:t>
            </a:r>
            <a:r>
              <a:rPr lang="vi-VN" sz="32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618885" y="2476199"/>
            <a:ext cx="832516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x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477829" y="2490715"/>
            <a:ext cx="195899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oong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24686" y="4393278"/>
            <a:ext cx="266900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x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oong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" name="Picture 18" descr="4-ctu.vn_anh_dong_mau_slide_powerpoint_dep_(15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215" y="5268036"/>
            <a:ext cx="2108508" cy="1589964"/>
          </a:xfrm>
          <a:prstGeom prst="rect">
            <a:avLst/>
          </a:prstGeom>
        </p:spPr>
      </p:pic>
      <p:pic>
        <p:nvPicPr>
          <p:cNvPr id="21" name="Picture 20" descr="image (6).png"/>
          <p:cNvPicPr>
            <a:picLocks noChangeAspect="1"/>
          </p:cNvPicPr>
          <p:nvPr/>
        </p:nvPicPr>
        <p:blipFill>
          <a:blip r:embed="rId5"/>
          <a:srcRect l="35374" t="33901" r="37672" b="28879"/>
          <a:stretch>
            <a:fillRect/>
          </a:stretch>
        </p:blipFill>
        <p:spPr>
          <a:xfrm>
            <a:off x="0" y="1828800"/>
            <a:ext cx="3904341" cy="2786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943"/>
            <a:ext cx="12192000" cy="6408057"/>
          </a:xfrm>
          <a:prstGeom prst="rect">
            <a:avLst/>
          </a:prstGeom>
        </p:spPr>
      </p:pic>
      <p:pic>
        <p:nvPicPr>
          <p:cNvPr id="7" name="Picture 6" descr="image (7).png"/>
          <p:cNvPicPr>
            <a:picLocks noChangeAspect="1"/>
          </p:cNvPicPr>
          <p:nvPr/>
        </p:nvPicPr>
        <p:blipFill>
          <a:blip r:embed="rId4"/>
          <a:srcRect l="34747" r="28897" b="36300"/>
          <a:stretch>
            <a:fillRect/>
          </a:stretch>
        </p:blipFill>
        <p:spPr>
          <a:xfrm>
            <a:off x="2737757" y="867682"/>
            <a:ext cx="6995885" cy="4078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956" y="5458346"/>
            <a:ext cx="3794078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quần s</a:t>
            </a:r>
            <a:r>
              <a:rPr lang="vi-VN" sz="4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oóc</a:t>
            </a:r>
            <a:r>
              <a:rPr lang="vi-VN" sz="4800" b="1" dirty="0">
                <a:latin typeface="+mj-lt"/>
                <a:cs typeface="Times New Roman" pitchFamily="18" charset="0"/>
              </a:rPr>
              <a:t> 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23336" y="5459240"/>
            <a:ext cx="14061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oóc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62818" y="1496249"/>
            <a:ext cx="3248168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ooc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5" name="Group 15"/>
          <p:cNvGrpSpPr/>
          <p:nvPr/>
        </p:nvGrpSpPr>
        <p:grpSpPr>
          <a:xfrm>
            <a:off x="4449169" y="2777898"/>
            <a:ext cx="3193038" cy="2250830"/>
            <a:chOff x="3810000" y="1447800"/>
            <a:chExt cx="2209800" cy="1524000"/>
          </a:xfrm>
        </p:grpSpPr>
        <p:sp>
          <p:nvSpPr>
            <p:cNvPr id="10" name="Rectangle 9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ooc</a:t>
              </a:r>
              <a:endParaRPr lang="en-US" sz="54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oo</a:t>
              </a:r>
              <a:endParaRPr lang="en-US" sz="54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c</a:t>
              </a:r>
              <a:endParaRPr lang="en-US" sz="54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65825" y="5458337"/>
            <a:ext cx="4560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o - cờ - oóc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08571" y="1555682"/>
            <a:ext cx="263271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s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oóc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10287" y="3324073"/>
            <a:ext cx="4281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latin typeface="+mj-lt"/>
                <a:cs typeface="Times New Roman" pitchFamily="18" charset="0"/>
              </a:rPr>
              <a:t>(sờ - ooc - soóc</a:t>
            </a:r>
            <a:r>
              <a:rPr lang="vi-VN" sz="32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618885" y="2476199"/>
            <a:ext cx="832516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s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477829" y="2490715"/>
            <a:ext cx="195899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oóc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24686" y="4393278"/>
            <a:ext cx="266900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s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oóc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" name="Picture 18" descr="4-ctu.vn_anh_dong_mau_slide_powerpoint_dep_(15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215" y="5268036"/>
            <a:ext cx="2108508" cy="1589964"/>
          </a:xfrm>
          <a:prstGeom prst="rect">
            <a:avLst/>
          </a:prstGeom>
        </p:spPr>
      </p:pic>
      <p:pic>
        <p:nvPicPr>
          <p:cNvPr id="20" name="Picture 19" descr="image (7).png"/>
          <p:cNvPicPr>
            <a:picLocks noChangeAspect="1"/>
          </p:cNvPicPr>
          <p:nvPr/>
        </p:nvPicPr>
        <p:blipFill>
          <a:blip r:embed="rId5"/>
          <a:srcRect l="34747" r="28897" b="36300"/>
          <a:stretch>
            <a:fillRect/>
          </a:stretch>
        </p:blipFill>
        <p:spPr>
          <a:xfrm>
            <a:off x="-77362" y="1532429"/>
            <a:ext cx="5125465" cy="3496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943"/>
            <a:ext cx="12192000" cy="6408057"/>
          </a:xfrm>
          <a:prstGeom prst="rect">
            <a:avLst/>
          </a:prstGeom>
        </p:spPr>
      </p:pic>
      <p:pic>
        <p:nvPicPr>
          <p:cNvPr id="9" name="Picture 8" descr="image (8).png"/>
          <p:cNvPicPr>
            <a:picLocks noChangeAspect="1"/>
          </p:cNvPicPr>
          <p:nvPr/>
        </p:nvPicPr>
        <p:blipFill rotWithShape="1">
          <a:blip r:embed="rId4"/>
          <a:srcRect l="30771" t="33000" r="29519" b="35376"/>
          <a:stretch/>
        </p:blipFill>
        <p:spPr>
          <a:xfrm>
            <a:off x="2177143" y="1571625"/>
            <a:ext cx="8011886" cy="3305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4556" y="4326232"/>
            <a:ext cx="3794078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đèn tuýp 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07676" y="4332114"/>
            <a:ext cx="13564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uýp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3791" y="1857827"/>
            <a:ext cx="3248168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uyp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4" name="Group 15"/>
          <p:cNvGrpSpPr/>
          <p:nvPr/>
        </p:nvGrpSpPr>
        <p:grpSpPr>
          <a:xfrm>
            <a:off x="4449168" y="2777898"/>
            <a:ext cx="3193039" cy="2250830"/>
            <a:chOff x="3810000" y="1447800"/>
            <a:chExt cx="2209801" cy="1524000"/>
          </a:xfrm>
        </p:grpSpPr>
        <p:sp>
          <p:nvSpPr>
            <p:cNvPr id="10" name="Rectangle 9"/>
            <p:cNvSpPr/>
            <p:nvPr/>
          </p:nvSpPr>
          <p:spPr>
            <a:xfrm>
              <a:off x="3810001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uyp</a:t>
              </a:r>
              <a:endParaRPr lang="en-US" sz="54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uy</a:t>
              </a:r>
              <a:endParaRPr lang="en-US" sz="54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p</a:t>
              </a:r>
              <a:endParaRPr lang="en-US" sz="54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65825" y="5458337"/>
            <a:ext cx="4560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uy - pờ - uýp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08571" y="1555682"/>
            <a:ext cx="2632718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t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uýp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10287" y="3324073"/>
            <a:ext cx="4281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latin typeface="+mj-lt"/>
                <a:cs typeface="Times New Roman" pitchFamily="18" charset="0"/>
              </a:rPr>
              <a:t>(tờ - uyp - tuýp</a:t>
            </a:r>
            <a:r>
              <a:rPr lang="vi-VN" sz="32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618885" y="2476199"/>
            <a:ext cx="832516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t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477829" y="2490715"/>
            <a:ext cx="195899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uýp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24686" y="4393278"/>
            <a:ext cx="266900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t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uýp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" name="Picture 18" descr="4-ctu.vn_anh_dong_mau_slide_powerpoint_dep_(15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215" y="5268036"/>
            <a:ext cx="2108508" cy="1589964"/>
          </a:xfrm>
          <a:prstGeom prst="rect">
            <a:avLst/>
          </a:prstGeom>
        </p:spPr>
      </p:pic>
      <p:pic>
        <p:nvPicPr>
          <p:cNvPr id="21" name="Picture 20" descr="image (8).png"/>
          <p:cNvPicPr>
            <a:picLocks noChangeAspect="1"/>
          </p:cNvPicPr>
          <p:nvPr/>
        </p:nvPicPr>
        <p:blipFill>
          <a:blip r:embed="rId5"/>
          <a:srcRect l="30771" t="23935" r="29519" b="35376"/>
          <a:stretch>
            <a:fillRect/>
          </a:stretch>
        </p:blipFill>
        <p:spPr>
          <a:xfrm>
            <a:off x="0" y="841828"/>
            <a:ext cx="4281714" cy="314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943"/>
            <a:ext cx="12192000" cy="6408057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58725" y="233136"/>
            <a:ext cx="7180525" cy="5367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" y="4326232"/>
            <a:ext cx="4615543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ngoằn ngoèo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33390" y="4327124"/>
            <a:ext cx="14029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oèo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2762" y="1509485"/>
            <a:ext cx="3248168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oeo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4" name="Group 15"/>
          <p:cNvGrpSpPr/>
          <p:nvPr/>
        </p:nvGrpSpPr>
        <p:grpSpPr>
          <a:xfrm>
            <a:off x="4899110" y="2821439"/>
            <a:ext cx="3193039" cy="2250829"/>
            <a:chOff x="3810000" y="1447800"/>
            <a:chExt cx="2209801" cy="1524000"/>
          </a:xfrm>
        </p:grpSpPr>
        <p:sp>
          <p:nvSpPr>
            <p:cNvPr id="10" name="Rectangle 9"/>
            <p:cNvSpPr/>
            <p:nvPr/>
          </p:nvSpPr>
          <p:spPr>
            <a:xfrm>
              <a:off x="3810001" y="1447800"/>
              <a:ext cx="2209800" cy="838201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oeo</a:t>
              </a:r>
              <a:endParaRPr lang="en-US" sz="54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oe</a:t>
              </a:r>
              <a:endParaRPr lang="en-US" sz="54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o</a:t>
              </a:r>
              <a:endParaRPr lang="en-US" sz="54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873825" y="5168051"/>
            <a:ext cx="3500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o - e - oeo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32800" y="1555682"/>
            <a:ext cx="2908489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ng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oèo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10287" y="3324073"/>
            <a:ext cx="4281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latin typeface="+mj-lt"/>
                <a:cs typeface="Times New Roman" pitchFamily="18" charset="0"/>
              </a:rPr>
              <a:t>(ngờ </a:t>
            </a:r>
            <a:r>
              <a:rPr lang="vi-VN" sz="2800" b="1" dirty="0">
                <a:cs typeface="Times New Roman" pitchFamily="18" charset="0"/>
              </a:rPr>
              <a:t>–</a:t>
            </a:r>
            <a:r>
              <a:rPr lang="vi-VN" sz="2800" b="1" dirty="0">
                <a:latin typeface="+mj-lt"/>
                <a:cs typeface="Times New Roman" pitchFamily="18" charset="0"/>
              </a:rPr>
              <a:t> oeo – ngoeo</a:t>
            </a:r>
            <a:r>
              <a:rPr lang="vi-VN" sz="2800" b="1" dirty="0">
                <a:cs typeface="Times New Roman" pitchFamily="18" charset="0"/>
              </a:rPr>
              <a:t> –</a:t>
            </a:r>
            <a:r>
              <a:rPr lang="vi-VN" sz="2800" b="1" dirty="0">
                <a:latin typeface="+mj-lt"/>
                <a:cs typeface="Times New Roman" pitchFamily="18" charset="0"/>
              </a:rPr>
              <a:t> huyền</a:t>
            </a:r>
            <a:r>
              <a:rPr lang="vi-VN" sz="2800" b="1" dirty="0">
                <a:cs typeface="Times New Roman" pitchFamily="18" charset="0"/>
              </a:rPr>
              <a:t> – </a:t>
            </a:r>
            <a:r>
              <a:rPr lang="vi-VN" sz="2800" b="1" dirty="0">
                <a:latin typeface="+mj-lt"/>
                <a:cs typeface="Times New Roman" pitchFamily="18" charset="0"/>
              </a:rPr>
              <a:t>ngoèo</a:t>
            </a:r>
            <a:r>
              <a:rPr lang="vi-VN" sz="28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447314" y="2476199"/>
            <a:ext cx="1175657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ng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681029" y="2490715"/>
            <a:ext cx="175579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oèo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24686" y="4393278"/>
            <a:ext cx="266900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ng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oèo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" name="Picture 18" descr="4-ctu.vn_anh_dong_mau_slide_powerpoint_dep_(15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215" y="5268036"/>
            <a:ext cx="2108508" cy="1589964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349" y="1262743"/>
            <a:ext cx="3941987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943"/>
            <a:ext cx="12192000" cy="6408057"/>
          </a:xfrm>
          <a:prstGeom prst="rect">
            <a:avLst/>
          </a:prstGeom>
        </p:spPr>
      </p:pic>
      <p:pic>
        <p:nvPicPr>
          <p:cNvPr id="5" name="Picture 4" descr="image (10).png"/>
          <p:cNvPicPr>
            <a:picLocks noChangeAspect="1"/>
          </p:cNvPicPr>
          <p:nvPr/>
        </p:nvPicPr>
        <p:blipFill>
          <a:blip r:embed="rId4"/>
          <a:srcRect l="33493" r="30359" b="36901"/>
          <a:stretch>
            <a:fillRect/>
          </a:stretch>
        </p:blipFill>
        <p:spPr>
          <a:xfrm>
            <a:off x="1436914" y="348341"/>
            <a:ext cx="8505372" cy="4542971"/>
          </a:xfrm>
          <a:prstGeom prst="rect">
            <a:avLst/>
          </a:prstGeo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" y="4326232"/>
            <a:ext cx="4615543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nguều ngoào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7241" y="4322135"/>
            <a:ext cx="13612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uều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2762" y="1509485"/>
            <a:ext cx="3248168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uêu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4" name="Group 15"/>
          <p:cNvGrpSpPr/>
          <p:nvPr/>
        </p:nvGrpSpPr>
        <p:grpSpPr>
          <a:xfrm>
            <a:off x="4899110" y="2821439"/>
            <a:ext cx="3193039" cy="2250829"/>
            <a:chOff x="3810000" y="1447800"/>
            <a:chExt cx="2209801" cy="1524000"/>
          </a:xfrm>
        </p:grpSpPr>
        <p:sp>
          <p:nvSpPr>
            <p:cNvPr id="10" name="Rectangle 9"/>
            <p:cNvSpPr/>
            <p:nvPr/>
          </p:nvSpPr>
          <p:spPr>
            <a:xfrm>
              <a:off x="3810001" y="1447800"/>
              <a:ext cx="2209800" cy="838201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uêu</a:t>
              </a:r>
              <a:endParaRPr lang="en-US" sz="54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uê</a:t>
              </a:r>
              <a:endParaRPr lang="en-US" sz="54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u</a:t>
              </a:r>
              <a:endParaRPr lang="en-US" sz="54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873825" y="5168051"/>
            <a:ext cx="3500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u - a - oao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32800" y="1555682"/>
            <a:ext cx="2908489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>
                <a:latin typeface="+mj-lt"/>
              </a:rPr>
              <a:t> </a:t>
            </a:r>
            <a:r>
              <a:rPr lang="vi-VN" sz="5400" b="1" dirty="0">
                <a:latin typeface="+mj-lt"/>
              </a:rPr>
              <a:t>ng</a:t>
            </a:r>
            <a:r>
              <a:rPr lang="vi-VN" sz="5400" b="1" dirty="0">
                <a:solidFill>
                  <a:srgbClr val="FF0000"/>
                </a:solidFill>
                <a:latin typeface="+mj-lt"/>
              </a:rPr>
              <a:t>uều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10287" y="3324073"/>
            <a:ext cx="42817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latin typeface="+mj-lt"/>
                <a:cs typeface="Times New Roman" pitchFamily="18" charset="0"/>
              </a:rPr>
              <a:t>(ngờ - uêu – nguêu- huyền-nguều</a:t>
            </a:r>
            <a:r>
              <a:rPr lang="vi-VN" sz="28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447314" y="2476199"/>
            <a:ext cx="1175657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ng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681029" y="2490715"/>
            <a:ext cx="175579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uều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24686" y="4393278"/>
            <a:ext cx="266900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ng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uều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" name="Picture 18" descr="4-ctu.vn_anh_dong_mau_slide_powerpoint_dep_(15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215" y="5268036"/>
            <a:ext cx="2108508" cy="1589964"/>
          </a:xfrm>
          <a:prstGeom prst="rect">
            <a:avLst/>
          </a:prstGeom>
        </p:spPr>
      </p:pic>
      <p:pic>
        <p:nvPicPr>
          <p:cNvPr id="21" name="Picture 20" descr="image (10).png"/>
          <p:cNvPicPr>
            <a:picLocks noChangeAspect="1"/>
          </p:cNvPicPr>
          <p:nvPr/>
        </p:nvPicPr>
        <p:blipFill>
          <a:blip r:embed="rId5"/>
          <a:srcRect l="33493" r="30359" b="36901"/>
          <a:stretch>
            <a:fillRect/>
          </a:stretch>
        </p:blipFill>
        <p:spPr>
          <a:xfrm>
            <a:off x="0" y="841829"/>
            <a:ext cx="4659086" cy="3338287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" y="4326232"/>
            <a:ext cx="4615543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nguều ngoào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84859" y="4312610"/>
            <a:ext cx="14382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oào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2762" y="1509485"/>
            <a:ext cx="3248168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lvl="0" algn="ctr"/>
            <a:r>
              <a:rPr lang="vi-VN" sz="5400" b="1" dirty="0">
                <a:solidFill>
                  <a:schemeClr val="tx1"/>
                </a:solidFill>
                <a:cs typeface="Times New Roman" pitchFamily="18" charset="0"/>
              </a:rPr>
              <a:t>oao</a:t>
            </a:r>
            <a:endParaRPr lang="en-US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grpSp>
        <p:nvGrpSpPr>
          <p:cNvPr id="4" name="Group 15"/>
          <p:cNvGrpSpPr/>
          <p:nvPr/>
        </p:nvGrpSpPr>
        <p:grpSpPr>
          <a:xfrm>
            <a:off x="4899110" y="2821439"/>
            <a:ext cx="3193039" cy="2250829"/>
            <a:chOff x="3810000" y="1447800"/>
            <a:chExt cx="2209801" cy="1524000"/>
          </a:xfrm>
        </p:grpSpPr>
        <p:sp>
          <p:nvSpPr>
            <p:cNvPr id="10" name="Rectangle 9"/>
            <p:cNvSpPr/>
            <p:nvPr/>
          </p:nvSpPr>
          <p:spPr>
            <a:xfrm>
              <a:off x="3810001" y="1447800"/>
              <a:ext cx="2209800" cy="838201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oao</a:t>
              </a:r>
              <a:endParaRPr lang="en-US" sz="54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oa</a:t>
              </a:r>
              <a:endParaRPr lang="en-US" sz="54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o</a:t>
              </a:r>
              <a:endParaRPr lang="en-US" sz="54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873825" y="5168051"/>
            <a:ext cx="3500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o - a - oao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3715" y="1541167"/>
            <a:ext cx="2908489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5400" b="1" dirty="0">
                <a:cs typeface="Times New Roman" pitchFamily="18" charset="0"/>
              </a:rPr>
              <a:t>ng</a:t>
            </a:r>
            <a:r>
              <a:rPr lang="vi-VN" sz="5400" b="1" dirty="0">
                <a:solidFill>
                  <a:srgbClr val="FF0000"/>
                </a:solidFill>
                <a:cs typeface="Times New Roman" pitchFamily="18" charset="0"/>
              </a:rPr>
              <a:t>oào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58629" y="3324073"/>
            <a:ext cx="3933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latin typeface="+mj-lt"/>
                <a:cs typeface="Times New Roman" pitchFamily="18" charset="0"/>
              </a:rPr>
              <a:t>(ngờ </a:t>
            </a:r>
            <a:r>
              <a:rPr lang="vi-VN" sz="2800" b="1" dirty="0">
                <a:cs typeface="Times New Roman" pitchFamily="18" charset="0"/>
              </a:rPr>
              <a:t>–</a:t>
            </a:r>
            <a:r>
              <a:rPr lang="vi-VN" sz="2800" b="1" dirty="0">
                <a:latin typeface="+mj-lt"/>
                <a:cs typeface="Times New Roman" pitchFamily="18" charset="0"/>
              </a:rPr>
              <a:t> oao – ngoao</a:t>
            </a:r>
            <a:r>
              <a:rPr lang="vi-VN" sz="2800" b="1" dirty="0">
                <a:cs typeface="Times New Roman" pitchFamily="18" charset="0"/>
              </a:rPr>
              <a:t> –</a:t>
            </a:r>
            <a:r>
              <a:rPr lang="vi-VN" sz="2800" b="1" dirty="0">
                <a:latin typeface="+mj-lt"/>
                <a:cs typeface="Times New Roman" pitchFamily="18" charset="0"/>
              </a:rPr>
              <a:t> huyền</a:t>
            </a:r>
            <a:r>
              <a:rPr lang="vi-VN" sz="2800" b="1" dirty="0">
                <a:cs typeface="Times New Roman" pitchFamily="18" charset="0"/>
              </a:rPr>
              <a:t> – </a:t>
            </a:r>
            <a:r>
              <a:rPr lang="vi-VN" sz="2800" b="1" dirty="0">
                <a:latin typeface="+mj-lt"/>
                <a:cs typeface="Times New Roman" pitchFamily="18" charset="0"/>
              </a:rPr>
              <a:t>ng</a:t>
            </a:r>
            <a:r>
              <a:rPr lang="vi-VN" sz="2800" b="1" dirty="0">
                <a:cs typeface="Times New Roman" pitchFamily="18" charset="0"/>
              </a:rPr>
              <a:t>oào</a:t>
            </a:r>
            <a:r>
              <a:rPr lang="vi-VN" sz="28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781143" y="2505228"/>
            <a:ext cx="1175657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ng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029372" y="2490715"/>
            <a:ext cx="175579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4800" b="1" dirty="0">
                <a:solidFill>
                  <a:srgbClr val="FF0000"/>
                </a:solidFill>
                <a:cs typeface="Times New Roman" pitchFamily="18" charset="0"/>
              </a:rPr>
              <a:t>oào</a:t>
            </a:r>
            <a:endParaRPr lang="en-US" sz="4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24686" y="4393278"/>
            <a:ext cx="266900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ng</a:t>
            </a:r>
            <a:r>
              <a:rPr lang="vi-VN" sz="5400" b="1" dirty="0">
                <a:solidFill>
                  <a:srgbClr val="FF0000"/>
                </a:solidFill>
                <a:cs typeface="Times New Roman" pitchFamily="18" charset="0"/>
              </a:rPr>
              <a:t>oào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" name="Picture 18" descr="4-ctu.vn_anh_dong_mau_slide_powerpoint_dep_(15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215" y="5268036"/>
            <a:ext cx="2108508" cy="1589964"/>
          </a:xfrm>
          <a:prstGeom prst="rect">
            <a:avLst/>
          </a:prstGeom>
        </p:spPr>
      </p:pic>
      <p:pic>
        <p:nvPicPr>
          <p:cNvPr id="21" name="Picture 20" descr="image (10).png"/>
          <p:cNvPicPr>
            <a:picLocks noChangeAspect="1"/>
          </p:cNvPicPr>
          <p:nvPr/>
        </p:nvPicPr>
        <p:blipFill>
          <a:blip r:embed="rId5"/>
          <a:srcRect l="33493" r="30359" b="36901"/>
          <a:stretch>
            <a:fillRect/>
          </a:stretch>
        </p:blipFill>
        <p:spPr>
          <a:xfrm>
            <a:off x="0" y="841829"/>
            <a:ext cx="4659086" cy="3338287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9943"/>
            <a:ext cx="12192000" cy="6408057"/>
          </a:xfrm>
          <a:prstGeom prst="rect">
            <a:avLst/>
          </a:prstGeom>
        </p:spPr>
      </p:pic>
      <p:pic>
        <p:nvPicPr>
          <p:cNvPr id="7" name="Picture 6" descr="image (11).png"/>
          <p:cNvPicPr>
            <a:picLocks noChangeAspect="1"/>
          </p:cNvPicPr>
          <p:nvPr/>
        </p:nvPicPr>
        <p:blipFill>
          <a:blip r:embed="rId4"/>
          <a:srcRect l="32652" r="34761" b="27498"/>
          <a:stretch>
            <a:fillRect/>
          </a:stretch>
        </p:blipFill>
        <p:spPr>
          <a:xfrm>
            <a:off x="1857828" y="508000"/>
            <a:ext cx="8098972" cy="46736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silde-dep-tinh-te-chuyen-nghiep-nh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" y="4326232"/>
            <a:ext cx="4615543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khuỷu tay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35220" y="4332114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uỷu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2762" y="1509485"/>
            <a:ext cx="3248168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lvl="0" algn="ctr"/>
            <a:r>
              <a:rPr lang="vi-VN" sz="5400" b="1" dirty="0">
                <a:solidFill>
                  <a:schemeClr val="tx1"/>
                </a:solidFill>
                <a:cs typeface="Times New Roman" pitchFamily="18" charset="0"/>
              </a:rPr>
              <a:t>uyu</a:t>
            </a:r>
            <a:endParaRPr lang="en-US" sz="5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grpSp>
        <p:nvGrpSpPr>
          <p:cNvPr id="4" name="Group 15"/>
          <p:cNvGrpSpPr/>
          <p:nvPr/>
        </p:nvGrpSpPr>
        <p:grpSpPr>
          <a:xfrm>
            <a:off x="4899110" y="2821439"/>
            <a:ext cx="3193039" cy="2250829"/>
            <a:chOff x="3810000" y="1447800"/>
            <a:chExt cx="2209801" cy="1524000"/>
          </a:xfrm>
        </p:grpSpPr>
        <p:sp>
          <p:nvSpPr>
            <p:cNvPr id="10" name="Rectangle 9"/>
            <p:cNvSpPr/>
            <p:nvPr/>
          </p:nvSpPr>
          <p:spPr>
            <a:xfrm>
              <a:off x="3810001" y="1447800"/>
              <a:ext cx="2209800" cy="838201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uyu</a:t>
              </a:r>
              <a:endParaRPr lang="en-US" sz="54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uy</a:t>
              </a:r>
              <a:endParaRPr lang="en-US" sz="54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u</a:t>
              </a:r>
              <a:endParaRPr lang="en-US" sz="54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873825" y="5168051"/>
            <a:ext cx="35009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u - y - uyu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3715" y="1541167"/>
            <a:ext cx="2908489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chemeClr val="tx1"/>
                </a:solidFill>
                <a:cs typeface="Times New Roman" pitchFamily="18" charset="0"/>
              </a:rPr>
              <a:t>kh</a:t>
            </a:r>
            <a:r>
              <a:rPr lang="vi-VN" sz="5400" b="1" dirty="0">
                <a:solidFill>
                  <a:srgbClr val="FF0000"/>
                </a:solidFill>
                <a:cs typeface="Times New Roman" pitchFamily="18" charset="0"/>
              </a:rPr>
              <a:t>uỷu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58629" y="3324073"/>
            <a:ext cx="39333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latin typeface="+mj-lt"/>
                <a:cs typeface="Times New Roman" pitchFamily="18" charset="0"/>
              </a:rPr>
              <a:t>(khờ </a:t>
            </a:r>
            <a:r>
              <a:rPr lang="vi-VN" sz="2800" b="1" dirty="0">
                <a:cs typeface="Times New Roman" pitchFamily="18" charset="0"/>
              </a:rPr>
              <a:t>–</a:t>
            </a:r>
            <a:r>
              <a:rPr lang="vi-VN" sz="2800" b="1" dirty="0">
                <a:latin typeface="+mj-lt"/>
                <a:cs typeface="Times New Roman" pitchFamily="18" charset="0"/>
              </a:rPr>
              <a:t> uyu – khuyu</a:t>
            </a:r>
            <a:r>
              <a:rPr lang="vi-VN" sz="2800" b="1" dirty="0">
                <a:cs typeface="Times New Roman" pitchFamily="18" charset="0"/>
              </a:rPr>
              <a:t> –</a:t>
            </a:r>
            <a:r>
              <a:rPr lang="vi-VN" sz="2800" b="1" dirty="0">
                <a:latin typeface="+mj-lt"/>
                <a:cs typeface="Times New Roman" pitchFamily="18" charset="0"/>
              </a:rPr>
              <a:t> hỏi </a:t>
            </a:r>
            <a:r>
              <a:rPr lang="vi-VN" sz="2800" b="1" dirty="0">
                <a:cs typeface="Times New Roman" pitchFamily="18" charset="0"/>
              </a:rPr>
              <a:t>–</a:t>
            </a:r>
            <a:r>
              <a:rPr lang="vi-VN" sz="2800" b="1" dirty="0">
                <a:latin typeface="+mj-lt"/>
                <a:cs typeface="Times New Roman" pitchFamily="18" charset="0"/>
              </a:rPr>
              <a:t> khuỷu</a:t>
            </a:r>
            <a:r>
              <a:rPr lang="vi-VN" sz="28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781143" y="2505228"/>
            <a:ext cx="1175657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kh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029372" y="2490715"/>
            <a:ext cx="175579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vi-VN" sz="4800" b="1" dirty="0">
                <a:solidFill>
                  <a:srgbClr val="FF0000"/>
                </a:solidFill>
                <a:cs typeface="Times New Roman" pitchFamily="18" charset="0"/>
              </a:rPr>
              <a:t>uỷu</a:t>
            </a:r>
            <a:endParaRPr lang="en-US" sz="4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24686" y="4393278"/>
            <a:ext cx="266900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kh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uỷu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" name="Picture 18" descr="4-ctu.vn_anh_dong_mau_slide_powerpoint_dep_(152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215" y="5268036"/>
            <a:ext cx="2108508" cy="1589964"/>
          </a:xfrm>
          <a:prstGeom prst="rect">
            <a:avLst/>
          </a:prstGeom>
        </p:spPr>
      </p:pic>
      <p:pic>
        <p:nvPicPr>
          <p:cNvPr id="20" name="Picture 19" descr="image (11).png"/>
          <p:cNvPicPr>
            <a:picLocks noChangeAspect="1"/>
          </p:cNvPicPr>
          <p:nvPr/>
        </p:nvPicPr>
        <p:blipFill>
          <a:blip r:embed="rId5"/>
          <a:srcRect l="32652" r="34761" b="27498"/>
          <a:stretch>
            <a:fillRect/>
          </a:stretch>
        </p:blipFill>
        <p:spPr>
          <a:xfrm>
            <a:off x="-1" y="754743"/>
            <a:ext cx="4601029" cy="3352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oy-5888240_960_720.png">
            <a:extLst>
              <a:ext uri="{FF2B5EF4-FFF2-40B4-BE49-F238E27FC236}">
                <a16:creationId xmlns:a16="http://schemas.microsoft.com/office/drawing/2014/main" id="{6EB870C6-A2BD-497F-B94E-F7CDAFCC0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624580" y="1337049"/>
            <a:ext cx="4380932" cy="5056494"/>
          </a:xfrm>
          <a:prstGeom prst="rect">
            <a:avLst/>
          </a:prstGeom>
        </p:spPr>
      </p:pic>
      <p:pic>
        <p:nvPicPr>
          <p:cNvPr id="12" name="Picture 11" descr="boy-5888240_960_720.png">
            <a:extLst>
              <a:ext uri="{FF2B5EF4-FFF2-40B4-BE49-F238E27FC236}">
                <a16:creationId xmlns:a16="http://schemas.microsoft.com/office/drawing/2014/main" id="{79A1FA01-C37F-4C3E-9078-1D6D52D52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733" y="1337049"/>
            <a:ext cx="4380932" cy="5056494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4503762" y="464457"/>
            <a:ext cx="3493827" cy="1068643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</a:rPr>
              <a:t>So sánh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5427" y="2220687"/>
            <a:ext cx="2235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oong</a:t>
            </a:r>
            <a:endParaRPr lang="en-US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496628" y="2271487"/>
            <a:ext cx="1865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ooc</a:t>
            </a:r>
            <a:endParaRPr lang="en-US" sz="6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82685" y="2227945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oo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05486" y="2283733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oo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9844"/>
            <a:ext cx="12192000" cy="60207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boy-58882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68034" y="1787858"/>
            <a:ext cx="4579963" cy="5056496"/>
          </a:xfrm>
          <a:prstGeom prst="rect">
            <a:avLst/>
          </a:prstGeom>
        </p:spPr>
      </p:pic>
      <p:pic>
        <p:nvPicPr>
          <p:cNvPr id="7" name="Picture 6" descr="boy-58882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80" y="1801506"/>
            <a:ext cx="4380932" cy="5056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19869" y="2906974"/>
            <a:ext cx="24293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/>
              <a:t>uyp</a:t>
            </a:r>
            <a:endParaRPr lang="en-US" sz="6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96333" y="2866031"/>
            <a:ext cx="22848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/>
              <a:t>uyu</a:t>
            </a:r>
            <a:endParaRPr lang="en-US" sz="6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364311" y="2921487"/>
            <a:ext cx="140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</a:rPr>
              <a:t>uy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84093" y="2868305"/>
            <a:ext cx="140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</a:rPr>
              <a:t>uy</a:t>
            </a:r>
            <a:endParaRPr lang="en-US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ver dir="l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5" y="638629"/>
            <a:ext cx="3939178" cy="26125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Rounded Rectangular Callout 2"/>
          <p:cNvSpPr/>
          <p:nvPr/>
        </p:nvSpPr>
        <p:spPr>
          <a:xfrm>
            <a:off x="4595283" y="570066"/>
            <a:ext cx="6234546" cy="803563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C00000"/>
                </a:solidFill>
                <a:latin typeface="+mj-lt"/>
                <a:cs typeface="Times New Roman" pitchFamily="18" charset="0"/>
              </a:rPr>
              <a:t>CÀI BẢNG CÀI</a:t>
            </a:r>
            <a:endParaRPr lang="en-US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428" y="1661936"/>
            <a:ext cx="2728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oong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9428" y="2537503"/>
            <a:ext cx="3120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latin typeface="+mj-lt"/>
                <a:cs typeface="Times New Roman" pitchFamily="18" charset="0"/>
              </a:rPr>
              <a:t>cái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b="1" dirty="0">
                <a:latin typeface="+mj-lt"/>
                <a:cs typeface="Times New Roman" pitchFamily="18" charset="0"/>
              </a:rPr>
              <a:t>x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oong</a:t>
            </a:r>
            <a:r>
              <a:rPr lang="vi-VN" sz="3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78830" y="1534606"/>
            <a:ext cx="1823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ooc</a:t>
            </a:r>
            <a:endParaRPr lang="en-US" sz="40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8886" y="2492552"/>
            <a:ext cx="2955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quần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soóc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42285" y="1563636"/>
            <a:ext cx="1978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uyp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55200" y="2507063"/>
            <a:ext cx="233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đèn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b="1" dirty="0">
                <a:latin typeface="+mj-lt"/>
                <a:cs typeface="Times New Roman" pitchFamily="18" charset="0"/>
              </a:rPr>
              <a:t>t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uýp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7919" y="3748034"/>
            <a:ext cx="1978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oeo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4173" y="4510034"/>
            <a:ext cx="3526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ngoằn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b="1" dirty="0">
                <a:latin typeface="+mj-lt"/>
                <a:cs typeface="Times New Roman" pitchFamily="18" charset="0"/>
              </a:rPr>
              <a:t>ng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oèo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50148" y="3722469"/>
            <a:ext cx="2839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uêu, oao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6402" y="4615098"/>
            <a:ext cx="3526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ng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uều </a:t>
            </a:r>
            <a:r>
              <a:rPr lang="vi-VN" sz="3600" b="1" dirty="0">
                <a:latin typeface="+mj-lt"/>
                <a:cs typeface="Times New Roman" pitchFamily="18" charset="0"/>
              </a:rPr>
              <a:t>ng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oào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2033" y="3733519"/>
            <a:ext cx="1978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uyu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00573" y="4611633"/>
            <a:ext cx="3526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kh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uỷu </a:t>
            </a:r>
            <a:r>
              <a:rPr lang="vi-VN" sz="3600" b="1" dirty="0">
                <a:latin typeface="+mj-lt"/>
                <a:cs typeface="Times New Roman" pitchFamily="18" charset="0"/>
              </a:rPr>
              <a:t>tay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giang-sinh-don-gian_1118467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150"/>
            <a:ext cx="12192000" cy="641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14465" y="549870"/>
            <a:ext cx="4763069" cy="1015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accent5">
                    <a:lumMod val="75000"/>
                  </a:schemeClr>
                </a:solidFill>
              </a:rPr>
              <a:t>THƯ GIÃN</a:t>
            </a:r>
            <a:endParaRPr lang="en-US" sz="6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Picture 4" descr="4dd2b5e7723a6a4015aaba1228dd62a9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926" y="1057702"/>
            <a:ext cx="8748214" cy="5800298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LIBABA - Nhạc thiếu nhi giúp trẻ thông minh, ăn ngon ngủ ngon - Boom Pama">
            <a:hlinkClick r:id="" action="ppaction://media"/>
            <a:extLst>
              <a:ext uri="{FF2B5EF4-FFF2-40B4-BE49-F238E27FC236}">
                <a16:creationId xmlns:a16="http://schemas.microsoft.com/office/drawing/2014/main" id="{4C887EC2-7B0D-47DA-8E8D-D8C65673D2B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366" end="43281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406932"/>
            <a:ext cx="12192001" cy="64510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23557" y="-78188"/>
            <a:ext cx="4542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Bài hát alibaba </a:t>
            </a:r>
            <a:endParaRPr lang="en-US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576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972457"/>
            <a:ext cx="10898188" cy="588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4172" y="435429"/>
            <a:ext cx="11814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2.Tiếng nào có vần </a:t>
            </a:r>
            <a:r>
              <a:rPr lang="vi-VN" sz="3200" dirty="0">
                <a:solidFill>
                  <a:srgbClr val="FF0000"/>
                </a:solidFill>
              </a:rPr>
              <a:t>oap</a:t>
            </a:r>
            <a:r>
              <a:rPr lang="vi-VN" sz="3200" dirty="0"/>
              <a:t> ? Tiếng nào có vần </a:t>
            </a:r>
            <a:r>
              <a:rPr lang="vi-VN" sz="3200" dirty="0">
                <a:solidFill>
                  <a:srgbClr val="FF0000"/>
                </a:solidFill>
              </a:rPr>
              <a:t>uâng</a:t>
            </a:r>
            <a:r>
              <a:rPr lang="vi-VN" sz="3200" dirty="0"/>
              <a:t>? </a:t>
            </a:r>
            <a:endParaRPr lang="en-US" sz="32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249714" y="4426857"/>
            <a:ext cx="1625600" cy="682172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839200" y="2656116"/>
            <a:ext cx="841831" cy="609601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13).png"/>
          <p:cNvPicPr>
            <a:picLocks noChangeAspect="1"/>
          </p:cNvPicPr>
          <p:nvPr/>
        </p:nvPicPr>
        <p:blipFill rotWithShape="1">
          <a:blip r:embed="rId3"/>
          <a:srcRect l="16753" t="73440" r="15931" b="4455"/>
          <a:stretch/>
        </p:blipFill>
        <p:spPr>
          <a:xfrm>
            <a:off x="0" y="1349829"/>
            <a:ext cx="12192000" cy="50437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27086" y="464457"/>
            <a:ext cx="7373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>
                <a:solidFill>
                  <a:srgbClr val="0070C0"/>
                </a:solidFill>
              </a:rPr>
              <a:t>QUAN SÁT</a:t>
            </a:r>
            <a:endParaRPr lang="en-US" sz="4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13)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195" t="9636" r="788" b="5993"/>
          <a:stretch>
            <a:fillRect/>
          </a:stretch>
        </p:blipFill>
        <p:spPr>
          <a:xfrm>
            <a:off x="595086" y="464457"/>
            <a:ext cx="11379200" cy="6393543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31886" y="464457"/>
            <a:ext cx="7170057" cy="6096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/>
              <a:t>Giải nghĩa từ </a:t>
            </a:r>
            <a:endParaRPr lang="en-US" sz="2800" b="1" dirty="0"/>
          </a:p>
        </p:txBody>
      </p:sp>
      <p:pic>
        <p:nvPicPr>
          <p:cNvPr id="3" name="Picture 2" descr="547e02bb98ded6b15c3e663bbbec8d2f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557337"/>
            <a:ext cx="12192000" cy="53006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6228" y="4325256"/>
            <a:ext cx="4426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solidFill>
                  <a:srgbClr val="FF0000"/>
                </a:solidFill>
              </a:rPr>
              <a:t>Kiếm: </a:t>
            </a:r>
            <a:r>
              <a:rPr lang="vi-VN" sz="2800" b="1" dirty="0">
                <a:solidFill>
                  <a:srgbClr val="0070C0"/>
                </a:solidFill>
              </a:rPr>
              <a:t>Tìm kiếm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7199" y="5050971"/>
            <a:ext cx="97681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solidFill>
                  <a:srgbClr val="FF0000"/>
                </a:solidFill>
              </a:rPr>
              <a:t>Tiu nghỉu: </a:t>
            </a:r>
            <a:r>
              <a:rPr lang="vi-VN" sz="2800" b="1" dirty="0">
                <a:solidFill>
                  <a:srgbClr val="0070C0"/>
                </a:solidFill>
              </a:rPr>
              <a:t>Buồn bã, thất vọng vì điều xảy ra trái với dự tính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e53487e5a057f7cd8a1049781fafa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133" b="6016"/>
          <a:stretch>
            <a:fillRect/>
          </a:stretch>
        </p:blipFill>
        <p:spPr>
          <a:xfrm>
            <a:off x="0" y="464458"/>
            <a:ext cx="5994400" cy="6393542"/>
          </a:xfrm>
          <a:prstGeom prst="rect">
            <a:avLst/>
          </a:prstGeom>
        </p:spPr>
      </p:pic>
      <p:pic>
        <p:nvPicPr>
          <p:cNvPr id="3" name="Picture 2" descr="20e53487e5a057f7cd8a1049781fafa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335"/>
          <a:stretch>
            <a:fillRect/>
          </a:stretch>
        </p:blipFill>
        <p:spPr>
          <a:xfrm flipH="1">
            <a:off x="6691084" y="464458"/>
            <a:ext cx="5500915" cy="63935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73715" y="682171"/>
            <a:ext cx="1814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70C0"/>
                </a:solidFill>
              </a:rPr>
              <a:t>Boong tàu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95486" y="1139370"/>
            <a:ext cx="1814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70C0"/>
                </a:solidFill>
              </a:rPr>
              <a:t>Đèn tuýp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7429" y="2198913"/>
            <a:ext cx="1814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70C0"/>
                </a:solidFill>
              </a:rPr>
              <a:t>Đàn oóc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4687" y="2627085"/>
            <a:ext cx="1814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70C0"/>
                </a:solidFill>
              </a:rPr>
              <a:t>Tiu nghỉu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1486" y="4063998"/>
            <a:ext cx="238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70C0"/>
                </a:solidFill>
              </a:rPr>
              <a:t>Ngoao ngoao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18115" y="5551712"/>
            <a:ext cx="238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70C0"/>
                </a:solidFill>
              </a:rPr>
              <a:t>Nguều ngoào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1371" y="899885"/>
            <a:ext cx="251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70C0"/>
                </a:solidFill>
              </a:rPr>
              <a:t>Ngoằn ngoèo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70057" y="2409371"/>
            <a:ext cx="254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70C0"/>
                </a:solidFill>
              </a:rPr>
              <a:t>Bâng khuâng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9772" y="3904341"/>
            <a:ext cx="2307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rgbClr val="0070C0"/>
                </a:solidFill>
              </a:rPr>
              <a:t>Sóng vỗ </a:t>
            </a:r>
            <a:r>
              <a:rPr lang="en-US" sz="2400" b="1" dirty="0">
                <a:solidFill>
                  <a:srgbClr val="0070C0"/>
                </a:solidFill>
              </a:rPr>
              <a:t>        </a:t>
            </a:r>
            <a:r>
              <a:rPr lang="vi-VN" sz="2400" b="1" dirty="0">
                <a:solidFill>
                  <a:srgbClr val="0070C0"/>
                </a:solidFill>
              </a:rPr>
              <a:t>ì oạp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26514" y="5384798"/>
            <a:ext cx="2191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rgbClr val="0070C0"/>
                </a:solidFill>
              </a:rPr>
              <a:t>Kiếm vỏ ốc biển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13).png"/>
          <p:cNvPicPr>
            <a:picLocks noChangeAspect="1"/>
          </p:cNvPicPr>
          <p:nvPr/>
        </p:nvPicPr>
        <p:blipFill>
          <a:blip r:embed="rId3"/>
          <a:srcRect l="8195" t="9636" r="788" b="5993"/>
          <a:stretch>
            <a:fillRect/>
          </a:stretch>
        </p:blipFill>
        <p:spPr>
          <a:xfrm>
            <a:off x="0" y="769257"/>
            <a:ext cx="12192000" cy="6088743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584530" y="1782620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671616" y="2159992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6985330" y="2189020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1252187" y="2609935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6317673" y="2653477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9046359" y="3030849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686130" y="3959763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9365674" y="3901705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8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265216" y="4235534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9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Flowchart: Connector 13"/>
          <p:cNvSpPr/>
          <p:nvPr/>
        </p:nvSpPr>
        <p:spPr>
          <a:xfrm>
            <a:off x="6792686" y="4779818"/>
            <a:ext cx="580571" cy="285668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400" b="1" dirty="0">
                <a:latin typeface="Times New Roman" pitchFamily="18" charset="0"/>
                <a:cs typeface="Times New Roman" pitchFamily="18" charset="0"/>
              </a:rPr>
              <a:t>10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lowchart: Connector 14"/>
          <p:cNvSpPr/>
          <p:nvPr/>
        </p:nvSpPr>
        <p:spPr>
          <a:xfrm>
            <a:off x="9593945" y="4750791"/>
            <a:ext cx="537025" cy="242123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400" b="1" dirty="0">
                <a:latin typeface="Times New Roman" pitchFamily="18" charset="0"/>
                <a:cs typeface="Times New Roman" pitchFamily="18" charset="0"/>
              </a:rPr>
              <a:t>11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979055" y="2191657"/>
            <a:ext cx="5886202" cy="191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022598" y="2612571"/>
            <a:ext cx="5987802" cy="46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365341" y="2660734"/>
            <a:ext cx="3651002" cy="98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00084" y="3081649"/>
            <a:ext cx="820716" cy="98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516084" y="3062514"/>
            <a:ext cx="4754087" cy="46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6581569" y="3048000"/>
            <a:ext cx="4449288" cy="46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14598" y="3483429"/>
            <a:ext cx="8484259" cy="481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9351819" y="3497943"/>
            <a:ext cx="1751610" cy="46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72655" y="3875314"/>
            <a:ext cx="10472716" cy="48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022598" y="4310743"/>
            <a:ext cx="8339116" cy="48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9658598" y="4325257"/>
            <a:ext cx="1459345" cy="46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59741" y="4775200"/>
            <a:ext cx="6205516" cy="191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7307284" y="4717143"/>
            <a:ext cx="2489859" cy="191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456541" y="5181600"/>
            <a:ext cx="1807688" cy="46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0079512" y="4750791"/>
            <a:ext cx="1111002" cy="2440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9" name="Picture 48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6175" y="427264"/>
            <a:ext cx="1551709" cy="94038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13)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195" t="9636" r="788" b="5993"/>
          <a:stretch>
            <a:fillRect/>
          </a:stretch>
        </p:blipFill>
        <p:spPr>
          <a:xfrm>
            <a:off x="0" y="449943"/>
            <a:ext cx="12192000" cy="6408057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14).png"/>
          <p:cNvPicPr>
            <a:picLocks noChangeAspect="1"/>
          </p:cNvPicPr>
          <p:nvPr/>
        </p:nvPicPr>
        <p:blipFill>
          <a:blip r:embed="rId3"/>
          <a:srcRect l="7619" r="15952" b="10283"/>
          <a:stretch>
            <a:fillRect/>
          </a:stretch>
        </p:blipFill>
        <p:spPr>
          <a:xfrm>
            <a:off x="1" y="2206171"/>
            <a:ext cx="12192000" cy="4651829"/>
          </a:xfrm>
          <a:prstGeom prst="rect">
            <a:avLst/>
          </a:prstGeom>
        </p:spPr>
      </p:pic>
      <p:pic>
        <p:nvPicPr>
          <p:cNvPr id="3" name="Picture 2" descr="image (13).png"/>
          <p:cNvPicPr>
            <a:picLocks noChangeAspect="1"/>
          </p:cNvPicPr>
          <p:nvPr/>
        </p:nvPicPr>
        <p:blipFill>
          <a:blip r:embed="rId4"/>
          <a:srcRect l="20119" t="73440" r="15931" b="4764"/>
          <a:stretch>
            <a:fillRect/>
          </a:stretch>
        </p:blipFill>
        <p:spPr>
          <a:xfrm>
            <a:off x="0" y="464457"/>
            <a:ext cx="12192000" cy="184331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6226629" y="3352800"/>
            <a:ext cx="1277257" cy="62411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313714" y="4005943"/>
            <a:ext cx="1219200" cy="1161143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299200" y="4659086"/>
            <a:ext cx="1233714" cy="119017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291943" y="4630057"/>
            <a:ext cx="1182914" cy="515257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5747658" y="4078518"/>
            <a:ext cx="2307771" cy="1175653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c-tap-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35429"/>
            <a:ext cx="12191999" cy="64225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48337" y="2363617"/>
            <a:ext cx="5889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9600" b="1">
                <a:solidFill>
                  <a:schemeClr val="bg1"/>
                </a:solidFill>
                <a:latin typeface="+mj-lt"/>
                <a:cs typeface="Times New Roman" pitchFamily="18" charset="0"/>
              </a:rPr>
              <a:t>TẬP VIẾT </a:t>
            </a:r>
            <a:endParaRPr lang="en-US" sz="96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5" name="Picture 4" descr="3-mau_slide_powerpoint_dep_ctu.vn_(143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345" y="1853047"/>
            <a:ext cx="1330037" cy="12954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cr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9200" y="1313201"/>
            <a:ext cx="9376228" cy="553062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00400" y="517027"/>
            <a:ext cx="5602514" cy="10014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>
                <a:solidFill>
                  <a:srgbClr val="FF0000"/>
                </a:solidFill>
              </a:rPr>
              <a:t>VIẾT BẢNG CON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 rot="20196887" flipV="1">
            <a:off x="5146143" y="3017463"/>
            <a:ext cx="1541627" cy="33575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flipV="1">
            <a:off x="5225143" y="3744685"/>
            <a:ext cx="1553028" cy="33382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</p:spTree>
  </p:cSld>
  <p:clrMapOvr>
    <a:masterClrMapping/>
  </p:clrMapOvr>
  <p:transition>
    <p:checker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d30d46445ddc5dfbe1f6850020f51fc.jpg"/>
          <p:cNvPicPr>
            <a:picLocks noChangeAspect="1"/>
          </p:cNvPicPr>
          <p:nvPr/>
        </p:nvPicPr>
        <p:blipFill>
          <a:blip r:embed="rId3"/>
          <a:srcRect r="7653" b="8995"/>
          <a:stretch>
            <a:fillRect/>
          </a:stretch>
        </p:blipFill>
        <p:spPr>
          <a:xfrm>
            <a:off x="-1" y="391885"/>
            <a:ext cx="12192001" cy="64661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01029" y="1502278"/>
            <a:ext cx="193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oong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2686" y="2261731"/>
            <a:ext cx="2801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latin typeface="+mj-lt"/>
                <a:cs typeface="Times New Roman" pitchFamily="18" charset="0"/>
              </a:rPr>
              <a:t>cái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b="1" dirty="0">
                <a:latin typeface="+mj-lt"/>
                <a:cs typeface="Times New Roman" pitchFamily="18" charset="0"/>
              </a:rPr>
              <a:t>x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oong</a:t>
            </a:r>
            <a:r>
              <a:rPr lang="vi-VN" sz="3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2862" y="3232776"/>
            <a:ext cx="1661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ooc</a:t>
            </a:r>
            <a:endParaRPr lang="en-US" sz="40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7600" y="4031065"/>
            <a:ext cx="328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quần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soóc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87428" y="1316892"/>
            <a:ext cx="1864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uyp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95556" y="2173234"/>
            <a:ext cx="2596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đèn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b="1" dirty="0">
                <a:latin typeface="+mj-lt"/>
                <a:cs typeface="Times New Roman" pitchFamily="18" charset="0"/>
              </a:rPr>
              <a:t>t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uýp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61599" y="3269062"/>
            <a:ext cx="1553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oeo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73144" y="4045576"/>
            <a:ext cx="3918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atin typeface="+mj-lt"/>
                <a:cs typeface="Times New Roman" pitchFamily="18" charset="0"/>
              </a:rPr>
              <a:t>ngoằn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b="1" dirty="0">
                <a:latin typeface="+mj-lt"/>
                <a:cs typeface="Times New Roman" pitchFamily="18" charset="0"/>
              </a:rPr>
              <a:t>ng</a:t>
            </a:r>
            <a:r>
              <a:rPr lang="vi-VN" sz="3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oèo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4" grpId="0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62379" y="362859"/>
            <a:ext cx="7373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0070C0"/>
                </a:solidFill>
              </a:rPr>
              <a:t>Quan sát</a:t>
            </a:r>
            <a:endParaRPr lang="en-US" sz="4400" b="1" dirty="0">
              <a:solidFill>
                <a:srgbClr val="0070C0"/>
              </a:solidFill>
            </a:endParaRPr>
          </a:p>
        </p:txBody>
      </p:sp>
      <p:pic>
        <p:nvPicPr>
          <p:cNvPr id="2" name="oong ooc uyp oăn">
            <a:hlinkClick r:id="" action="ppaction://media"/>
            <a:extLst>
              <a:ext uri="{FF2B5EF4-FFF2-40B4-BE49-F238E27FC236}">
                <a16:creationId xmlns:a16="http://schemas.microsoft.com/office/drawing/2014/main" id="{2D27655C-E42A-4856-AB1A-347BAB61D70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244"/>
                </p14:media>
              </p:ext>
            </p:extLst>
          </p:nvPr>
        </p:nvPicPr>
        <p:blipFill rotWithShape="1">
          <a:blip r:embed="rId5"/>
          <a:srcRect l="3572" t="5672" r="3214" b="4682"/>
          <a:stretch/>
        </p:blipFill>
        <p:spPr>
          <a:xfrm>
            <a:off x="0" y="1132300"/>
            <a:ext cx="12083759" cy="57257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1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53333064f4c6a43082b10f9f89f7427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1886"/>
            <a:ext cx="12192000" cy="64661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7716" y="870857"/>
            <a:ext cx="11974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- Độ cao 1 li là các con chữ</a:t>
            </a:r>
            <a:r>
              <a:rPr lang="vi-VN" sz="4400" b="1" dirty="0"/>
              <a:t>:</a:t>
            </a:r>
            <a:r>
              <a:rPr lang="vi-VN" sz="3600" b="1" dirty="0"/>
              <a:t> </a:t>
            </a:r>
            <a:r>
              <a:rPr lang="vi-VN" sz="5400" b="1" dirty="0">
                <a:latin typeface="HP001 4 hàng" pitchFamily="34" charset="0"/>
              </a:rPr>
              <a:t>o, n, c, ă, s, x</a:t>
            </a:r>
            <a:endParaRPr lang="en-US" sz="5400" b="1" dirty="0">
              <a:latin typeface="HP001 4 hàng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4173" y="2540000"/>
            <a:ext cx="9129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- Độ cao 2 li là các con chữ</a:t>
            </a:r>
            <a:r>
              <a:rPr lang="vi-VN" sz="5400" b="1" dirty="0"/>
              <a:t>: </a:t>
            </a:r>
            <a:r>
              <a:rPr lang="vi-VN" sz="5400" b="1" dirty="0">
                <a:latin typeface="HP001 4 hàng" pitchFamily="34" charset="0"/>
              </a:rPr>
              <a:t>q, đ, p</a:t>
            </a:r>
            <a:endParaRPr lang="en-US" sz="5400" b="1" dirty="0">
              <a:latin typeface="HP001 4 hàng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7714" y="1603828"/>
            <a:ext cx="9129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- Độ cao 1,5 li là các con chữ</a:t>
            </a:r>
            <a:r>
              <a:rPr lang="vi-VN" sz="5400" b="1" dirty="0"/>
              <a:t>: </a:t>
            </a:r>
            <a:r>
              <a:rPr lang="vi-VN" sz="5400" b="1" dirty="0">
                <a:latin typeface="HP001 4 hàng" pitchFamily="34" charset="0"/>
              </a:rPr>
              <a:t>t</a:t>
            </a:r>
            <a:endParaRPr lang="en-US" sz="5400" b="1" dirty="0">
              <a:latin typeface="HP001 4 hàng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1431" y="3548744"/>
            <a:ext cx="9129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- Độ cao 2,5 li là các con chữ</a:t>
            </a:r>
            <a:r>
              <a:rPr lang="vi-VN" sz="5400" b="1" dirty="0"/>
              <a:t>: </a:t>
            </a:r>
            <a:r>
              <a:rPr lang="vi-VN" sz="5400" b="1" dirty="0">
                <a:latin typeface="HP001 4 hàng" pitchFamily="34" charset="0"/>
              </a:rPr>
              <a:t>g, y</a:t>
            </a:r>
            <a:r>
              <a:rPr lang="vi-VN" sz="5400" b="1" dirty="0"/>
              <a:t> </a:t>
            </a:r>
            <a:endParaRPr lang="en-US" sz="5400" b="1" dirty="0">
              <a:latin typeface="HP001 4 hàng" pitchFamily="34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293721-7A28-4276-89C7-D7CCA5506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1817"/>
            <a:ext cx="12192000" cy="5504651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B79955A-2EB2-4083-8795-9F1FB9774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257"/>
            <a:ext cx="12192000" cy="5637485"/>
          </a:xfrm>
          <a:prstGeom prst="rect">
            <a:avLst/>
          </a:prstGeom>
        </p:spPr>
      </p:pic>
    </p:spTree>
  </p:cSld>
  <p:clrMapOvr>
    <a:masterClrMapping/>
  </p:clrMapOvr>
  <p:transition>
    <p:check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15).png"/>
          <p:cNvPicPr>
            <a:picLocks noChangeAspect="1"/>
          </p:cNvPicPr>
          <p:nvPr/>
        </p:nvPicPr>
        <p:blipFill>
          <a:blip r:embed="rId3"/>
          <a:srcRect l="18690" t="15651" r="12858" b="4341"/>
          <a:stretch>
            <a:fillRect/>
          </a:stretch>
        </p:blipFill>
        <p:spPr>
          <a:xfrm>
            <a:off x="0" y="1756228"/>
            <a:ext cx="12192000" cy="5101771"/>
          </a:xfrm>
          <a:prstGeom prst="rect">
            <a:avLst/>
          </a:prstGeom>
        </p:spPr>
      </p:pic>
      <p:pic>
        <p:nvPicPr>
          <p:cNvPr id="3" name="Picture 2" descr="AW311202_1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543" y="0"/>
            <a:ext cx="3048000" cy="28575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473</Words>
  <Application>Microsoft Office PowerPoint</Application>
  <PresentationFormat>Widescreen</PresentationFormat>
  <Paragraphs>175</Paragraphs>
  <Slides>45</Slides>
  <Notes>35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Calibri</vt:lpstr>
      <vt:lpstr>HP001 4 hàng</vt:lpstr>
      <vt:lpstr>UTM Avo</vt:lpstr>
      <vt:lpstr>Arial</vt:lpstr>
      <vt:lpstr>Times New Roman</vt:lpstr>
      <vt:lpstr>.VnAvant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60</cp:revision>
  <dcterms:created xsi:type="dcterms:W3CDTF">2021-11-01T08:16:43Z</dcterms:created>
  <dcterms:modified xsi:type="dcterms:W3CDTF">2022-02-28T10:26:59Z</dcterms:modified>
</cp:coreProperties>
</file>