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290" r:id="rId2"/>
    <p:sldId id="335" r:id="rId3"/>
    <p:sldId id="340" r:id="rId4"/>
    <p:sldId id="341" r:id="rId5"/>
    <p:sldId id="342" r:id="rId6"/>
    <p:sldId id="343" r:id="rId7"/>
    <p:sldId id="337" r:id="rId8"/>
    <p:sldId id="344" r:id="rId9"/>
    <p:sldId id="345" r:id="rId10"/>
    <p:sldId id="346" r:id="rId11"/>
    <p:sldId id="377" r:id="rId12"/>
    <p:sldId id="359" r:id="rId13"/>
    <p:sldId id="360" r:id="rId14"/>
    <p:sldId id="365" r:id="rId15"/>
    <p:sldId id="366" r:id="rId16"/>
    <p:sldId id="367" r:id="rId17"/>
    <p:sldId id="368" r:id="rId18"/>
    <p:sldId id="374" r:id="rId19"/>
    <p:sldId id="369" r:id="rId20"/>
    <p:sldId id="370" r:id="rId21"/>
    <p:sldId id="371" r:id="rId22"/>
    <p:sldId id="375" r:id="rId23"/>
    <p:sldId id="372" r:id="rId24"/>
    <p:sldId id="373" r:id="rId25"/>
    <p:sldId id="376" r:id="rId26"/>
    <p:sldId id="353" r:id="rId27"/>
    <p:sldId id="354" r:id="rId28"/>
    <p:sldId id="351" r:id="rId29"/>
    <p:sldId id="352" r:id="rId30"/>
    <p:sldId id="356" r:id="rId31"/>
    <p:sldId id="327" r:id="rId32"/>
    <p:sldId id="355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HP001 4 hàng" panose="020B0604020202020204" charset="0"/>
      <p:regular r:id="rId39"/>
      <p:bold r:id="rId40"/>
    </p:embeddedFont>
    <p:embeddedFont>
      <p:font typeface="UTM Avo" panose="02040603050506020204" pitchFamily="18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17A0D-D4D6-4CE2-A0D4-DE1FA21AD57E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3E7AD-43C4-4988-82C8-4D1E053A64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38600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7874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343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9906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13202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283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49" r:id="rId6"/>
    <p:sldLayoutId id="2147483650" r:id="rId7"/>
    <p:sldLayoutId id="2147483686" r:id="rId8"/>
    <p:sldLayoutId id="2147483692" r:id="rId9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DELL\Downloads\Tieng-tinh-tinh-www_nhacchuongvui_com.mp3" TargetMode="Externa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543612" y="1648606"/>
            <a:ext cx="710483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 sau bài 136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73f5a6c76bee7cb7420095c7d0dd51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852" y="576775"/>
            <a:ext cx="9495693" cy="6281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6676" y="3062769"/>
            <a:ext cx="51861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KHỞI ĐỘNG </a:t>
            </a:r>
            <a:endParaRPr lang="en-US" sz="8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g về tto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91" y="1327485"/>
            <a:ext cx="12192000" cy="553051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33075" y="527980"/>
            <a:ext cx="8085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TRÒ CHƠI : ONG VỀ TỔ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4b412405d72255f3f20c9833185c1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86951" y="593677"/>
            <a:ext cx="8085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TRÒ CHƠI : ONG VỀ TỔ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02006" y="1904512"/>
            <a:ext cx="9789994" cy="91126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Bước 1: </a:t>
            </a:r>
            <a:r>
              <a:rPr lang="vi-VN" sz="2800" b="1" dirty="0">
                <a:latin typeface="+mj-lt"/>
                <a:cs typeface="Times New Roman" pitchFamily="18" charset="0"/>
              </a:rPr>
              <a:t>Click chuột lần lượt vào con ong, từ ngữ xuất hiện. </a:t>
            </a:r>
            <a:endParaRPr lang="en-US" sz="2400" b="1" dirty="0">
              <a:latin typeface="+mj-lt"/>
              <a:cs typeface="Times New Roman" pitchFamily="18" charset="0"/>
            </a:endParaRPr>
          </a:p>
        </p:txBody>
      </p:sp>
      <p:pic>
        <p:nvPicPr>
          <p:cNvPr id="6" name="Picture 5" descr="3-mau_slide_powerpoint_dep_ctu.vn_(1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060" y="689210"/>
            <a:ext cx="1514900" cy="195163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295424" y="3153608"/>
            <a:ext cx="9896576" cy="105553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Bước 2: </a:t>
            </a:r>
            <a:r>
              <a:rPr lang="vi-VN" sz="2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Hs đọc từ ngữ . GV click vào con ong để ong bay  về tổ, click vào loa để tạo âm thanh.</a:t>
            </a:r>
            <a:endParaRPr lang="en-US" sz="2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402006" y="4422740"/>
            <a:ext cx="9789994" cy="91126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Bước 3: </a:t>
            </a:r>
            <a:r>
              <a:rPr lang="vi-VN" sz="2800" b="1" dirty="0">
                <a:latin typeface="+mj-lt"/>
                <a:cs typeface="Times New Roman" pitchFamily="18" charset="0"/>
              </a:rPr>
              <a:t>Click vào màn hình để chuyển slide.</a:t>
            </a:r>
            <a:endParaRPr lang="en-US" sz="24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nh-nen-slide-thuyet-trinh-dep-8-1024x7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"/>
            <a:ext cx="12192000" cy="6477000"/>
          </a:xfrm>
          <a:prstGeom prst="rect">
            <a:avLst/>
          </a:prstGeom>
        </p:spPr>
      </p:pic>
      <p:pic>
        <p:nvPicPr>
          <p:cNvPr id="11" name="Picture 10" descr="C:\Users\ADMIN\Desktop\ TO O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7586">
            <a:off x="3405605" y="213659"/>
            <a:ext cx="4899540" cy="456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DMIN\Desktop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3505">
            <a:off x="8920643" y="1443728"/>
            <a:ext cx="1174464" cy="15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C:\Users\ADMIN\Desktop\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8011" flipH="1">
            <a:off x="3050647" y="1236624"/>
            <a:ext cx="1101809" cy="131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\Desktop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962">
            <a:off x="2603830" y="3533096"/>
            <a:ext cx="1000053" cy="113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\Desktop\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8494">
            <a:off x="5446097" y="5368575"/>
            <a:ext cx="1045036" cy="117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\Desktop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3505">
            <a:off x="8718200" y="3588701"/>
            <a:ext cx="1174464" cy="15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883926" y="3810885"/>
            <a:ext cx="502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ONG VỀ TỔ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1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lide-thuyet-trinh-dep-8-1024x79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1800"/>
            <a:ext cx="12192000" cy="6426200"/>
          </a:xfrm>
          <a:prstGeom prst="rect">
            <a:avLst/>
          </a:prstGeom>
        </p:spPr>
      </p:pic>
      <p:pic>
        <p:nvPicPr>
          <p:cNvPr id="4" name="Picture 2" descr="C:\Users\ADMIN\Desktop\ TO O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7586">
            <a:off x="1972811" y="766269"/>
            <a:ext cx="5334000" cy="454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\Desktop\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0929">
            <a:off x="7256215" y="3681577"/>
            <a:ext cx="1178915" cy="154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DMIN\Desktop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8534" flipH="1">
            <a:off x="7392328" y="1919801"/>
            <a:ext cx="906687" cy="111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9096">
            <a:off x="1335335" y="4585265"/>
            <a:ext cx="1170654" cy="148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2694" flipH="1">
            <a:off x="5313509" y="5109938"/>
            <a:ext cx="1108531" cy="136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ADMIN\Desktop\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8011" flipH="1">
            <a:off x="1453222" y="1975235"/>
            <a:ext cx="934883" cy="131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B82C7C-65D6-43BA-AF5F-351B0991B74C}"/>
              </a:ext>
            </a:extLst>
          </p:cNvPr>
          <p:cNvSpPr txBox="1"/>
          <p:nvPr/>
        </p:nvSpPr>
        <p:spPr>
          <a:xfrm>
            <a:off x="9070258" y="4014232"/>
            <a:ext cx="3121742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loay hoay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7EA4A7-4961-4CEB-AC54-24799D855B63}"/>
              </a:ext>
            </a:extLst>
          </p:cNvPr>
          <p:cNvSpPr txBox="1"/>
          <p:nvPr/>
        </p:nvSpPr>
        <p:spPr>
          <a:xfrm>
            <a:off x="9055510" y="3171484"/>
            <a:ext cx="3136490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quần soóc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D953-EDB5-4BAD-8A78-659702622FDD}"/>
              </a:ext>
            </a:extLst>
          </p:cNvPr>
          <p:cNvSpPr txBox="1"/>
          <p:nvPr/>
        </p:nvSpPr>
        <p:spPr>
          <a:xfrm>
            <a:off x="9001125" y="2366265"/>
            <a:ext cx="3190875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ì oạp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B800D9-1D67-4A26-9699-662B043BD060}"/>
              </a:ext>
            </a:extLst>
          </p:cNvPr>
          <p:cNvSpPr txBox="1"/>
          <p:nvPr/>
        </p:nvSpPr>
        <p:spPr>
          <a:xfrm>
            <a:off x="9058275" y="4841880"/>
            <a:ext cx="3133725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uây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E50245-DA45-4E5A-AA11-8A068424762F}"/>
              </a:ext>
            </a:extLst>
          </p:cNvPr>
          <p:cNvSpPr txBox="1"/>
          <p:nvPr/>
        </p:nvSpPr>
        <p:spPr>
          <a:xfrm>
            <a:off x="8972550" y="1550868"/>
            <a:ext cx="3219450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oong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5" name="Tieng-tinh-tinh-www_nhacchuongvui_c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/>
          <a:stretch>
            <a:fillRect/>
          </a:stretch>
        </p:blipFill>
        <p:spPr>
          <a:xfrm>
            <a:off x="7382586" y="632687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696E-6 9.62072E-7 L -0.28801 -0.1723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-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046 L -0.27146 0.11333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" y="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44E-6 3.92229E-6 L 0.19239 -0.3032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-15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1.48148E-6 L -0.12226 -0.38889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16" y="-1944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15 -0.00024 L 0.22535 0.12419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6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0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3fc0692d908b6ddc376f0450652f67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3486"/>
            <a:ext cx="12192000" cy="63645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34859" y="667657"/>
            <a:ext cx="123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oai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86801" y="791028"/>
            <a:ext cx="123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xoài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3886" y="1625600"/>
            <a:ext cx="123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oay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23086" y="1669143"/>
            <a:ext cx="123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xoay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4858" y="2627086"/>
            <a:ext cx="123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uây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4401" y="2627086"/>
            <a:ext cx="2075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khuấy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67086" y="3759200"/>
            <a:ext cx="1349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oong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79543" y="3643086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cái xoong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67089" y="4789713"/>
            <a:ext cx="123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ooc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48915" y="4702629"/>
            <a:ext cx="2772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quần soóc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4172" y="5689600"/>
            <a:ext cx="123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oap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26287" y="5631543"/>
            <a:ext cx="1582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ì oạp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4776" y="1700214"/>
            <a:ext cx="242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32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 descr="b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01"/>
            <a:ext cx="12192000" cy="641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57587" y="1527323"/>
            <a:ext cx="4535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HP001 4 hàng" pitchFamily="34" charset="0"/>
              </a:rPr>
              <a:t>Tập viết: </a:t>
            </a:r>
            <a:endParaRPr lang="en-US" sz="66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60862" y="2456292"/>
            <a:ext cx="2928937" cy="158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8214" y="4408398"/>
            <a:ext cx="11872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khuấy,</a:t>
            </a:r>
            <a:r>
              <a:rPr lang="vi-VN" sz="28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xo</a:t>
            </a:r>
            <a:r>
              <a:rPr lang="en-US" sz="12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ay,</a:t>
            </a:r>
            <a:r>
              <a:rPr lang="en-US" sz="3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cái xo</a:t>
            </a:r>
            <a:r>
              <a:rPr lang="en-US" sz="1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ong,</a:t>
            </a:r>
            <a:r>
              <a:rPr lang="en-US" sz="40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000" b="1" dirty="0">
                <a:solidFill>
                  <a:srgbClr val="FFFF00"/>
                </a:solidFill>
                <a:latin typeface="HP001 4 hàng" pitchFamily="34" charset="0"/>
              </a:rPr>
              <a:t>quần</a:t>
            </a:r>
            <a:r>
              <a:rPr lang="vi-VN" sz="4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000" b="1" dirty="0">
                <a:solidFill>
                  <a:srgbClr val="FFFF00"/>
                </a:solidFill>
                <a:latin typeface="HP001 4 hàng" pitchFamily="34" charset="0"/>
              </a:rPr>
              <a:t>so</a:t>
            </a:r>
            <a:r>
              <a:rPr lang="en-US" sz="1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000" b="1" dirty="0">
                <a:solidFill>
                  <a:srgbClr val="FFFF00"/>
                </a:solidFill>
                <a:latin typeface="HP001 4 hàng" pitchFamily="34" charset="0"/>
              </a:rPr>
              <a:t>ó</a:t>
            </a:r>
            <a:r>
              <a:rPr lang="en-US" sz="11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000" b="1" dirty="0">
                <a:solidFill>
                  <a:srgbClr val="FFFF00"/>
                </a:solidFill>
                <a:latin typeface="HP001 4 hàng" pitchFamily="34" charset="0"/>
              </a:rPr>
              <a:t>c, </a:t>
            </a:r>
            <a:endParaRPr lang="en-US" sz="6000" b="1" dirty="0">
              <a:solidFill>
                <a:srgbClr val="FFFF00"/>
              </a:solidFill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" y="2913102"/>
            <a:ext cx="116619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2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ai,</a:t>
            </a:r>
            <a:r>
              <a:rPr lang="vi-VN" sz="2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ay,</a:t>
            </a:r>
            <a:r>
              <a:rPr lang="vi-VN" sz="4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ong,</a:t>
            </a:r>
            <a:r>
              <a:rPr lang="en-US" sz="4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2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c,</a:t>
            </a:r>
            <a:r>
              <a:rPr lang="vi-VN" sz="48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ap,</a:t>
            </a:r>
            <a:r>
              <a:rPr lang="en-US" sz="4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xo</a:t>
            </a:r>
            <a:r>
              <a:rPr lang="en-US" sz="1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ài,</a:t>
            </a:r>
            <a:r>
              <a:rPr lang="en-US" sz="6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b="1" dirty="0">
                <a:solidFill>
                  <a:srgbClr val="FFFF00"/>
                </a:solidFill>
                <a:latin typeface="HP001 4 hàng" pitchFamily="34" charset="0"/>
              </a:rPr>
              <a:t>,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ì</a:t>
            </a:r>
            <a:r>
              <a:rPr lang="vi-VN" sz="48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o</a:t>
            </a:r>
            <a:r>
              <a:rPr lang="en-US" sz="14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ạp </a:t>
            </a:r>
            <a:endParaRPr lang="en-US" sz="66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pt-bang-d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4388"/>
            <a:ext cx="12192000" cy="60436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2407" y="3087460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314" y="444273"/>
            <a:ext cx="3048000" cy="285750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ai  oay uây tập viết sau  bài 136 137">
            <a:hlinkClick r:id="" action="ppaction://media"/>
            <a:extLst>
              <a:ext uri="{FF2B5EF4-FFF2-40B4-BE49-F238E27FC236}">
                <a16:creationId xmlns:a16="http://schemas.microsoft.com/office/drawing/2014/main" id="{76A991CC-B36C-401E-8620-94844A9285C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74"/>
                </p14:media>
              </p:ext>
            </p:extLst>
          </p:nvPr>
        </p:nvPicPr>
        <p:blipFill rotWithShape="1">
          <a:blip r:embed="rId4"/>
          <a:srcRect l="9277" r="10919"/>
          <a:stretch/>
        </p:blipFill>
        <p:spPr>
          <a:xfrm>
            <a:off x="0" y="422670"/>
            <a:ext cx="12192000" cy="6435330"/>
          </a:xfrm>
          <a:prstGeom prst="rect">
            <a:avLst/>
          </a:prstGeo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7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ong ooc uyp oăn bài 136 137">
            <a:hlinkClick r:id="" action="ppaction://media"/>
            <a:extLst>
              <a:ext uri="{FF2B5EF4-FFF2-40B4-BE49-F238E27FC236}">
                <a16:creationId xmlns:a16="http://schemas.microsoft.com/office/drawing/2014/main" id="{434A1042-3C46-4988-B657-4ACE8106300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0"/>
                </p14:media>
              </p:ext>
            </p:extLst>
          </p:nvPr>
        </p:nvPicPr>
        <p:blipFill rotWithShape="1">
          <a:blip r:embed="rId4"/>
          <a:srcRect l="1666" t="3110" r="2500" b="4174"/>
          <a:stretch/>
        </p:blipFill>
        <p:spPr>
          <a:xfrm>
            <a:off x="0" y="446313"/>
            <a:ext cx="12174386" cy="64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99989"/>
      </p:ext>
    </p:extLst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413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12691" y="606087"/>
            <a:ext cx="576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</a:rPr>
              <a:t>Độ cao cỡ chữ nhỡ: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172" y="1533833"/>
            <a:ext cx="9822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- Độ cao 2 li là các con chữ : </a:t>
            </a:r>
            <a:r>
              <a:rPr lang="vi-VN" sz="4400" b="1" dirty="0">
                <a:latin typeface="HP001 4 hàng" pitchFamily="34" charset="0"/>
              </a:rPr>
              <a:t>o,a,n,â,s,c,x,i,u </a:t>
            </a:r>
            <a:endParaRPr lang="en-US" sz="4400" b="1" dirty="0"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585" y="2866103"/>
            <a:ext cx="80231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- Độ cao 4 li là các con chữ : </a:t>
            </a:r>
            <a:r>
              <a:rPr lang="vi-VN" sz="4400" b="1" dirty="0">
                <a:latin typeface="HP001 4 hàng" pitchFamily="34" charset="0"/>
              </a:rPr>
              <a:t>p,q </a:t>
            </a:r>
            <a:endParaRPr lang="en-US" sz="4400" b="1" dirty="0"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089" y="4193459"/>
            <a:ext cx="8947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- Độ cao 5 li là các con chữ : </a:t>
            </a:r>
            <a:r>
              <a:rPr lang="vi-VN" sz="4400" b="1" dirty="0">
                <a:latin typeface="HP001 4 hàng" pitchFamily="34" charset="0"/>
              </a:rPr>
              <a:t>g,y,k,h </a:t>
            </a:r>
            <a:endParaRPr lang="en-US" sz="4400" b="1" dirty="0">
              <a:latin typeface="HP001 4 hàng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c-tap-10.jpg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121"/>
          <a:stretch/>
        </p:blipFill>
        <p:spPr>
          <a:xfrm>
            <a:off x="0" y="714009"/>
            <a:ext cx="12192000" cy="6143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27324" y="547095"/>
            <a:ext cx="576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</a:rPr>
              <a:t>Độ cao cỡ chữ nhỏ: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2029" y="1541738"/>
            <a:ext cx="9822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C00000"/>
                </a:solidFill>
              </a:rPr>
              <a:t>- Độ cao 1 li là các con chữ :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o,a,n,u,â,s,x,i,c</a:t>
            </a:r>
            <a:r>
              <a:rPr lang="vi-VN" sz="4400" b="1" dirty="0">
                <a:latin typeface="HP001 4 hàng" pitchFamily="34" charset="0"/>
              </a:rPr>
              <a:t> </a:t>
            </a:r>
            <a:endParaRPr lang="en-US" sz="4400" b="1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06442" y="2874008"/>
            <a:ext cx="80231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C00000"/>
                </a:solidFill>
              </a:rPr>
              <a:t>- Độ cao 2 li là các con chữ :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p, q </a:t>
            </a:r>
            <a:endParaRPr lang="en-US" sz="4400" b="1" dirty="0">
              <a:solidFill>
                <a:srgbClr val="C00000"/>
              </a:solidFill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6946" y="4201364"/>
            <a:ext cx="8947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C00000"/>
                </a:solidFill>
              </a:rPr>
              <a:t>- Độ cao 2,5 li là các con chữ : </a:t>
            </a:r>
            <a:r>
              <a:rPr lang="vi-VN" sz="4400" b="1" dirty="0">
                <a:solidFill>
                  <a:srgbClr val="C00000"/>
                </a:solidFill>
                <a:latin typeface="HP001 4 hàng" pitchFamily="34" charset="0"/>
              </a:rPr>
              <a:t>g, y,k,h </a:t>
            </a:r>
            <a:endParaRPr lang="en-US" sz="4400" b="1" dirty="0">
              <a:solidFill>
                <a:srgbClr val="C00000"/>
              </a:solidFill>
              <a:latin typeface="HP001 4 hàng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c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43" y="1327378"/>
            <a:ext cx="9376228" cy="553062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36687" y="624114"/>
            <a:ext cx="5602514" cy="10014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>
                <a:solidFill>
                  <a:srgbClr val="FF0000"/>
                </a:solidFill>
              </a:rPr>
              <a:t>VIẾT BẢNG CON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 rot="20196887" flipV="1">
            <a:off x="5146143" y="3017463"/>
            <a:ext cx="1541627" cy="33575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flipV="1">
            <a:off x="5225143" y="3744685"/>
            <a:ext cx="1553028" cy="33382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 dirty="0"/>
          </a:p>
        </p:txBody>
      </p:sp>
    </p:spTree>
  </p:cSld>
  <p:clrMapOvr>
    <a:masterClrMapping/>
  </p:clrMapOvr>
  <p:transition>
    <p:checke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D330E1-AA25-4343-9DB5-20FD14375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596"/>
            <a:ext cx="12192000" cy="5640294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1BE651-DEB5-45EB-A8CE-DC412795B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557"/>
            <a:ext cx="12192000" cy="5988199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245332-52FF-4A42-98F9-14AE00425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856"/>
            <a:ext cx="12192000" cy="6124687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6F51CE-13B4-4F5E-8839-102232D45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761"/>
            <a:ext cx="12192000" cy="5798896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6B9CF-6EA3-4F46-89D5-8039A0CFA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4807"/>
            <a:ext cx="12192000" cy="5794786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3708333-864A-40F4-8099-0B77835D5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3812"/>
            <a:ext cx="12192000" cy="5772890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B8AC69-D229-4450-ADD4-AB170EA81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093"/>
            <a:ext cx="12192000" cy="5780442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E220AD-B956-467E-A39E-26D73EB23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6996"/>
            <a:ext cx="12192000" cy="5797494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8675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3656" y="1262962"/>
            <a:ext cx="890725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cái xo</a:t>
            </a:r>
            <a:r>
              <a:rPr lang="en-US" sz="2800" b="1" dirty="0">
                <a:solidFill>
                  <a:schemeClr val="bg1"/>
                </a:solidFill>
                <a:latin typeface="HP001 4 hàng" pitchFamily="34" charset="0"/>
              </a:rPr>
              <a:t> </a:t>
            </a:r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ong </a:t>
            </a:r>
          </a:p>
          <a:p>
            <a:endParaRPr lang="vi-VN" sz="15000" b="1" dirty="0">
              <a:solidFill>
                <a:schemeClr val="bg1"/>
              </a:solidFill>
              <a:latin typeface="HP001 4 hàng" pitchFamily="34" charset="0"/>
            </a:endParaRPr>
          </a:p>
          <a:p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4815" y="3485536"/>
            <a:ext cx="6673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b="1" dirty="0">
                <a:solidFill>
                  <a:schemeClr val="bg1"/>
                </a:solidFill>
                <a:latin typeface="HP001 4 hàng" pitchFamily="34" charset="0"/>
              </a:rPr>
              <a:t> cái xo</a:t>
            </a:r>
            <a:r>
              <a:rPr lang="en-US" sz="1400" b="1" dirty="0">
                <a:solidFill>
                  <a:schemeClr val="bg1"/>
                </a:solidFill>
                <a:latin typeface="HP001 4 hàng" pitchFamily="34" charset="0"/>
              </a:rPr>
              <a:t> </a:t>
            </a:r>
            <a:r>
              <a:rPr lang="vi-VN" sz="7200" b="1" dirty="0">
                <a:solidFill>
                  <a:schemeClr val="bg1"/>
                </a:solidFill>
                <a:latin typeface="HP001 4 hàng" pitchFamily="34" charset="0"/>
              </a:rPr>
              <a:t>ong </a:t>
            </a:r>
          </a:p>
          <a:p>
            <a:endParaRPr lang="en-US" sz="72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00118C-D6FC-4AFF-98FB-0F760FF0D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0140"/>
            <a:ext cx="12192000" cy="5833148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669E51-B599-46B3-A3D8-F5E98AA3D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5639"/>
            <a:ext cx="12192000" cy="6164092"/>
          </a:xfrm>
          <a:prstGeom prst="rect">
            <a:avLst/>
          </a:prstGeom>
        </p:spPr>
      </p:pic>
    </p:spTree>
  </p:cSld>
  <p:clrMapOvr>
    <a:masterClrMapping/>
  </p:clrMapOvr>
  <p:transition>
    <p:plu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a29a4872353d6ba9fae4a4887fb47e.jpg"/>
          <p:cNvPicPr>
            <a:picLocks noChangeAspect="1"/>
          </p:cNvPicPr>
          <p:nvPr/>
        </p:nvPicPr>
        <p:blipFill>
          <a:blip r:embed="rId2"/>
          <a:srcRect r="391" b="7513"/>
          <a:stretch>
            <a:fillRect/>
          </a:stretch>
        </p:blipFill>
        <p:spPr>
          <a:xfrm>
            <a:off x="0" y="424542"/>
            <a:ext cx="12192000" cy="64334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5373" y="2440942"/>
            <a:ext cx="5733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7200" b="1">
                <a:solidFill>
                  <a:srgbClr val="002060"/>
                </a:solidFill>
              </a:rPr>
              <a:t>THƯ GIÃN </a:t>
            </a:r>
            <a:endParaRPr lang="en-US" sz="7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Ồ sao bé không lắc - Nhạc thiếu nhi giúp trẻ thông minh, ăn ngon ngủ ngon - Boom Pama">
            <a:hlinkClick r:id="" action="ppaction://media"/>
            <a:extLst>
              <a:ext uri="{FF2B5EF4-FFF2-40B4-BE49-F238E27FC236}">
                <a16:creationId xmlns:a16="http://schemas.microsoft.com/office/drawing/2014/main" id="{95B9E04A-3D2A-4AF0-AF78-8104A148999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0211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60375"/>
            <a:ext cx="12192000" cy="639762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6400"/>
            <a:ext cx="12192000" cy="645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14209" y="3435971"/>
            <a:ext cx="6420409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UTM Avo"/>
              </a:rPr>
              <a:t>LUYỆN VIẾT VỞ</a:t>
            </a:r>
          </a:p>
        </p:txBody>
      </p:sp>
    </p:spTree>
  </p:cSld>
  <p:clrMapOvr>
    <a:masterClrMapping/>
  </p:clrMapOvr>
  <p:transition>
    <p:cover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6" y="733926"/>
            <a:ext cx="10452728" cy="560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64855"/>
      </p:ext>
    </p:extLst>
  </p:cSld>
  <p:clrMapOvr>
    <a:masterClrMapping/>
  </p:clrMapOvr>
  <p:transition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22f86920b0fc051991e.jpg"/>
          <p:cNvPicPr>
            <a:picLocks noChangeAspect="1"/>
          </p:cNvPicPr>
          <p:nvPr/>
        </p:nvPicPr>
        <p:blipFill rotWithShape="1">
          <a:blip r:embed="rId2"/>
          <a:srcRect r="3417"/>
          <a:stretch/>
        </p:blipFill>
        <p:spPr>
          <a:xfrm>
            <a:off x="3973710" y="0"/>
            <a:ext cx="4604235" cy="6858000"/>
          </a:xfrm>
          <a:prstGeom prst="rect">
            <a:avLst/>
          </a:prstGeom>
        </p:spPr>
      </p:pic>
      <p:pic>
        <p:nvPicPr>
          <p:cNvPr id="5" name="Picture 4" descr="3dad61637258ab2efe836f4b61a5d56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43" y="1117599"/>
            <a:ext cx="2859314" cy="252548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8403953c115271fa7bc1ec41daaef9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8627" y="624078"/>
            <a:ext cx="5921829" cy="5877415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6952343" y="1509486"/>
            <a:ext cx="4165600" cy="2757714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400" b="1">
                <a:solidFill>
                  <a:srgbClr val="002060"/>
                </a:solidFill>
              </a:rPr>
              <a:t>DẶN DÒ 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newsfla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>
    <p:blinds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2872</TotalTime>
  <Words>296</Words>
  <Application>Microsoft Office PowerPoint</Application>
  <PresentationFormat>Widescreen</PresentationFormat>
  <Paragraphs>50</Paragraphs>
  <Slides>32</Slides>
  <Notes>5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Calibri</vt:lpstr>
      <vt:lpstr>HP001 4 hàng</vt:lpstr>
      <vt:lpstr>UTM Avo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94</cp:revision>
  <dcterms:created xsi:type="dcterms:W3CDTF">2021-11-01T08:16:43Z</dcterms:created>
  <dcterms:modified xsi:type="dcterms:W3CDTF">2022-02-28T10:27:06Z</dcterms:modified>
</cp:coreProperties>
</file>