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90" r:id="rId2"/>
    <p:sldId id="323" r:id="rId3"/>
    <p:sldId id="331" r:id="rId4"/>
    <p:sldId id="324" r:id="rId5"/>
    <p:sldId id="332" r:id="rId6"/>
    <p:sldId id="333" r:id="rId7"/>
    <p:sldId id="334" r:id="rId8"/>
    <p:sldId id="349" r:id="rId9"/>
    <p:sldId id="350" r:id="rId10"/>
    <p:sldId id="342" r:id="rId11"/>
    <p:sldId id="343" r:id="rId12"/>
    <p:sldId id="336" r:id="rId13"/>
    <p:sldId id="344" r:id="rId14"/>
    <p:sldId id="345" r:id="rId15"/>
    <p:sldId id="338" r:id="rId16"/>
    <p:sldId id="346" r:id="rId17"/>
    <p:sldId id="347" r:id="rId18"/>
    <p:sldId id="339" r:id="rId19"/>
    <p:sldId id="341" r:id="rId20"/>
    <p:sldId id="348" r:id="rId21"/>
    <p:sldId id="329" r:id="rId22"/>
    <p:sldId id="330" r:id="rId23"/>
    <p:sldId id="354" r:id="rId24"/>
    <p:sldId id="352" r:id="rId25"/>
    <p:sldId id="353" r:id="rId26"/>
    <p:sldId id="355" r:id="rId27"/>
    <p:sldId id="270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P001 4 hàng" panose="020B0604020202020204" charset="0"/>
      <p:regular r:id="rId34"/>
      <p:bold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FF"/>
    <a:srgbClr val="FF8119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2ED43-CBF1-4254-A201-199648273DD2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2D0DC-8E1B-46FD-B8DD-3B1367ED9F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6347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197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723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9998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68761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64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55" r:id="rId8"/>
    <p:sldLayoutId id="2147483686" r:id="rId9"/>
    <p:sldLayoutId id="2147483692" r:id="rId10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543612" y="1648606"/>
            <a:ext cx="710483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 sau bài 137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ng về tto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321"/>
            <a:ext cx="12192000" cy="63754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6075" y="2188119"/>
            <a:ext cx="6443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KHỞI ĐỘNG 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6-mau_slide_powerpoint_dep_ctu.vn_(243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808" y="986606"/>
            <a:ext cx="3762375" cy="1295400"/>
          </a:xfrm>
          <a:prstGeom prst="rect">
            <a:avLst/>
          </a:prstGeom>
        </p:spPr>
      </p:pic>
      <p:pic>
        <p:nvPicPr>
          <p:cNvPr id="6" name="Picture 5" descr="hinh-anh-dong-hoat-hinh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1" y="3943350"/>
            <a:ext cx="2700337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349"/>
            <a:ext cx="12192000" cy="6424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3" name="Group 6"/>
          <p:cNvGrpSpPr/>
          <p:nvPr/>
        </p:nvGrpSpPr>
        <p:grpSpPr>
          <a:xfrm>
            <a:off x="2411179" y="880944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37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866641" y="4824723"/>
            <a:ext cx="3429210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5400" b="1" dirty="0">
                <a:latin typeface="UTM Avo"/>
              </a:rPr>
              <a:t>uâng</a:t>
            </a:r>
            <a:endParaRPr lang="es-ES" sz="5400" b="1" dirty="0">
              <a:latin typeface="UTM Avo"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4177894" y="2880067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3700" dirty="0"/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937835" y="2643361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3700" dirty="0"/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4445850" y="122408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3700" dirty="0"/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2502655" y="2075496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3700" dirty="0"/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5503858" y="2215322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37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900480" y="4853148"/>
            <a:ext cx="3411219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5400" b="1" dirty="0">
                <a:latin typeface="UTM Avo"/>
              </a:rPr>
              <a:t>Đèn tuýp</a:t>
            </a:r>
            <a:endParaRPr lang="es-ES" sz="5400" b="1" dirty="0">
              <a:latin typeface="UTM Avo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141957" y="2224131"/>
            <a:ext cx="1320799" cy="1026963"/>
          </a:xfrm>
          <a:prstGeom prst="ellipse">
            <a:avLst/>
          </a:prstGeom>
          <a:solidFill>
            <a:srgbClr val="FFC000"/>
          </a:solidFill>
          <a:ln>
            <a:solidFill>
              <a:srgbClr val="F4A9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951629" y="4724189"/>
            <a:ext cx="3429210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uêu</a:t>
            </a:r>
            <a:endParaRPr lang="es-ES" sz="6000" b="1" dirty="0"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698176" y="4830915"/>
            <a:ext cx="3923553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4800" b="1" dirty="0">
                <a:latin typeface="UTM Avo"/>
              </a:rPr>
              <a:t>Khúc khuỷu</a:t>
            </a:r>
            <a:endParaRPr lang="es-ES" sz="4800" b="1" dirty="0"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57652" y="4800729"/>
            <a:ext cx="3834580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oeo</a:t>
            </a:r>
            <a:endParaRPr lang="es-ES" sz="6000" b="1" dirty="0"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99384" y="4918666"/>
            <a:ext cx="3896086" cy="73865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4000" b="1" dirty="0">
                <a:latin typeface="UTM Avo"/>
              </a:rPr>
              <a:t>Nguều ngoào</a:t>
            </a:r>
            <a:endParaRPr lang="es-ES" sz="4000" b="1" dirty="0"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4204" y="433349"/>
            <a:ext cx="5146828" cy="738650"/>
          </a:xfrm>
          <a:prstGeom prst="rect">
            <a:avLst/>
          </a:prstGeom>
          <a:solidFill>
            <a:srgbClr val="FFFF00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Trò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chơi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: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Hái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táo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UTM Avo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0" y="498496"/>
            <a:ext cx="649817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1" y="1192959"/>
            <a:ext cx="649817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2" y="1717176"/>
            <a:ext cx="649817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58254" y="2187436"/>
            <a:ext cx="649817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2674799"/>
            <a:ext cx="649817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3167056"/>
            <a:ext cx="64981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195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4134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4858" y="418116"/>
            <a:ext cx="4262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/>
              <a:t>LUYỆN ĐỌC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70236" y="941373"/>
            <a:ext cx="141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oeo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6159" y="1757449"/>
            <a:ext cx="141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uêu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6160" y="2583359"/>
            <a:ext cx="141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oao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52249" y="3463347"/>
            <a:ext cx="1887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uâng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1746" y="4274508"/>
            <a:ext cx="141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uyp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6998" y="5174159"/>
            <a:ext cx="141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uyu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02246" y="1002891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Ngoằn ngoèo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4476" y="2153266"/>
            <a:ext cx="42917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Nguều ngoào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43251" y="3274143"/>
            <a:ext cx="4409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Bâng khuâng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4194" y="4232788"/>
            <a:ext cx="3288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Đèn tuýp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70956" y="5117691"/>
            <a:ext cx="4100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5">
                    <a:lumMod val="50000"/>
                  </a:schemeClr>
                </a:solidFill>
              </a:rPr>
              <a:t>Khúc khuỷu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4776" y="1700214"/>
            <a:ext cx="242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32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 descr="b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785"/>
            <a:ext cx="12192000" cy="64622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65171" y="1485823"/>
            <a:ext cx="4535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HP001 4 hàng" pitchFamily="34" charset="0"/>
              </a:rPr>
              <a:t>Tập viết: </a:t>
            </a:r>
            <a:endParaRPr lang="en-US" sz="66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68446" y="2379153"/>
            <a:ext cx="2928937" cy="158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6160" y="2893326"/>
            <a:ext cx="11136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eo, uêu, 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ao, uâng, uyp, uyu</a:t>
            </a:r>
            <a:endParaRPr lang="en-US" sz="72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8740" y="4367284"/>
            <a:ext cx="10595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ngo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ằn ngo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èo, nguều ngo</a:t>
            </a:r>
            <a:r>
              <a:rPr lang="en-US" sz="1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rgbClr val="FFFF00"/>
                </a:solidFill>
                <a:latin typeface="HP001 4 hàng" pitchFamily="34" charset="0"/>
              </a:rPr>
              <a:t>ào</a:t>
            </a:r>
            <a:endParaRPr lang="en-US" sz="72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4776" y="1700214"/>
            <a:ext cx="242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32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 descr="b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785"/>
            <a:ext cx="12192000" cy="64622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72793" y="1509060"/>
            <a:ext cx="4535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HP001 4 hàng" pitchFamily="34" charset="0"/>
              </a:rPr>
              <a:t>Tập viết: </a:t>
            </a:r>
            <a:endParaRPr lang="en-US" sz="66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280844" y="2417746"/>
            <a:ext cx="2928937" cy="158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54876" y="2977617"/>
            <a:ext cx="103107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bâng khuâng, đèn tuýp,</a:t>
            </a:r>
          </a:p>
          <a:p>
            <a:r>
              <a:rPr lang="vi-VN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51861" y="4339247"/>
            <a:ext cx="61391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khúc khuỷu</a:t>
            </a:r>
            <a:endParaRPr lang="en-US" sz="6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272"/>
            <a:ext cx="12192000" cy="64137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3357" y="2578497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>
                <a:solidFill>
                  <a:schemeClr val="bg1"/>
                </a:solidFill>
                <a:latin typeface="+mj-lt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389" y="229960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2982" y="634180"/>
            <a:ext cx="576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Độ cao cỡ chữ nhỡ: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3172" y="1533833"/>
            <a:ext cx="9822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2 li là các con chữ : </a:t>
            </a:r>
            <a:r>
              <a:rPr lang="vi-VN" sz="4400" b="1" dirty="0">
                <a:latin typeface="HP001 4 hàng" pitchFamily="34" charset="0"/>
              </a:rPr>
              <a:t>o,</a:t>
            </a:r>
            <a:r>
              <a:rPr lang="en-US" sz="4400" b="1" dirty="0">
                <a:latin typeface="HP001 4 hàng" pitchFamily="34" charset="0"/>
              </a:rPr>
              <a:t> </a:t>
            </a:r>
            <a:r>
              <a:rPr lang="vi-VN" sz="4400" b="1" dirty="0">
                <a:latin typeface="HP001 4 hàng" pitchFamily="34" charset="0"/>
              </a:rPr>
              <a:t>e,</a:t>
            </a:r>
            <a:r>
              <a:rPr lang="en-US" sz="4400" b="1" dirty="0">
                <a:latin typeface="HP001 4 hàng" pitchFamily="34" charset="0"/>
              </a:rPr>
              <a:t> </a:t>
            </a:r>
            <a:r>
              <a:rPr lang="vi-VN" sz="4400" b="1" dirty="0">
                <a:latin typeface="HP001 4 hàng" pitchFamily="34" charset="0"/>
              </a:rPr>
              <a:t>n,</a:t>
            </a:r>
            <a:r>
              <a:rPr lang="en-US" sz="4400" b="1" dirty="0">
                <a:latin typeface="HP001 4 hàng" pitchFamily="34" charset="0"/>
              </a:rPr>
              <a:t> </a:t>
            </a:r>
            <a:r>
              <a:rPr lang="vi-VN" sz="4400" b="1" dirty="0">
                <a:latin typeface="HP001 4 hàng" pitchFamily="34" charset="0"/>
              </a:rPr>
              <a:t>u,</a:t>
            </a:r>
            <a:r>
              <a:rPr lang="en-US" sz="4400" b="1" dirty="0">
                <a:latin typeface="HP001 4 hàng" pitchFamily="34" charset="0"/>
              </a:rPr>
              <a:t> </a:t>
            </a:r>
            <a:r>
              <a:rPr lang="vi-VN" sz="4400" b="1" dirty="0">
                <a:latin typeface="HP001 4 hàng" pitchFamily="34" charset="0"/>
              </a:rPr>
              <a:t>â,</a:t>
            </a:r>
            <a:r>
              <a:rPr lang="en-US" sz="4400" b="1" dirty="0">
                <a:latin typeface="HP001 4 hàng" pitchFamily="34" charset="0"/>
              </a:rPr>
              <a:t> </a:t>
            </a:r>
            <a:r>
              <a:rPr lang="vi-VN" sz="4400" b="1" dirty="0">
                <a:latin typeface="HP001 4 hàng" pitchFamily="34" charset="0"/>
              </a:rPr>
              <a:t>ă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585" y="2866103"/>
            <a:ext cx="8023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4 li là các con chữ : </a:t>
            </a:r>
            <a:r>
              <a:rPr lang="vi-VN" sz="4400" b="1" dirty="0">
                <a:latin typeface="HP001 4 hàng" pitchFamily="34" charset="0"/>
              </a:rPr>
              <a:t>đ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8089" y="4193459"/>
            <a:ext cx="8947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5 li là các con chữ : </a:t>
            </a:r>
            <a:r>
              <a:rPr lang="vi-VN" sz="4400" b="1" dirty="0">
                <a:latin typeface="HP001 4 hàng" pitchFamily="34" charset="0"/>
              </a:rPr>
              <a:t>g, y </a:t>
            </a:r>
            <a:endParaRPr lang="en-US" sz="4400" b="1" dirty="0">
              <a:latin typeface="HP001 4 hàng" pitchFamily="34" charset="0"/>
            </a:endParaRPr>
          </a:p>
        </p:txBody>
      </p:sp>
      <p:pic>
        <p:nvPicPr>
          <p:cNvPr id="6" name="Picture 5" descr="e73df00e42609066ea07b25743f3d6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784" y="2790973"/>
            <a:ext cx="2296216" cy="4067027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2691" y="529405"/>
            <a:ext cx="576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Độ cao cỡ chữ nhỏ: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172" y="1533833"/>
            <a:ext cx="9822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1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o,</a:t>
            </a:r>
            <a:r>
              <a:rPr lang="en-US" sz="4400" b="1" dirty="0">
                <a:solidFill>
                  <a:srgbClr val="C00000"/>
                </a:solidFill>
                <a:latin typeface="HP001 4 hàng" pitchFamily="34" charset="0"/>
              </a:rPr>
              <a:t>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e,</a:t>
            </a:r>
            <a:r>
              <a:rPr lang="en-US" sz="4400" b="1" dirty="0">
                <a:solidFill>
                  <a:srgbClr val="C00000"/>
                </a:solidFill>
                <a:latin typeface="HP001 4 hàng" pitchFamily="34" charset="0"/>
              </a:rPr>
              <a:t>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n,</a:t>
            </a:r>
            <a:r>
              <a:rPr lang="en-US" sz="4400" b="1" dirty="0">
                <a:solidFill>
                  <a:srgbClr val="C00000"/>
                </a:solidFill>
                <a:latin typeface="HP001 4 hàng" pitchFamily="34" charset="0"/>
              </a:rPr>
              <a:t>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u,</a:t>
            </a:r>
            <a:r>
              <a:rPr lang="en-US" sz="4400" b="1" dirty="0">
                <a:solidFill>
                  <a:srgbClr val="C00000"/>
                </a:solidFill>
                <a:latin typeface="HP001 4 hàng" pitchFamily="34" charset="0"/>
              </a:rPr>
              <a:t>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â,</a:t>
            </a:r>
            <a:r>
              <a:rPr lang="en-US" sz="4400" b="1" dirty="0">
                <a:solidFill>
                  <a:srgbClr val="C00000"/>
                </a:solidFill>
                <a:latin typeface="HP001 4 hàng" pitchFamily="34" charset="0"/>
              </a:rPr>
              <a:t>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ă</a:t>
            </a:r>
            <a:r>
              <a:rPr lang="vi-VN" sz="4400" b="1" dirty="0">
                <a:latin typeface="HP001 4 hàng" pitchFamily="34" charset="0"/>
              </a:rPr>
              <a:t>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585" y="2866103"/>
            <a:ext cx="8023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2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đ </a:t>
            </a:r>
            <a:endParaRPr lang="en-US" sz="4400" b="1" dirty="0">
              <a:solidFill>
                <a:srgbClr val="C00000"/>
              </a:solidFill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089" y="4193459"/>
            <a:ext cx="8947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2,5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g, y </a:t>
            </a:r>
            <a:endParaRPr lang="en-US" sz="4400" b="1" dirty="0">
              <a:solidFill>
                <a:srgbClr val="C00000"/>
              </a:solidFill>
              <a:latin typeface="HP001 4 hàng" pitchFamily="34" charset="0"/>
            </a:endParaRPr>
          </a:p>
        </p:txBody>
      </p:sp>
      <p:pic>
        <p:nvPicPr>
          <p:cNvPr id="8" name="Picture 7" descr="tải xuống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195" y="4454013"/>
            <a:ext cx="2531806" cy="2403987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43" y="1327378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36687" y="624114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</p:spTree>
  </p:cSld>
  <p:clrMapOvr>
    <a:masterClrMapping/>
  </p:clrMapOvr>
  <p:transition>
    <p:checke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44148F-B168-4B84-BB46-8F2CEB5E2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3981"/>
            <a:ext cx="12192000" cy="6394019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4143B0-044B-4E62-8265-0E86C0C16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613"/>
            <a:ext cx="12192000" cy="6505387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09886A-31C5-40EC-9F73-B1DB25AC5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056"/>
            <a:ext cx="12192000" cy="651294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89EDA1-EC3E-413F-BFC1-E49427181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8" t="6855" r="3510"/>
          <a:stretch/>
        </p:blipFill>
        <p:spPr>
          <a:xfrm>
            <a:off x="0" y="357704"/>
            <a:ext cx="12091639" cy="6500295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F0223F-DAAF-4B3C-AD6B-42613367B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167"/>
            <a:ext cx="12192000" cy="6150833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F0A326-B772-4CED-8209-305EB074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317"/>
            <a:ext cx="12192000" cy="624468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04569C-BF68-418E-81DF-A0D5778DE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292"/>
            <a:ext cx="12192000" cy="6234708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9470BE-0B38-4950-BB13-DCD560432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3409"/>
            <a:ext cx="12192000" cy="6354591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52CBF5-881B-459C-B6AF-009D9AFEB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7302"/>
            <a:ext cx="12192000" cy="6180697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8735D4-F5CC-40BA-AD69-68097ECF2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794"/>
            <a:ext cx="12192000" cy="627020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c-tieng-anh-qua-bai-hat-thieu-nhi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1592826"/>
            <a:ext cx="12192000" cy="52651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3010" y="397329"/>
            <a:ext cx="5887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200" b="1">
                <a:solidFill>
                  <a:srgbClr val="0070C0"/>
                </a:solidFill>
                <a:latin typeface="+mj-lt"/>
                <a:cs typeface="Times New Roman" pitchFamily="18" charset="0"/>
              </a:rPr>
              <a:t>THƯ GIÃN </a:t>
            </a:r>
            <a:endParaRPr lang="en-US" sz="72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05575" y="647114"/>
            <a:ext cx="427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Bài hát chú thỏ con</a:t>
            </a:r>
            <a:endParaRPr lang="en-US" dirty="0"/>
          </a:p>
        </p:txBody>
      </p:sp>
      <p:pic>
        <p:nvPicPr>
          <p:cNvPr id="5" name="Chú Thỏ Con - Nhạc Thiếu Nhi">
            <a:hlinkClick r:id="" action="ppaction://media"/>
            <a:extLst>
              <a:ext uri="{FF2B5EF4-FFF2-40B4-BE49-F238E27FC236}">
                <a16:creationId xmlns:a16="http://schemas.microsoft.com/office/drawing/2014/main" id="{B29B8F3C-9588-4DF2-83C2-6FCC88B88EF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341" end="362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6400"/>
            <a:ext cx="12192000" cy="64389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75"/>
            <a:ext cx="12192000" cy="639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14209" y="3435971"/>
            <a:ext cx="6420409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UTM Avo"/>
              </a:rPr>
              <a:t>LUYỆN VIẾT VỞ</a:t>
            </a:r>
          </a:p>
        </p:txBody>
      </p:sp>
    </p:spTree>
  </p:cSld>
  <p:clrMapOvr>
    <a:masterClrMapping/>
  </p:clrMapOvr>
  <p:transition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186" y="733926"/>
            <a:ext cx="10452728" cy="560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64855"/>
      </p:ext>
    </p:extLst>
  </p:cSld>
  <p:clrMapOvr>
    <a:masterClrMapping/>
  </p:clrMapOvr>
  <p:transition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dad61637258ab2efe836f4b61a5d56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43" y="1117599"/>
            <a:ext cx="2859314" cy="2525486"/>
          </a:xfrm>
          <a:prstGeom prst="rect">
            <a:avLst/>
          </a:prstGeom>
        </p:spPr>
      </p:pic>
      <p:pic>
        <p:nvPicPr>
          <p:cNvPr id="7" name="Picture 6" descr="69aa9401199cd2c28b8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364" y="0"/>
            <a:ext cx="4770199" cy="685800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8403953c115271fa7bc1ec41daaef9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468" y="812800"/>
            <a:ext cx="5885232" cy="5841093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6362700" y="1705428"/>
            <a:ext cx="5283200" cy="2866571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>
                <a:solidFill>
                  <a:srgbClr val="002060"/>
                </a:solidFill>
              </a:rPr>
              <a:t>DẶN DÒ 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2727</TotalTime>
  <Words>212</Words>
  <Application>Microsoft Office PowerPoint</Application>
  <PresentationFormat>Widescreen</PresentationFormat>
  <Paragraphs>54</Paragraphs>
  <Slides>27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HP001 4 hàng</vt:lpstr>
      <vt:lpstr>UTM Avo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89</cp:revision>
  <dcterms:created xsi:type="dcterms:W3CDTF">2021-11-01T08:16:43Z</dcterms:created>
  <dcterms:modified xsi:type="dcterms:W3CDTF">2022-02-28T10:26:31Z</dcterms:modified>
</cp:coreProperties>
</file>