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3"/>
  </p:notesMasterIdLst>
  <p:sldIdLst>
    <p:sldId id="583" r:id="rId2"/>
    <p:sldId id="333" r:id="rId3"/>
    <p:sldId id="389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90" r:id="rId27"/>
    <p:sldId id="393" r:id="rId28"/>
    <p:sldId id="391" r:id="rId29"/>
    <p:sldId id="409" r:id="rId30"/>
    <p:sldId id="392" r:id="rId31"/>
    <p:sldId id="394" r:id="rId32"/>
    <p:sldId id="395" r:id="rId33"/>
    <p:sldId id="396" r:id="rId34"/>
    <p:sldId id="397" r:id="rId35"/>
    <p:sldId id="405" r:id="rId36"/>
    <p:sldId id="406" r:id="rId37"/>
    <p:sldId id="403" r:id="rId38"/>
    <p:sldId id="398" r:id="rId39"/>
    <p:sldId id="402" r:id="rId40"/>
    <p:sldId id="356" r:id="rId41"/>
    <p:sldId id="270" r:id="rId42"/>
  </p:sldIdLst>
  <p:sldSz cx="12192000" cy="6858000"/>
  <p:notesSz cx="6858000" cy="9144000"/>
  <p:embeddedFontLst>
    <p:embeddedFont>
      <p:font typeface=".VnArial Narrow" panose="020B7200000000000000"/>
      <p:regular r:id="rId44"/>
      <p:bold r:id="rId45"/>
      <p:italic r:id="rId46"/>
    </p:embeddedFont>
    <p:embeddedFont>
      <p:font typeface=".VnTimeH" panose="020B7200000000000000"/>
      <p:regular r:id="rId47"/>
      <p:bold r:id="rId48"/>
      <p:italic r:id="rId49"/>
      <p:boldItalic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Cambria Math" panose="02040503050406030204" pitchFamily="18" charset="0"/>
      <p:regular r:id="rId55"/>
    </p:embeddedFont>
    <p:embeddedFont>
      <p:font typeface="UTM Avo" panose="02040603050506020204" pitchFamily="18" charset="0"/>
      <p:regular r:id="rId56"/>
      <p:bold r:id="rId57"/>
      <p:italic r:id="rId58"/>
      <p:boldItalic r:id="rId59"/>
    </p:embeddedFont>
    <p:embeddedFont>
      <p:font typeface="VNI-Times" panose="020B0604020202020204"/>
      <p:regular r:id="rId60"/>
      <p:bold r:id="rId61"/>
      <p:italic r:id="rId62"/>
      <p:boldItalic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000099"/>
    <a:srgbClr val="6600FF"/>
    <a:srgbClr val="993366"/>
    <a:srgbClr val="800080"/>
    <a:srgbClr val="FF7707"/>
    <a:srgbClr val="02BE18"/>
    <a:srgbClr val="CC66FF"/>
    <a:srgbClr val="FF8119"/>
    <a:srgbClr val="FFA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3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font" Target="fonts/font2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9F567-33D8-498D-B073-31D3821A3040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044CD-474F-442C-9E1B-7DEAC5E15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4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+mn-l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+mn-lt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06A5136-F138-4850-9ACA-40925105D789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5572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6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90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76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6999" y="-114300"/>
            <a:ext cx="12318999" cy="707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87DB8B9-21FA-41C2-9C9D-664E2B8E3C45}"/>
              </a:ext>
            </a:extLst>
          </p:cNvPr>
          <p:cNvSpPr/>
          <p:nvPr userDrawn="1"/>
        </p:nvSpPr>
        <p:spPr>
          <a:xfrm>
            <a:off x="10811485" y="12700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86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56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9C48C4-D4C8-4CDF-B610-604A7471652D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065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49" r:id="rId6"/>
    <p:sldLayoutId id="2147483652" r:id="rId7"/>
    <p:sldLayoutId id="2147483655" r:id="rId8"/>
    <p:sldLayoutId id="2147483688" r:id="rId9"/>
    <p:sldLayoutId id="214748369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7620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204391" y="1612470"/>
            <a:ext cx="12600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26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3: Đoạn thẳng – Tiết 3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FA059E-5313-4C90-8C3E-C5942623E2FB}"/>
              </a:ext>
            </a:extLst>
          </p:cNvPr>
          <p:cNvSpPr/>
          <p:nvPr/>
        </p:nvSpPr>
        <p:spPr>
          <a:xfrm>
            <a:off x="11019254" y="7225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1" b="39740"/>
          <a:stretch/>
        </p:blipFill>
        <p:spPr bwMode="auto">
          <a:xfrm>
            <a:off x="6999005" y="2286315"/>
            <a:ext cx="4076813" cy="1202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30456" t="27053" r="13422" b="11518"/>
          <a:stretch/>
        </p:blipFill>
        <p:spPr>
          <a:xfrm>
            <a:off x="776570" y="1390801"/>
            <a:ext cx="4683704" cy="3332560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69817" y="5038820"/>
            <a:ext cx="529045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99"/>
                </a:solidFill>
              </a:rPr>
              <a:t>Người ta đã đặt trục đỡ tại vị trí nào của cầu bập bênh ? 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008914" y="4992654"/>
            <a:ext cx="59479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FF"/>
                </a:solidFill>
              </a:rPr>
              <a:t>Điểm M nằm ở vị trí nào trên AB?</a:t>
            </a:r>
          </a:p>
        </p:txBody>
      </p:sp>
    </p:spTree>
    <p:extLst>
      <p:ext uri="{BB962C8B-B14F-4D97-AF65-F5344CB8AC3E}">
        <p14:creationId xmlns:p14="http://schemas.microsoft.com/office/powerpoint/2010/main" val="3509454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" t="17922" r="3786" b="25746"/>
          <a:stretch/>
        </p:blipFill>
        <p:spPr>
          <a:xfrm>
            <a:off x="196948" y="1493185"/>
            <a:ext cx="11854040" cy="24868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066" y="4183128"/>
            <a:ext cx="98745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>
                <a:solidFill>
                  <a:srgbClr val="CC0099"/>
                </a:solidFill>
              </a:rPr>
              <a:t>(Hoặc có thể vẽ đoạn AB trên tờ giấy trắng rồi thực hiện gấp giấy theo yêu cầu như trên)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948" y="530062"/>
            <a:ext cx="5969726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800080"/>
                </a:solidFill>
              </a:rPr>
              <a:t>III. TRUNG ĐIỂM CỦA ĐOẠN THẲNG:</a:t>
            </a:r>
          </a:p>
        </p:txBody>
      </p:sp>
    </p:spTree>
    <p:extLst>
      <p:ext uri="{BB962C8B-B14F-4D97-AF65-F5344CB8AC3E}">
        <p14:creationId xmlns:p14="http://schemas.microsoft.com/office/powerpoint/2010/main" val="1753891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2209800" y="838200"/>
            <a:ext cx="54864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rgbClr val="000099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43200" y="3352800"/>
            <a:ext cx="4495800" cy="304800"/>
            <a:chOff x="768" y="2112"/>
            <a:chExt cx="2832" cy="192"/>
          </a:xfrm>
        </p:grpSpPr>
        <p:sp>
          <p:nvSpPr>
            <p:cNvPr id="14342" name="Line 4"/>
            <p:cNvSpPr>
              <a:spLocks noChangeShapeType="1"/>
            </p:cNvSpPr>
            <p:nvPr/>
          </p:nvSpPr>
          <p:spPr bwMode="auto">
            <a:xfrm>
              <a:off x="768" y="2208"/>
              <a:ext cx="2832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3" name="Line 5"/>
            <p:cNvSpPr>
              <a:spLocks noChangeShapeType="1"/>
            </p:cNvSpPr>
            <p:nvPr/>
          </p:nvSpPr>
          <p:spPr bwMode="auto">
            <a:xfrm>
              <a:off x="768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4" name="Line 6"/>
            <p:cNvSpPr>
              <a:spLocks noChangeShapeType="1"/>
            </p:cNvSpPr>
            <p:nvPr/>
          </p:nvSpPr>
          <p:spPr bwMode="auto">
            <a:xfrm>
              <a:off x="3600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69342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11424529"/>
      </p:ext>
    </p:extLst>
  </p:cSld>
  <p:clrMapOvr>
    <a:masterClrMapping/>
  </p:clrMapOvr>
  <p:transition advClick="0" advTm="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7" grpId="0" autoUpdateAnimBg="0"/>
      <p:bldP spid="5632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2209800" y="838200"/>
            <a:ext cx="54864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000099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vi-VN" sz="2400">
              <a:latin typeface="Times New Roman" pitchFamily="18" charset="0"/>
            </a:endParaRP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2743200" y="3352800"/>
            <a:ext cx="4495800" cy="304800"/>
            <a:chOff x="768" y="2112"/>
            <a:chExt cx="2832" cy="192"/>
          </a:xfrm>
        </p:grpSpPr>
        <p:sp>
          <p:nvSpPr>
            <p:cNvPr id="15366" name="Line 4"/>
            <p:cNvSpPr>
              <a:spLocks noChangeShapeType="1"/>
            </p:cNvSpPr>
            <p:nvPr/>
          </p:nvSpPr>
          <p:spPr bwMode="auto">
            <a:xfrm>
              <a:off x="768" y="2208"/>
              <a:ext cx="2832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7" name="Line 5"/>
            <p:cNvSpPr>
              <a:spLocks noChangeShapeType="1"/>
            </p:cNvSpPr>
            <p:nvPr/>
          </p:nvSpPr>
          <p:spPr bwMode="auto">
            <a:xfrm>
              <a:off x="768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8" name="Line 6"/>
            <p:cNvSpPr>
              <a:spLocks noChangeShapeType="1"/>
            </p:cNvSpPr>
            <p:nvPr/>
          </p:nvSpPr>
          <p:spPr bwMode="auto">
            <a:xfrm>
              <a:off x="3600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69342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67173873"/>
      </p:ext>
    </p:extLst>
  </p:cSld>
  <p:clrMapOvr>
    <a:masterClrMapping/>
  </p:clrMapOvr>
  <p:transition advClick="0" advTm="2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9530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2743200" y="3352800"/>
            <a:ext cx="4495800" cy="304800"/>
            <a:chOff x="768" y="2112"/>
            <a:chExt cx="2832" cy="192"/>
          </a:xfrm>
        </p:grpSpPr>
        <p:sp>
          <p:nvSpPr>
            <p:cNvPr id="16391" name="Line 5"/>
            <p:cNvSpPr>
              <a:spLocks noChangeShapeType="1"/>
            </p:cNvSpPr>
            <p:nvPr/>
          </p:nvSpPr>
          <p:spPr bwMode="auto">
            <a:xfrm>
              <a:off x="768" y="2208"/>
              <a:ext cx="2832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2" name="Line 6"/>
            <p:cNvSpPr>
              <a:spLocks noChangeShapeType="1"/>
            </p:cNvSpPr>
            <p:nvPr/>
          </p:nvSpPr>
          <p:spPr bwMode="auto">
            <a:xfrm>
              <a:off x="768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3" name="Line 7"/>
            <p:cNvSpPr>
              <a:spLocks noChangeShapeType="1"/>
            </p:cNvSpPr>
            <p:nvPr/>
          </p:nvSpPr>
          <p:spPr bwMode="auto">
            <a:xfrm>
              <a:off x="3600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69342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269779986"/>
      </p:ext>
    </p:extLst>
  </p:cSld>
  <p:clrMapOvr>
    <a:masterClrMapping/>
  </p:clrMapOvr>
  <p:transition advClick="0" advTm="2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7411" name="Freeform 3"/>
          <p:cNvSpPr>
            <a:spLocks/>
          </p:cNvSpPr>
          <p:nvPr/>
        </p:nvSpPr>
        <p:spPr bwMode="auto">
          <a:xfrm>
            <a:off x="4953000" y="838200"/>
            <a:ext cx="2362200" cy="5638800"/>
          </a:xfrm>
          <a:custGeom>
            <a:avLst/>
            <a:gdLst>
              <a:gd name="T0" fmla="*/ 0 w 1488"/>
              <a:gd name="T1" fmla="*/ 0 h 3552"/>
              <a:gd name="T2" fmla="*/ 0 w 1488"/>
              <a:gd name="T3" fmla="*/ 2147483647 h 3552"/>
              <a:gd name="T4" fmla="*/ 2147483647 w 1488"/>
              <a:gd name="T5" fmla="*/ 2147483647 h 3552"/>
              <a:gd name="T6" fmla="*/ 2147483647 w 1488"/>
              <a:gd name="T7" fmla="*/ 2147483647 h 3552"/>
              <a:gd name="T8" fmla="*/ 0 w 1488"/>
              <a:gd name="T9" fmla="*/ 0 h 35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88"/>
              <a:gd name="T16" fmla="*/ 0 h 3552"/>
              <a:gd name="T17" fmla="*/ 1488 w 1488"/>
              <a:gd name="T18" fmla="*/ 3552 h 35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88" h="3552">
                <a:moveTo>
                  <a:pt x="0" y="0"/>
                </a:moveTo>
                <a:lnTo>
                  <a:pt x="0" y="3264"/>
                </a:lnTo>
                <a:lnTo>
                  <a:pt x="1488" y="3552"/>
                </a:lnTo>
                <a:lnTo>
                  <a:pt x="1488" y="2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2438400" y="24225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400800" y="28035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7414" name="Freeform 6"/>
          <p:cNvSpPr>
            <a:spLocks/>
          </p:cNvSpPr>
          <p:nvPr/>
        </p:nvSpPr>
        <p:spPr bwMode="auto">
          <a:xfrm>
            <a:off x="2743200" y="3505200"/>
            <a:ext cx="4191000" cy="457200"/>
          </a:xfrm>
          <a:custGeom>
            <a:avLst/>
            <a:gdLst>
              <a:gd name="T0" fmla="*/ 0 w 2640"/>
              <a:gd name="T1" fmla="*/ 0 h 288"/>
              <a:gd name="T2" fmla="*/ 2147483647 w 2640"/>
              <a:gd name="T3" fmla="*/ 0 h 288"/>
              <a:gd name="T4" fmla="*/ 2147483647 w 2640"/>
              <a:gd name="T5" fmla="*/ 2147483647 h 288"/>
              <a:gd name="T6" fmla="*/ 0 60000 65536"/>
              <a:gd name="T7" fmla="*/ 0 60000 65536"/>
              <a:gd name="T8" fmla="*/ 0 60000 65536"/>
              <a:gd name="T9" fmla="*/ 0 w 2640"/>
              <a:gd name="T10" fmla="*/ 0 h 288"/>
              <a:gd name="T11" fmla="*/ 2640 w 264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0" h="288">
                <a:moveTo>
                  <a:pt x="0" y="0"/>
                </a:moveTo>
                <a:lnTo>
                  <a:pt x="1392" y="0"/>
                </a:lnTo>
                <a:lnTo>
                  <a:pt x="2640" y="288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2743200" y="3352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6934200" y="38100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67655"/>
      </p:ext>
    </p:extLst>
  </p:cSld>
  <p:clrMapOvr>
    <a:masterClrMapping/>
  </p:clrMapOvr>
  <p:transition advClick="0" advTm="2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35" name="Freeform 3"/>
          <p:cNvSpPr>
            <a:spLocks/>
          </p:cNvSpPr>
          <p:nvPr/>
        </p:nvSpPr>
        <p:spPr bwMode="auto">
          <a:xfrm>
            <a:off x="4953000" y="838200"/>
            <a:ext cx="1828800" cy="5867400"/>
          </a:xfrm>
          <a:custGeom>
            <a:avLst/>
            <a:gdLst>
              <a:gd name="T0" fmla="*/ 0 w 1152"/>
              <a:gd name="T1" fmla="*/ 0 h 3696"/>
              <a:gd name="T2" fmla="*/ 0 w 1152"/>
              <a:gd name="T3" fmla="*/ 2147483647 h 3696"/>
              <a:gd name="T4" fmla="*/ 2147483647 w 1152"/>
              <a:gd name="T5" fmla="*/ 2147483647 h 3696"/>
              <a:gd name="T6" fmla="*/ 2147483647 w 1152"/>
              <a:gd name="T7" fmla="*/ 2147483647 h 3696"/>
              <a:gd name="T8" fmla="*/ 0 w 1152"/>
              <a:gd name="T9" fmla="*/ 0 h 36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2"/>
              <a:gd name="T16" fmla="*/ 0 h 3696"/>
              <a:gd name="T17" fmla="*/ 1152 w 1152"/>
              <a:gd name="T18" fmla="*/ 3696 h 36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2" h="3696">
                <a:moveTo>
                  <a:pt x="0" y="0"/>
                </a:moveTo>
                <a:lnTo>
                  <a:pt x="0" y="3264"/>
                </a:lnTo>
                <a:lnTo>
                  <a:pt x="1152" y="3696"/>
                </a:lnTo>
                <a:lnTo>
                  <a:pt x="1152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943600" y="29559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8438" name="Freeform 6"/>
          <p:cNvSpPr>
            <a:spLocks/>
          </p:cNvSpPr>
          <p:nvPr/>
        </p:nvSpPr>
        <p:spPr bwMode="auto">
          <a:xfrm>
            <a:off x="2743200" y="3505200"/>
            <a:ext cx="3505200" cy="609600"/>
          </a:xfrm>
          <a:custGeom>
            <a:avLst/>
            <a:gdLst>
              <a:gd name="T0" fmla="*/ 0 w 2208"/>
              <a:gd name="T1" fmla="*/ 0 h 384"/>
              <a:gd name="T2" fmla="*/ 2147483647 w 2208"/>
              <a:gd name="T3" fmla="*/ 0 h 384"/>
              <a:gd name="T4" fmla="*/ 2147483647 w 2208"/>
              <a:gd name="T5" fmla="*/ 2147483647 h 384"/>
              <a:gd name="T6" fmla="*/ 0 60000 65536"/>
              <a:gd name="T7" fmla="*/ 0 60000 65536"/>
              <a:gd name="T8" fmla="*/ 0 60000 65536"/>
              <a:gd name="T9" fmla="*/ 0 w 2208"/>
              <a:gd name="T10" fmla="*/ 0 h 384"/>
              <a:gd name="T11" fmla="*/ 2208 w 220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8" h="384">
                <a:moveTo>
                  <a:pt x="0" y="0"/>
                </a:moveTo>
                <a:lnTo>
                  <a:pt x="1392" y="0"/>
                </a:lnTo>
                <a:lnTo>
                  <a:pt x="2208" y="384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6248400" y="39624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2743200" y="3390900"/>
            <a:ext cx="0" cy="2667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21935"/>
      </p:ext>
    </p:extLst>
  </p:cSld>
  <p:clrMapOvr>
    <a:masterClrMapping/>
  </p:clrMapOvr>
  <p:transition advClick="0" advTm="2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9459" name="Freeform 3"/>
          <p:cNvSpPr>
            <a:spLocks/>
          </p:cNvSpPr>
          <p:nvPr/>
        </p:nvSpPr>
        <p:spPr bwMode="auto">
          <a:xfrm>
            <a:off x="4953000" y="838200"/>
            <a:ext cx="990600" cy="5943600"/>
          </a:xfrm>
          <a:custGeom>
            <a:avLst/>
            <a:gdLst>
              <a:gd name="T0" fmla="*/ 0 w 624"/>
              <a:gd name="T1" fmla="*/ 0 h 3744"/>
              <a:gd name="T2" fmla="*/ 0 w 624"/>
              <a:gd name="T3" fmla="*/ 2147483647 h 3744"/>
              <a:gd name="T4" fmla="*/ 2147483647 w 624"/>
              <a:gd name="T5" fmla="*/ 2147483647 h 3744"/>
              <a:gd name="T6" fmla="*/ 2147483647 w 624"/>
              <a:gd name="T7" fmla="*/ 2147483647 h 3744"/>
              <a:gd name="T8" fmla="*/ 0 w 624"/>
              <a:gd name="T9" fmla="*/ 0 h 37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3744"/>
              <a:gd name="T17" fmla="*/ 624 w 624"/>
              <a:gd name="T18" fmla="*/ 3744 h 37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3744">
                <a:moveTo>
                  <a:pt x="0" y="0"/>
                </a:moveTo>
                <a:lnTo>
                  <a:pt x="0" y="3264"/>
                </a:lnTo>
                <a:lnTo>
                  <a:pt x="624" y="3744"/>
                </a:lnTo>
                <a:lnTo>
                  <a:pt x="624" y="57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334000" y="28956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9462" name="Freeform 6"/>
          <p:cNvSpPr>
            <a:spLocks/>
          </p:cNvSpPr>
          <p:nvPr/>
        </p:nvSpPr>
        <p:spPr bwMode="auto">
          <a:xfrm>
            <a:off x="2743200" y="3505200"/>
            <a:ext cx="2819400" cy="533400"/>
          </a:xfrm>
          <a:custGeom>
            <a:avLst/>
            <a:gdLst>
              <a:gd name="T0" fmla="*/ 0 w 1776"/>
              <a:gd name="T1" fmla="*/ 0 h 336"/>
              <a:gd name="T2" fmla="*/ 2147483647 w 1776"/>
              <a:gd name="T3" fmla="*/ 0 h 336"/>
              <a:gd name="T4" fmla="*/ 2147483647 w 1776"/>
              <a:gd name="T5" fmla="*/ 2147483647 h 336"/>
              <a:gd name="T6" fmla="*/ 0 60000 65536"/>
              <a:gd name="T7" fmla="*/ 0 60000 65536"/>
              <a:gd name="T8" fmla="*/ 0 60000 65536"/>
              <a:gd name="T9" fmla="*/ 0 w 1776"/>
              <a:gd name="T10" fmla="*/ 0 h 336"/>
              <a:gd name="T11" fmla="*/ 1776 w 1776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76" h="336">
                <a:moveTo>
                  <a:pt x="0" y="0"/>
                </a:moveTo>
                <a:lnTo>
                  <a:pt x="1392" y="0"/>
                </a:lnTo>
                <a:lnTo>
                  <a:pt x="1776" y="336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2743200" y="337185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5562600" y="38862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33791"/>
      </p:ext>
    </p:extLst>
  </p:cSld>
  <p:clrMapOvr>
    <a:masterClrMapping/>
  </p:clrMapOvr>
  <p:transition advClick="0" advTm="2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0483" name="Freeform 3"/>
          <p:cNvSpPr>
            <a:spLocks/>
          </p:cNvSpPr>
          <p:nvPr/>
        </p:nvSpPr>
        <p:spPr bwMode="auto">
          <a:xfrm>
            <a:off x="4953000" y="838200"/>
            <a:ext cx="457200" cy="5943600"/>
          </a:xfrm>
          <a:custGeom>
            <a:avLst/>
            <a:gdLst>
              <a:gd name="T0" fmla="*/ 0 w 288"/>
              <a:gd name="T1" fmla="*/ 0 h 3744"/>
              <a:gd name="T2" fmla="*/ 0 w 288"/>
              <a:gd name="T3" fmla="*/ 2147483647 h 3744"/>
              <a:gd name="T4" fmla="*/ 2147483647 w 288"/>
              <a:gd name="T5" fmla="*/ 2147483647 h 3744"/>
              <a:gd name="T6" fmla="*/ 2147483647 w 288"/>
              <a:gd name="T7" fmla="*/ 2147483647 h 3744"/>
              <a:gd name="T8" fmla="*/ 0 w 288"/>
              <a:gd name="T9" fmla="*/ 0 h 37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3744"/>
              <a:gd name="T17" fmla="*/ 288 w 288"/>
              <a:gd name="T18" fmla="*/ 3744 h 37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3744">
                <a:moveTo>
                  <a:pt x="0" y="0"/>
                </a:moveTo>
                <a:lnTo>
                  <a:pt x="0" y="3264"/>
                </a:lnTo>
                <a:lnTo>
                  <a:pt x="288" y="3744"/>
                </a:lnTo>
                <a:lnTo>
                  <a:pt x="288" y="6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029200" y="3032125"/>
            <a:ext cx="76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2743200" y="3505200"/>
            <a:ext cx="22098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953000" y="3505200"/>
            <a:ext cx="228600" cy="3810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2743200" y="337185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5181600" y="3790950"/>
            <a:ext cx="0" cy="228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69410"/>
      </p:ext>
    </p:extLst>
  </p:cSld>
  <p:clrMapOvr>
    <a:masterClrMapping/>
  </p:clrMapOvr>
  <p:transition advClick="0" advTm="2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050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07" name="Freeform 2051"/>
          <p:cNvSpPr>
            <a:spLocks/>
          </p:cNvSpPr>
          <p:nvPr/>
        </p:nvSpPr>
        <p:spPr bwMode="auto">
          <a:xfrm>
            <a:off x="4495800" y="838200"/>
            <a:ext cx="457200" cy="5867400"/>
          </a:xfrm>
          <a:custGeom>
            <a:avLst/>
            <a:gdLst>
              <a:gd name="T0" fmla="*/ 2147483647 w 288"/>
              <a:gd name="T1" fmla="*/ 0 h 3696"/>
              <a:gd name="T2" fmla="*/ 2147483647 w 288"/>
              <a:gd name="T3" fmla="*/ 2147483647 h 3696"/>
              <a:gd name="T4" fmla="*/ 0 w 288"/>
              <a:gd name="T5" fmla="*/ 2147483647 h 3696"/>
              <a:gd name="T6" fmla="*/ 0 w 288"/>
              <a:gd name="T7" fmla="*/ 2147483647 h 3696"/>
              <a:gd name="T8" fmla="*/ 2147483647 w 288"/>
              <a:gd name="T9" fmla="*/ 0 h 36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3696"/>
              <a:gd name="T17" fmla="*/ 288 w 288"/>
              <a:gd name="T18" fmla="*/ 3696 h 36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3696">
                <a:moveTo>
                  <a:pt x="288" y="0"/>
                </a:moveTo>
                <a:lnTo>
                  <a:pt x="288" y="3264"/>
                </a:lnTo>
                <a:lnTo>
                  <a:pt x="0" y="3696"/>
                </a:lnTo>
                <a:lnTo>
                  <a:pt x="0" y="576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1508" name="Text Box 2052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1509" name="Text Box 2053"/>
          <p:cNvSpPr txBox="1">
            <a:spLocks noChangeArrowheads="1"/>
          </p:cNvSpPr>
          <p:nvPr/>
        </p:nvSpPr>
        <p:spPr bwMode="auto">
          <a:xfrm>
            <a:off x="4343400" y="3260725"/>
            <a:ext cx="76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1510" name="Line 2054"/>
          <p:cNvSpPr>
            <a:spLocks noChangeShapeType="1"/>
          </p:cNvSpPr>
          <p:nvPr/>
        </p:nvSpPr>
        <p:spPr bwMode="auto">
          <a:xfrm>
            <a:off x="2743200" y="3505200"/>
            <a:ext cx="17526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Line 2055"/>
          <p:cNvSpPr>
            <a:spLocks noChangeShapeType="1"/>
          </p:cNvSpPr>
          <p:nvPr/>
        </p:nvSpPr>
        <p:spPr bwMode="auto">
          <a:xfrm>
            <a:off x="4495800" y="3505200"/>
            <a:ext cx="4572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Line 2056"/>
          <p:cNvSpPr>
            <a:spLocks noChangeShapeType="1"/>
          </p:cNvSpPr>
          <p:nvPr/>
        </p:nvSpPr>
        <p:spPr bwMode="auto">
          <a:xfrm flipH="1">
            <a:off x="4572000" y="3505200"/>
            <a:ext cx="381000" cy="5334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Line 2057"/>
          <p:cNvSpPr>
            <a:spLocks noChangeShapeType="1"/>
          </p:cNvSpPr>
          <p:nvPr/>
        </p:nvSpPr>
        <p:spPr bwMode="auto">
          <a:xfrm>
            <a:off x="4572000" y="38862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Line 2058"/>
          <p:cNvSpPr>
            <a:spLocks noChangeShapeType="1"/>
          </p:cNvSpPr>
          <p:nvPr/>
        </p:nvSpPr>
        <p:spPr bwMode="auto">
          <a:xfrm>
            <a:off x="2743200" y="337185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96365"/>
      </p:ext>
    </p:extLst>
  </p:cSld>
  <p:clrMapOvr>
    <a:masterClrMapping/>
  </p:clrMapOvr>
  <p:transition advClick="0" advTm="2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3581400" y="838200"/>
            <a:ext cx="1371600" cy="5791200"/>
          </a:xfrm>
          <a:custGeom>
            <a:avLst/>
            <a:gdLst>
              <a:gd name="T0" fmla="*/ 2147483647 w 864"/>
              <a:gd name="T1" fmla="*/ 0 h 3648"/>
              <a:gd name="T2" fmla="*/ 2147483647 w 864"/>
              <a:gd name="T3" fmla="*/ 2147483647 h 3648"/>
              <a:gd name="T4" fmla="*/ 0 w 864"/>
              <a:gd name="T5" fmla="*/ 2147483647 h 3648"/>
              <a:gd name="T6" fmla="*/ 0 w 864"/>
              <a:gd name="T7" fmla="*/ 2147483647 h 3648"/>
              <a:gd name="T8" fmla="*/ 2147483647 w 864"/>
              <a:gd name="T9" fmla="*/ 0 h 36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4"/>
              <a:gd name="T16" fmla="*/ 0 h 3648"/>
              <a:gd name="T17" fmla="*/ 864 w 864"/>
              <a:gd name="T18" fmla="*/ 3648 h 36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4" h="3648">
                <a:moveTo>
                  <a:pt x="864" y="0"/>
                </a:moveTo>
                <a:lnTo>
                  <a:pt x="864" y="3264"/>
                </a:lnTo>
                <a:lnTo>
                  <a:pt x="0" y="3648"/>
                </a:lnTo>
                <a:lnTo>
                  <a:pt x="0" y="624"/>
                </a:lnTo>
                <a:lnTo>
                  <a:pt x="864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581400" y="3367088"/>
            <a:ext cx="7620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2743200" y="3352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2743200" y="3505200"/>
            <a:ext cx="8382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>
            <a:off x="3581400" y="3505200"/>
            <a:ext cx="13716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H="1">
            <a:off x="3810000" y="3505200"/>
            <a:ext cx="1143000" cy="7620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3810000" y="4114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01205"/>
      </p:ext>
    </p:extLst>
  </p:cSld>
  <p:clrMapOvr>
    <a:masterClrMapping/>
  </p:clrMapOvr>
  <p:transition advClick="0" advTm="2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5" name="Freeform 3"/>
          <p:cNvSpPr>
            <a:spLocks/>
          </p:cNvSpPr>
          <p:nvPr/>
        </p:nvSpPr>
        <p:spPr bwMode="auto">
          <a:xfrm>
            <a:off x="3048000" y="838200"/>
            <a:ext cx="1905000" cy="5715000"/>
          </a:xfrm>
          <a:custGeom>
            <a:avLst/>
            <a:gdLst>
              <a:gd name="T0" fmla="*/ 2147483647 w 1200"/>
              <a:gd name="T1" fmla="*/ 0 h 3600"/>
              <a:gd name="T2" fmla="*/ 2147483647 w 1200"/>
              <a:gd name="T3" fmla="*/ 2147483647 h 3600"/>
              <a:gd name="T4" fmla="*/ 0 w 1200"/>
              <a:gd name="T5" fmla="*/ 2147483647 h 3600"/>
              <a:gd name="T6" fmla="*/ 0 w 1200"/>
              <a:gd name="T7" fmla="*/ 2147483647 h 3600"/>
              <a:gd name="T8" fmla="*/ 2147483647 w 1200"/>
              <a:gd name="T9" fmla="*/ 0 h 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"/>
              <a:gd name="T16" fmla="*/ 0 h 3600"/>
              <a:gd name="T17" fmla="*/ 1200 w 1200"/>
              <a:gd name="T18" fmla="*/ 3600 h 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" h="3600">
                <a:moveTo>
                  <a:pt x="1200" y="0"/>
                </a:moveTo>
                <a:lnTo>
                  <a:pt x="1200" y="3264"/>
                </a:lnTo>
                <a:lnTo>
                  <a:pt x="0" y="3600"/>
                </a:lnTo>
                <a:lnTo>
                  <a:pt x="0" y="480"/>
                </a:lnTo>
                <a:lnTo>
                  <a:pt x="12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048000" y="3276600"/>
            <a:ext cx="762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2743200" y="3390900"/>
            <a:ext cx="0" cy="2667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743200" y="3505200"/>
            <a:ext cx="304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3048000" y="3505200"/>
            <a:ext cx="19050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3352800" y="3505200"/>
            <a:ext cx="1600200" cy="6858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3352800" y="4019550"/>
            <a:ext cx="0" cy="32385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01682"/>
      </p:ext>
    </p:extLst>
  </p:cSld>
  <p:clrMapOvr>
    <a:masterClrMapping/>
  </p:clrMapOvr>
  <p:transition advClick="0" advTm="2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4579" name="Freeform 3"/>
          <p:cNvSpPr>
            <a:spLocks/>
          </p:cNvSpPr>
          <p:nvPr/>
        </p:nvSpPr>
        <p:spPr bwMode="auto">
          <a:xfrm>
            <a:off x="2514600" y="838200"/>
            <a:ext cx="2438400" cy="5638800"/>
          </a:xfrm>
          <a:custGeom>
            <a:avLst/>
            <a:gdLst>
              <a:gd name="T0" fmla="*/ 2147483647 w 1536"/>
              <a:gd name="T1" fmla="*/ 0 h 3552"/>
              <a:gd name="T2" fmla="*/ 2147483647 w 1536"/>
              <a:gd name="T3" fmla="*/ 2147483647 h 3552"/>
              <a:gd name="T4" fmla="*/ 0 w 1536"/>
              <a:gd name="T5" fmla="*/ 2147483647 h 3552"/>
              <a:gd name="T6" fmla="*/ 0 w 1536"/>
              <a:gd name="T7" fmla="*/ 2147483647 h 3552"/>
              <a:gd name="T8" fmla="*/ 2147483647 w 1536"/>
              <a:gd name="T9" fmla="*/ 0 h 35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36"/>
              <a:gd name="T16" fmla="*/ 0 h 3552"/>
              <a:gd name="T17" fmla="*/ 1536 w 1536"/>
              <a:gd name="T18" fmla="*/ 3552 h 35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36" h="3552">
                <a:moveTo>
                  <a:pt x="1536" y="0"/>
                </a:moveTo>
                <a:lnTo>
                  <a:pt x="1536" y="3312"/>
                </a:lnTo>
                <a:lnTo>
                  <a:pt x="0" y="3552"/>
                </a:lnTo>
                <a:lnTo>
                  <a:pt x="0" y="288"/>
                </a:lnTo>
                <a:lnTo>
                  <a:pt x="153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705100" y="31845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2743200" y="3352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2743200" y="3505200"/>
            <a:ext cx="22098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2971800" y="3505200"/>
            <a:ext cx="1981200" cy="6858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2971800" y="40386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38522"/>
      </p:ext>
    </p:extLst>
  </p:cSld>
  <p:clrMapOvr>
    <a:masterClrMapping/>
  </p:clrMapOvr>
  <p:transition advClick="0" advTm="2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438400" y="24384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2743200" y="3352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2743200" y="3505200"/>
            <a:ext cx="22098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4419600" y="22860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7200">
                <a:solidFill>
                  <a:srgbClr val="FF3300"/>
                </a:solidFill>
                <a:latin typeface="Times New Roman" panose="02020603050405020304" pitchFamily="18" charset="0"/>
              </a:rPr>
              <a:t>M</a:t>
            </a:r>
          </a:p>
        </p:txBody>
      </p:sp>
      <p:sp>
        <p:nvSpPr>
          <p:cNvPr id="25608" name="Oval 9"/>
          <p:cNvSpPr>
            <a:spLocks noChangeArrowheads="1"/>
          </p:cNvSpPr>
          <p:nvPr/>
        </p:nvSpPr>
        <p:spPr bwMode="auto">
          <a:xfrm>
            <a:off x="4876800" y="3378200"/>
            <a:ext cx="1524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02009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6627" name="Freeform 3"/>
          <p:cNvSpPr>
            <a:spLocks/>
          </p:cNvSpPr>
          <p:nvPr/>
        </p:nvSpPr>
        <p:spPr bwMode="auto">
          <a:xfrm>
            <a:off x="2514600" y="838200"/>
            <a:ext cx="2438400" cy="5638800"/>
          </a:xfrm>
          <a:custGeom>
            <a:avLst/>
            <a:gdLst>
              <a:gd name="T0" fmla="*/ 2147483647 w 1536"/>
              <a:gd name="T1" fmla="*/ 0 h 3552"/>
              <a:gd name="T2" fmla="*/ 2147483647 w 1536"/>
              <a:gd name="T3" fmla="*/ 2147483647 h 3552"/>
              <a:gd name="T4" fmla="*/ 0 w 1536"/>
              <a:gd name="T5" fmla="*/ 2147483647 h 3552"/>
              <a:gd name="T6" fmla="*/ 0 w 1536"/>
              <a:gd name="T7" fmla="*/ 2147483647 h 3552"/>
              <a:gd name="T8" fmla="*/ 2147483647 w 1536"/>
              <a:gd name="T9" fmla="*/ 0 h 35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36"/>
              <a:gd name="T16" fmla="*/ 0 h 3552"/>
              <a:gd name="T17" fmla="*/ 1536 w 1536"/>
              <a:gd name="T18" fmla="*/ 3552 h 35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36" h="3552">
                <a:moveTo>
                  <a:pt x="1536" y="0"/>
                </a:moveTo>
                <a:lnTo>
                  <a:pt x="1536" y="3312"/>
                </a:lnTo>
                <a:lnTo>
                  <a:pt x="0" y="3552"/>
                </a:lnTo>
                <a:lnTo>
                  <a:pt x="0" y="288"/>
                </a:lnTo>
                <a:lnTo>
                  <a:pt x="1536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705100" y="31845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2743200" y="3352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2743200" y="3505200"/>
            <a:ext cx="22098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flipH="1">
            <a:off x="2971800" y="3505200"/>
            <a:ext cx="1981200" cy="6858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2971800" y="40386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49040"/>
      </p:ext>
    </p:extLst>
  </p:cSld>
  <p:clrMapOvr>
    <a:masterClrMapping/>
  </p:clrMapOvr>
  <p:transition advClick="0" advTm="2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7651" name="Freeform 3"/>
          <p:cNvSpPr>
            <a:spLocks/>
          </p:cNvSpPr>
          <p:nvPr/>
        </p:nvSpPr>
        <p:spPr bwMode="auto">
          <a:xfrm>
            <a:off x="3048000" y="838200"/>
            <a:ext cx="1905000" cy="5715000"/>
          </a:xfrm>
          <a:custGeom>
            <a:avLst/>
            <a:gdLst>
              <a:gd name="T0" fmla="*/ 2147483647 w 1200"/>
              <a:gd name="T1" fmla="*/ 0 h 3600"/>
              <a:gd name="T2" fmla="*/ 2147483647 w 1200"/>
              <a:gd name="T3" fmla="*/ 2147483647 h 3600"/>
              <a:gd name="T4" fmla="*/ 0 w 1200"/>
              <a:gd name="T5" fmla="*/ 2147483647 h 3600"/>
              <a:gd name="T6" fmla="*/ 0 w 1200"/>
              <a:gd name="T7" fmla="*/ 2147483647 h 3600"/>
              <a:gd name="T8" fmla="*/ 2147483647 w 1200"/>
              <a:gd name="T9" fmla="*/ 0 h 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"/>
              <a:gd name="T16" fmla="*/ 0 h 3600"/>
              <a:gd name="T17" fmla="*/ 1200 w 1200"/>
              <a:gd name="T18" fmla="*/ 3600 h 3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" h="3600">
                <a:moveTo>
                  <a:pt x="1200" y="0"/>
                </a:moveTo>
                <a:lnTo>
                  <a:pt x="1200" y="3264"/>
                </a:lnTo>
                <a:lnTo>
                  <a:pt x="0" y="3600"/>
                </a:lnTo>
                <a:lnTo>
                  <a:pt x="0" y="480"/>
                </a:lnTo>
                <a:lnTo>
                  <a:pt x="12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048000" y="3276600"/>
            <a:ext cx="762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2743200" y="3390900"/>
            <a:ext cx="0" cy="2667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2743200" y="3505200"/>
            <a:ext cx="304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3048000" y="3505200"/>
            <a:ext cx="19050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 flipH="1">
            <a:off x="3352800" y="3505200"/>
            <a:ext cx="1600200" cy="6858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3352800" y="4019550"/>
            <a:ext cx="0" cy="32385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63141"/>
      </p:ext>
    </p:extLst>
  </p:cSld>
  <p:clrMapOvr>
    <a:masterClrMapping/>
  </p:clrMapOvr>
  <p:transition advClick="0" advTm="2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8675" name="Freeform 3"/>
          <p:cNvSpPr>
            <a:spLocks/>
          </p:cNvSpPr>
          <p:nvPr/>
        </p:nvSpPr>
        <p:spPr bwMode="auto">
          <a:xfrm>
            <a:off x="3581400" y="838200"/>
            <a:ext cx="1371600" cy="5791200"/>
          </a:xfrm>
          <a:custGeom>
            <a:avLst/>
            <a:gdLst>
              <a:gd name="T0" fmla="*/ 2147483647 w 864"/>
              <a:gd name="T1" fmla="*/ 0 h 3648"/>
              <a:gd name="T2" fmla="*/ 2147483647 w 864"/>
              <a:gd name="T3" fmla="*/ 2147483647 h 3648"/>
              <a:gd name="T4" fmla="*/ 0 w 864"/>
              <a:gd name="T5" fmla="*/ 2147483647 h 3648"/>
              <a:gd name="T6" fmla="*/ 0 w 864"/>
              <a:gd name="T7" fmla="*/ 2147483647 h 3648"/>
              <a:gd name="T8" fmla="*/ 2147483647 w 864"/>
              <a:gd name="T9" fmla="*/ 0 h 36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4"/>
              <a:gd name="T16" fmla="*/ 0 h 3648"/>
              <a:gd name="T17" fmla="*/ 864 w 864"/>
              <a:gd name="T18" fmla="*/ 3648 h 36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4" h="3648">
                <a:moveTo>
                  <a:pt x="864" y="0"/>
                </a:moveTo>
                <a:lnTo>
                  <a:pt x="864" y="3264"/>
                </a:lnTo>
                <a:lnTo>
                  <a:pt x="0" y="3648"/>
                </a:lnTo>
                <a:lnTo>
                  <a:pt x="0" y="624"/>
                </a:lnTo>
                <a:lnTo>
                  <a:pt x="864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581400" y="3367088"/>
            <a:ext cx="7620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2743200" y="3352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2743200" y="3505200"/>
            <a:ext cx="8382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3581400" y="3505200"/>
            <a:ext cx="13716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H="1">
            <a:off x="3810000" y="3505200"/>
            <a:ext cx="1143000" cy="7620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3810000" y="4114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415642"/>
      </p:ext>
    </p:extLst>
  </p:cSld>
  <p:clrMapOvr>
    <a:masterClrMapping/>
  </p:clrMapOvr>
  <p:transition advClick="0" advTm="2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050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9699" name="Freeform 2051"/>
          <p:cNvSpPr>
            <a:spLocks/>
          </p:cNvSpPr>
          <p:nvPr/>
        </p:nvSpPr>
        <p:spPr bwMode="auto">
          <a:xfrm>
            <a:off x="4495800" y="838200"/>
            <a:ext cx="457200" cy="5867400"/>
          </a:xfrm>
          <a:custGeom>
            <a:avLst/>
            <a:gdLst>
              <a:gd name="T0" fmla="*/ 2147483647 w 288"/>
              <a:gd name="T1" fmla="*/ 0 h 3696"/>
              <a:gd name="T2" fmla="*/ 2147483647 w 288"/>
              <a:gd name="T3" fmla="*/ 2147483647 h 3696"/>
              <a:gd name="T4" fmla="*/ 0 w 288"/>
              <a:gd name="T5" fmla="*/ 2147483647 h 3696"/>
              <a:gd name="T6" fmla="*/ 0 w 288"/>
              <a:gd name="T7" fmla="*/ 2147483647 h 3696"/>
              <a:gd name="T8" fmla="*/ 2147483647 w 288"/>
              <a:gd name="T9" fmla="*/ 0 h 36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3696"/>
              <a:gd name="T17" fmla="*/ 288 w 288"/>
              <a:gd name="T18" fmla="*/ 3696 h 36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3696">
                <a:moveTo>
                  <a:pt x="288" y="0"/>
                </a:moveTo>
                <a:lnTo>
                  <a:pt x="288" y="3264"/>
                </a:lnTo>
                <a:lnTo>
                  <a:pt x="0" y="3696"/>
                </a:lnTo>
                <a:lnTo>
                  <a:pt x="0" y="576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29700" name="Text Box 2052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9701" name="Text Box 2053"/>
          <p:cNvSpPr txBox="1">
            <a:spLocks noChangeArrowheads="1"/>
          </p:cNvSpPr>
          <p:nvPr/>
        </p:nvSpPr>
        <p:spPr bwMode="auto">
          <a:xfrm>
            <a:off x="4343400" y="3260725"/>
            <a:ext cx="76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9702" name="Line 2054"/>
          <p:cNvSpPr>
            <a:spLocks noChangeShapeType="1"/>
          </p:cNvSpPr>
          <p:nvPr/>
        </p:nvSpPr>
        <p:spPr bwMode="auto">
          <a:xfrm>
            <a:off x="2743200" y="3505200"/>
            <a:ext cx="17526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Line 2055"/>
          <p:cNvSpPr>
            <a:spLocks noChangeShapeType="1"/>
          </p:cNvSpPr>
          <p:nvPr/>
        </p:nvSpPr>
        <p:spPr bwMode="auto">
          <a:xfrm>
            <a:off x="4495800" y="3505200"/>
            <a:ext cx="457200" cy="0"/>
          </a:xfrm>
          <a:prstGeom prst="line">
            <a:avLst/>
          </a:prstGeom>
          <a:noFill/>
          <a:ln w="76200">
            <a:solidFill>
              <a:schemeClr val="accent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2056"/>
          <p:cNvSpPr>
            <a:spLocks noChangeShapeType="1"/>
          </p:cNvSpPr>
          <p:nvPr/>
        </p:nvSpPr>
        <p:spPr bwMode="auto">
          <a:xfrm flipH="1">
            <a:off x="4572000" y="3505200"/>
            <a:ext cx="381000" cy="5334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Line 2057"/>
          <p:cNvSpPr>
            <a:spLocks noChangeShapeType="1"/>
          </p:cNvSpPr>
          <p:nvPr/>
        </p:nvSpPr>
        <p:spPr bwMode="auto">
          <a:xfrm>
            <a:off x="4572000" y="38862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Line 2058"/>
          <p:cNvSpPr>
            <a:spLocks noChangeShapeType="1"/>
          </p:cNvSpPr>
          <p:nvPr/>
        </p:nvSpPr>
        <p:spPr bwMode="auto">
          <a:xfrm>
            <a:off x="2743200" y="337185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00186"/>
      </p:ext>
    </p:extLst>
  </p:cSld>
  <p:clrMapOvr>
    <a:masterClrMapping/>
  </p:clrMapOvr>
  <p:transition advClick="0" advTm="2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723" name="Freeform 3"/>
          <p:cNvSpPr>
            <a:spLocks/>
          </p:cNvSpPr>
          <p:nvPr/>
        </p:nvSpPr>
        <p:spPr bwMode="auto">
          <a:xfrm>
            <a:off x="4953000" y="838200"/>
            <a:ext cx="457200" cy="5943600"/>
          </a:xfrm>
          <a:custGeom>
            <a:avLst/>
            <a:gdLst>
              <a:gd name="T0" fmla="*/ 0 w 288"/>
              <a:gd name="T1" fmla="*/ 0 h 3744"/>
              <a:gd name="T2" fmla="*/ 0 w 288"/>
              <a:gd name="T3" fmla="*/ 2147483647 h 3744"/>
              <a:gd name="T4" fmla="*/ 2147483647 w 288"/>
              <a:gd name="T5" fmla="*/ 2147483647 h 3744"/>
              <a:gd name="T6" fmla="*/ 2147483647 w 288"/>
              <a:gd name="T7" fmla="*/ 2147483647 h 3744"/>
              <a:gd name="T8" fmla="*/ 0 w 288"/>
              <a:gd name="T9" fmla="*/ 0 h 37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"/>
              <a:gd name="T16" fmla="*/ 0 h 3744"/>
              <a:gd name="T17" fmla="*/ 288 w 288"/>
              <a:gd name="T18" fmla="*/ 3744 h 37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" h="3744">
                <a:moveTo>
                  <a:pt x="0" y="0"/>
                </a:moveTo>
                <a:lnTo>
                  <a:pt x="0" y="3264"/>
                </a:lnTo>
                <a:lnTo>
                  <a:pt x="288" y="3744"/>
                </a:lnTo>
                <a:lnTo>
                  <a:pt x="288" y="6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029200" y="3032125"/>
            <a:ext cx="76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2743200" y="3505200"/>
            <a:ext cx="22098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4953000" y="3505200"/>
            <a:ext cx="228600" cy="3810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2743200" y="337185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181600" y="3790950"/>
            <a:ext cx="0" cy="228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83046"/>
      </p:ext>
    </p:extLst>
  </p:cSld>
  <p:clrMapOvr>
    <a:masterClrMapping/>
  </p:clrMapOvr>
  <p:transition advClick="0" advTm="2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1747" name="Freeform 3"/>
          <p:cNvSpPr>
            <a:spLocks/>
          </p:cNvSpPr>
          <p:nvPr/>
        </p:nvSpPr>
        <p:spPr bwMode="auto">
          <a:xfrm>
            <a:off x="4953000" y="838200"/>
            <a:ext cx="990600" cy="5943600"/>
          </a:xfrm>
          <a:custGeom>
            <a:avLst/>
            <a:gdLst>
              <a:gd name="T0" fmla="*/ 0 w 624"/>
              <a:gd name="T1" fmla="*/ 0 h 3744"/>
              <a:gd name="T2" fmla="*/ 0 w 624"/>
              <a:gd name="T3" fmla="*/ 2147483647 h 3744"/>
              <a:gd name="T4" fmla="*/ 2147483647 w 624"/>
              <a:gd name="T5" fmla="*/ 2147483647 h 3744"/>
              <a:gd name="T6" fmla="*/ 2147483647 w 624"/>
              <a:gd name="T7" fmla="*/ 2147483647 h 3744"/>
              <a:gd name="T8" fmla="*/ 0 w 624"/>
              <a:gd name="T9" fmla="*/ 0 h 37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3744"/>
              <a:gd name="T17" fmla="*/ 624 w 624"/>
              <a:gd name="T18" fmla="*/ 3744 h 37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3744">
                <a:moveTo>
                  <a:pt x="0" y="0"/>
                </a:moveTo>
                <a:lnTo>
                  <a:pt x="0" y="3264"/>
                </a:lnTo>
                <a:lnTo>
                  <a:pt x="624" y="3744"/>
                </a:lnTo>
                <a:lnTo>
                  <a:pt x="624" y="57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334000" y="28956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1750" name="Freeform 6"/>
          <p:cNvSpPr>
            <a:spLocks/>
          </p:cNvSpPr>
          <p:nvPr/>
        </p:nvSpPr>
        <p:spPr bwMode="auto">
          <a:xfrm>
            <a:off x="2743200" y="3505200"/>
            <a:ext cx="2819400" cy="533400"/>
          </a:xfrm>
          <a:custGeom>
            <a:avLst/>
            <a:gdLst>
              <a:gd name="T0" fmla="*/ 0 w 1776"/>
              <a:gd name="T1" fmla="*/ 0 h 336"/>
              <a:gd name="T2" fmla="*/ 2147483647 w 1776"/>
              <a:gd name="T3" fmla="*/ 0 h 336"/>
              <a:gd name="T4" fmla="*/ 2147483647 w 1776"/>
              <a:gd name="T5" fmla="*/ 2147483647 h 336"/>
              <a:gd name="T6" fmla="*/ 0 60000 65536"/>
              <a:gd name="T7" fmla="*/ 0 60000 65536"/>
              <a:gd name="T8" fmla="*/ 0 60000 65536"/>
              <a:gd name="T9" fmla="*/ 0 w 1776"/>
              <a:gd name="T10" fmla="*/ 0 h 336"/>
              <a:gd name="T11" fmla="*/ 1776 w 1776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76" h="336">
                <a:moveTo>
                  <a:pt x="0" y="0"/>
                </a:moveTo>
                <a:lnTo>
                  <a:pt x="1392" y="0"/>
                </a:lnTo>
                <a:lnTo>
                  <a:pt x="1776" y="336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>
            <a:off x="2743200" y="337185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5562600" y="38862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01567"/>
      </p:ext>
    </p:extLst>
  </p:cSld>
  <p:clrMapOvr>
    <a:masterClrMapping/>
  </p:clrMapOvr>
  <p:transition advClick="0" advTm="2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2771" name="Freeform 3"/>
          <p:cNvSpPr>
            <a:spLocks/>
          </p:cNvSpPr>
          <p:nvPr/>
        </p:nvSpPr>
        <p:spPr bwMode="auto">
          <a:xfrm>
            <a:off x="4953000" y="838200"/>
            <a:ext cx="1828800" cy="5867400"/>
          </a:xfrm>
          <a:custGeom>
            <a:avLst/>
            <a:gdLst>
              <a:gd name="T0" fmla="*/ 0 w 1152"/>
              <a:gd name="T1" fmla="*/ 0 h 3696"/>
              <a:gd name="T2" fmla="*/ 0 w 1152"/>
              <a:gd name="T3" fmla="*/ 2147483647 h 3696"/>
              <a:gd name="T4" fmla="*/ 2147483647 w 1152"/>
              <a:gd name="T5" fmla="*/ 2147483647 h 3696"/>
              <a:gd name="T6" fmla="*/ 2147483647 w 1152"/>
              <a:gd name="T7" fmla="*/ 2147483647 h 3696"/>
              <a:gd name="T8" fmla="*/ 0 w 1152"/>
              <a:gd name="T9" fmla="*/ 0 h 36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2"/>
              <a:gd name="T16" fmla="*/ 0 h 3696"/>
              <a:gd name="T17" fmla="*/ 1152 w 1152"/>
              <a:gd name="T18" fmla="*/ 3696 h 36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2" h="3696">
                <a:moveTo>
                  <a:pt x="0" y="0"/>
                </a:moveTo>
                <a:lnTo>
                  <a:pt x="0" y="3264"/>
                </a:lnTo>
                <a:lnTo>
                  <a:pt x="1152" y="3696"/>
                </a:lnTo>
                <a:lnTo>
                  <a:pt x="1152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5943600" y="29559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2774" name="Freeform 6"/>
          <p:cNvSpPr>
            <a:spLocks/>
          </p:cNvSpPr>
          <p:nvPr/>
        </p:nvSpPr>
        <p:spPr bwMode="auto">
          <a:xfrm>
            <a:off x="2743200" y="3505200"/>
            <a:ext cx="3505200" cy="609600"/>
          </a:xfrm>
          <a:custGeom>
            <a:avLst/>
            <a:gdLst>
              <a:gd name="T0" fmla="*/ 0 w 2208"/>
              <a:gd name="T1" fmla="*/ 0 h 384"/>
              <a:gd name="T2" fmla="*/ 2147483647 w 2208"/>
              <a:gd name="T3" fmla="*/ 0 h 384"/>
              <a:gd name="T4" fmla="*/ 2147483647 w 2208"/>
              <a:gd name="T5" fmla="*/ 2147483647 h 384"/>
              <a:gd name="T6" fmla="*/ 0 60000 65536"/>
              <a:gd name="T7" fmla="*/ 0 60000 65536"/>
              <a:gd name="T8" fmla="*/ 0 60000 65536"/>
              <a:gd name="T9" fmla="*/ 0 w 2208"/>
              <a:gd name="T10" fmla="*/ 0 h 384"/>
              <a:gd name="T11" fmla="*/ 2208 w 220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08" h="384">
                <a:moveTo>
                  <a:pt x="0" y="0"/>
                </a:moveTo>
                <a:lnTo>
                  <a:pt x="1392" y="0"/>
                </a:lnTo>
                <a:lnTo>
                  <a:pt x="2208" y="384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6248400" y="39624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2743200" y="3390900"/>
            <a:ext cx="0" cy="2667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58399"/>
      </p:ext>
    </p:extLst>
  </p:cSld>
  <p:clrMapOvr>
    <a:masterClrMapping/>
  </p:clrMapOvr>
  <p:transition advClick="0" advTm="2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3795" name="Freeform 3"/>
          <p:cNvSpPr>
            <a:spLocks/>
          </p:cNvSpPr>
          <p:nvPr/>
        </p:nvSpPr>
        <p:spPr bwMode="auto">
          <a:xfrm>
            <a:off x="4953000" y="838200"/>
            <a:ext cx="2362200" cy="5638800"/>
          </a:xfrm>
          <a:custGeom>
            <a:avLst/>
            <a:gdLst>
              <a:gd name="T0" fmla="*/ 0 w 1488"/>
              <a:gd name="T1" fmla="*/ 0 h 3552"/>
              <a:gd name="T2" fmla="*/ 0 w 1488"/>
              <a:gd name="T3" fmla="*/ 2147483647 h 3552"/>
              <a:gd name="T4" fmla="*/ 2147483647 w 1488"/>
              <a:gd name="T5" fmla="*/ 2147483647 h 3552"/>
              <a:gd name="T6" fmla="*/ 2147483647 w 1488"/>
              <a:gd name="T7" fmla="*/ 2147483647 h 3552"/>
              <a:gd name="T8" fmla="*/ 0 w 1488"/>
              <a:gd name="T9" fmla="*/ 0 h 35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88"/>
              <a:gd name="T16" fmla="*/ 0 h 3552"/>
              <a:gd name="T17" fmla="*/ 1488 w 1488"/>
              <a:gd name="T18" fmla="*/ 3552 h 35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88" h="3552">
                <a:moveTo>
                  <a:pt x="0" y="0"/>
                </a:moveTo>
                <a:lnTo>
                  <a:pt x="0" y="3264"/>
                </a:lnTo>
                <a:lnTo>
                  <a:pt x="1488" y="3552"/>
                </a:lnTo>
                <a:lnTo>
                  <a:pt x="1488" y="2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438400" y="24225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6400800" y="2803526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3798" name="Freeform 6"/>
          <p:cNvSpPr>
            <a:spLocks/>
          </p:cNvSpPr>
          <p:nvPr/>
        </p:nvSpPr>
        <p:spPr bwMode="auto">
          <a:xfrm>
            <a:off x="2743200" y="3505200"/>
            <a:ext cx="4191000" cy="457200"/>
          </a:xfrm>
          <a:custGeom>
            <a:avLst/>
            <a:gdLst>
              <a:gd name="T0" fmla="*/ 0 w 2640"/>
              <a:gd name="T1" fmla="*/ 0 h 288"/>
              <a:gd name="T2" fmla="*/ 2147483647 w 2640"/>
              <a:gd name="T3" fmla="*/ 0 h 288"/>
              <a:gd name="T4" fmla="*/ 2147483647 w 2640"/>
              <a:gd name="T5" fmla="*/ 2147483647 h 288"/>
              <a:gd name="T6" fmla="*/ 0 60000 65536"/>
              <a:gd name="T7" fmla="*/ 0 60000 65536"/>
              <a:gd name="T8" fmla="*/ 0 60000 65536"/>
              <a:gd name="T9" fmla="*/ 0 w 2640"/>
              <a:gd name="T10" fmla="*/ 0 h 288"/>
              <a:gd name="T11" fmla="*/ 2640 w 2640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0" h="288">
                <a:moveTo>
                  <a:pt x="0" y="0"/>
                </a:moveTo>
                <a:lnTo>
                  <a:pt x="1392" y="0"/>
                </a:lnTo>
                <a:lnTo>
                  <a:pt x="2640" y="288"/>
                </a:lnTo>
              </a:path>
            </a:pathLst>
          </a:custGeom>
          <a:noFill/>
          <a:ln w="762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2743200" y="33528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6934200" y="3810000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08324"/>
      </p:ext>
    </p:extLst>
  </p:cSld>
  <p:clrMapOvr>
    <a:masterClrMapping/>
  </p:clrMapOvr>
  <p:transition advClick="0" advTm="2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49530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209800" y="838200"/>
            <a:ext cx="27432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2743200" y="3352800"/>
            <a:ext cx="4495800" cy="304800"/>
            <a:chOff x="768" y="2112"/>
            <a:chExt cx="2832" cy="192"/>
          </a:xfrm>
        </p:grpSpPr>
        <p:sp>
          <p:nvSpPr>
            <p:cNvPr id="34823" name="Line 5"/>
            <p:cNvSpPr>
              <a:spLocks noChangeShapeType="1"/>
            </p:cNvSpPr>
            <p:nvPr/>
          </p:nvSpPr>
          <p:spPr bwMode="auto">
            <a:xfrm>
              <a:off x="768" y="2208"/>
              <a:ext cx="2832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4" name="Line 6"/>
            <p:cNvSpPr>
              <a:spLocks noChangeShapeType="1"/>
            </p:cNvSpPr>
            <p:nvPr/>
          </p:nvSpPr>
          <p:spPr bwMode="auto">
            <a:xfrm>
              <a:off x="768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5" name="Line 7"/>
            <p:cNvSpPr>
              <a:spLocks noChangeShapeType="1"/>
            </p:cNvSpPr>
            <p:nvPr/>
          </p:nvSpPr>
          <p:spPr bwMode="auto">
            <a:xfrm>
              <a:off x="3600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69342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809407994"/>
      </p:ext>
    </p:extLst>
  </p:cSld>
  <p:clrMapOvr>
    <a:masterClrMapping/>
  </p:clrMapOvr>
  <p:transition advClick="0" advTm="2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438400" y="838200"/>
            <a:ext cx="5486400" cy="5181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grpSp>
        <p:nvGrpSpPr>
          <p:cNvPr id="35843" name="Group 3"/>
          <p:cNvGrpSpPr>
            <a:grpSpLocks/>
          </p:cNvGrpSpPr>
          <p:nvPr/>
        </p:nvGrpSpPr>
        <p:grpSpPr bwMode="auto">
          <a:xfrm>
            <a:off x="2743200" y="3352800"/>
            <a:ext cx="4495800" cy="304800"/>
            <a:chOff x="768" y="2112"/>
            <a:chExt cx="2832" cy="192"/>
          </a:xfrm>
        </p:grpSpPr>
        <p:sp>
          <p:nvSpPr>
            <p:cNvPr id="35849" name="Line 4"/>
            <p:cNvSpPr>
              <a:spLocks noChangeShapeType="1"/>
            </p:cNvSpPr>
            <p:nvPr/>
          </p:nvSpPr>
          <p:spPr bwMode="auto">
            <a:xfrm>
              <a:off x="768" y="2208"/>
              <a:ext cx="2832" cy="0"/>
            </a:xfrm>
            <a:prstGeom prst="line">
              <a:avLst/>
            </a:pr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0" name="Line 5"/>
            <p:cNvSpPr>
              <a:spLocks noChangeShapeType="1"/>
            </p:cNvSpPr>
            <p:nvPr/>
          </p:nvSpPr>
          <p:spPr bwMode="auto">
            <a:xfrm>
              <a:off x="768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1" name="Line 6"/>
            <p:cNvSpPr>
              <a:spLocks noChangeShapeType="1"/>
            </p:cNvSpPr>
            <p:nvPr/>
          </p:nvSpPr>
          <p:spPr bwMode="auto">
            <a:xfrm>
              <a:off x="3600" y="2112"/>
              <a:ext cx="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24384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6934200" y="2362201"/>
            <a:ext cx="762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5846" name="Text Box 9"/>
          <p:cNvSpPr txBox="1">
            <a:spLocks noChangeArrowheads="1"/>
          </p:cNvSpPr>
          <p:nvPr/>
        </p:nvSpPr>
        <p:spPr bwMode="auto">
          <a:xfrm>
            <a:off x="4419600" y="22860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7200">
                <a:solidFill>
                  <a:srgbClr val="FF3300"/>
                </a:solidFill>
                <a:latin typeface="Times New Roman" panose="02020603050405020304" pitchFamily="18" charset="0"/>
              </a:rPr>
              <a:t>M</a:t>
            </a:r>
          </a:p>
        </p:txBody>
      </p:sp>
      <p:sp>
        <p:nvSpPr>
          <p:cNvPr id="35847" name="Oval 10"/>
          <p:cNvSpPr>
            <a:spLocks noChangeArrowheads="1"/>
          </p:cNvSpPr>
          <p:nvPr/>
        </p:nvSpPr>
        <p:spPr bwMode="auto">
          <a:xfrm>
            <a:off x="4876800" y="3378200"/>
            <a:ext cx="1524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5848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448800" y="5486400"/>
            <a:ext cx="685800" cy="533400"/>
          </a:xfrm>
          <a:prstGeom prst="actionButtonBeginning">
            <a:avLst/>
          </a:prstGeom>
          <a:solidFill>
            <a:schemeClr val="accent2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vi-VN" altLang="en-US" sz="3200">
              <a:solidFill>
                <a:srgbClr val="66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6233" y="3075057"/>
            <a:ext cx="3006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MA = MB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8962" y="1662752"/>
            <a:ext cx="33258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 </a:t>
            </a:r>
            <a:r>
              <a:rPr lang="en-US" sz="3600" dirty="0" err="1"/>
              <a:t>sánh</a:t>
            </a:r>
            <a:r>
              <a:rPr lang="en-US" sz="3600" dirty="0"/>
              <a:t> MA </a:t>
            </a:r>
            <a:r>
              <a:rPr lang="en-US" sz="3600" dirty="0" err="1"/>
              <a:t>và</a:t>
            </a:r>
            <a:r>
              <a:rPr lang="en-US" sz="3600" dirty="0"/>
              <a:t> MB</a:t>
            </a:r>
          </a:p>
        </p:txBody>
      </p:sp>
    </p:spTree>
    <p:extLst>
      <p:ext uri="{BB962C8B-B14F-4D97-AF65-F5344CB8AC3E}">
        <p14:creationId xmlns:p14="http://schemas.microsoft.com/office/powerpoint/2010/main" val="3964941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3" t="27869" r="3786" b="25746"/>
          <a:stretch/>
        </p:blipFill>
        <p:spPr>
          <a:xfrm>
            <a:off x="759655" y="1252434"/>
            <a:ext cx="4853354" cy="26760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3" t="18946" r="86007" b="67671"/>
          <a:stretch/>
        </p:blipFill>
        <p:spPr>
          <a:xfrm>
            <a:off x="211015" y="534572"/>
            <a:ext cx="1097280" cy="590844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5828712" y="464233"/>
            <a:ext cx="4774971" cy="1969478"/>
          </a:xfrm>
          <a:prstGeom prst="wedgeEllipseCallout">
            <a:avLst>
              <a:gd name="adj1" fmla="val -113560"/>
              <a:gd name="adj2" fmla="val 49658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Điểm</a:t>
            </a:r>
            <a:r>
              <a:rPr lang="en-US" sz="2800" dirty="0">
                <a:solidFill>
                  <a:schemeClr val="tx1"/>
                </a:solidFill>
              </a:rPr>
              <a:t> M </a:t>
            </a:r>
            <a:r>
              <a:rPr lang="en-US" sz="2800" dirty="0" err="1">
                <a:solidFill>
                  <a:schemeClr val="tx1"/>
                </a:solidFill>
              </a:rPr>
              <a:t>gọi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trung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điểm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của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đoạn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thẳng</a:t>
            </a:r>
            <a:r>
              <a:rPr lang="en-US" sz="2800" dirty="0">
                <a:solidFill>
                  <a:schemeClr val="tx1"/>
                </a:solidFill>
              </a:rPr>
              <a:t> AB.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" t="23127" r="4116" b="28692"/>
          <a:stretch/>
        </p:blipFill>
        <p:spPr>
          <a:xfrm>
            <a:off x="44547" y="3928469"/>
            <a:ext cx="12192000" cy="1598201"/>
          </a:xfrm>
          <a:prstGeom prst="rect">
            <a:avLst/>
          </a:prstGeom>
        </p:spPr>
      </p:pic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211015" y="5795889"/>
            <a:ext cx="11859064" cy="512507"/>
          </a:xfrm>
          <a:prstGeom prst="rect">
            <a:avLst/>
          </a:prstGeom>
          <a:noFill/>
          <a:ln w="28575">
            <a:solidFill>
              <a:srgbClr val="CC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/>
          <a:lstStyle>
            <a:lvl1pPr algn="ctr">
              <a:lnSpc>
                <a:spcPct val="90000"/>
              </a:lnSpc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1pPr>
            <a:lvl2pPr algn="ctr">
              <a:lnSpc>
                <a:spcPct val="90000"/>
              </a:lnSpc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2pPr>
            <a:lvl3pPr algn="ctr">
              <a:lnSpc>
                <a:spcPct val="90000"/>
              </a:lnSpc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3pPr>
            <a:lvl4pPr algn="ctr">
              <a:lnSpc>
                <a:spcPct val="90000"/>
              </a:lnSpc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4pPr>
            <a:lvl5pPr algn="ctr">
              <a:lnSpc>
                <a:spcPct val="90000"/>
              </a:lnSpc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5pPr>
            <a:lvl6pPr marL="45720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6pPr>
            <a:lvl7pPr marL="91440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7pPr>
            <a:lvl8pPr marL="137160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8pPr>
            <a:lvl9pPr marL="182880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2200">
                <a:solidFill>
                  <a:srgbClr val="0000FF"/>
                </a:solidFill>
                <a:latin typeface="+mn-lt"/>
              </a:rPr>
              <a:t>Trung điểm của đoạn thẳng còn được gọi là điểm chính giữa của đoạn thẳng đó.</a:t>
            </a:r>
          </a:p>
        </p:txBody>
      </p:sp>
    </p:spTree>
    <p:extLst>
      <p:ext uri="{BB962C8B-B14F-4D97-AF65-F5344CB8AC3E}">
        <p14:creationId xmlns:p14="http://schemas.microsoft.com/office/powerpoint/2010/main" val="3247803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41" b="39740"/>
          <a:stretch/>
        </p:blipFill>
        <p:spPr bwMode="auto">
          <a:xfrm>
            <a:off x="6678718" y="2175613"/>
            <a:ext cx="4869599" cy="143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30456" t="27053" r="13422" b="11518"/>
          <a:stretch/>
        </p:blipFill>
        <p:spPr>
          <a:xfrm>
            <a:off x="169817" y="611014"/>
            <a:ext cx="5724546" cy="4105646"/>
          </a:xfrm>
          <a:prstGeom prst="rect">
            <a:avLst/>
          </a:prstGeom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69817" y="4978270"/>
            <a:ext cx="529045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99"/>
                </a:solidFill>
              </a:rPr>
              <a:t>Người ta đã đặt trục đỡ tại vị trí nào của cầu bập bênh ? 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139543" y="4716660"/>
            <a:ext cx="59479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00FF"/>
                </a:solidFill>
              </a:rPr>
              <a:t>Điểm M nằm ở vị trí nào trên AB?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14400" y="5932377"/>
            <a:ext cx="31652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C00000"/>
                </a:solidFill>
              </a:rPr>
              <a:t>Trung điểm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530903" y="5625797"/>
            <a:ext cx="31652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C00000"/>
                </a:solidFill>
              </a:rPr>
              <a:t>Trung điểm</a:t>
            </a:r>
          </a:p>
        </p:txBody>
      </p:sp>
    </p:spTree>
    <p:extLst>
      <p:ext uri="{BB962C8B-B14F-4D97-AF65-F5344CB8AC3E}">
        <p14:creationId xmlns:p14="http://schemas.microsoft.com/office/powerpoint/2010/main" val="2958516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5" t="2730" r="17441" b="30074"/>
          <a:stretch/>
        </p:blipFill>
        <p:spPr>
          <a:xfrm>
            <a:off x="225085" y="491066"/>
            <a:ext cx="10663309" cy="40809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1180" y="4572000"/>
            <a:ext cx="11366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0099"/>
                </a:solidFill>
              </a:rPr>
              <a:t>Điểm</a:t>
            </a:r>
            <a:r>
              <a:rPr lang="en-US" sz="2400" dirty="0">
                <a:solidFill>
                  <a:srgbClr val="000099"/>
                </a:solidFill>
              </a:rPr>
              <a:t> O </a:t>
            </a:r>
            <a:r>
              <a:rPr lang="en-US" sz="2400" dirty="0" err="1">
                <a:solidFill>
                  <a:srgbClr val="000099"/>
                </a:solidFill>
              </a:rPr>
              <a:t>là</a:t>
            </a:r>
            <a:r>
              <a:rPr lang="en-US" sz="2400" dirty="0">
                <a:solidFill>
                  <a:srgbClr val="000099"/>
                </a:solidFill>
              </a:rPr>
              <a:t> </a:t>
            </a:r>
            <a:r>
              <a:rPr lang="en-US" sz="2400" dirty="0" err="1">
                <a:solidFill>
                  <a:srgbClr val="000099"/>
                </a:solidFill>
              </a:rPr>
              <a:t>trung</a:t>
            </a:r>
            <a:r>
              <a:rPr lang="en-US" sz="2400" dirty="0">
                <a:solidFill>
                  <a:srgbClr val="000099"/>
                </a:solidFill>
              </a:rPr>
              <a:t> </a:t>
            </a:r>
            <a:r>
              <a:rPr lang="en-US" sz="2400" dirty="0" err="1">
                <a:solidFill>
                  <a:srgbClr val="000099"/>
                </a:solidFill>
              </a:rPr>
              <a:t>điểm</a:t>
            </a:r>
            <a:r>
              <a:rPr lang="en-US" sz="2400" dirty="0">
                <a:solidFill>
                  <a:srgbClr val="000099"/>
                </a:solidFill>
              </a:rPr>
              <a:t> </a:t>
            </a:r>
            <a:r>
              <a:rPr lang="en-US" sz="2400" dirty="0" err="1">
                <a:solidFill>
                  <a:srgbClr val="000099"/>
                </a:solidFill>
              </a:rPr>
              <a:t>của</a:t>
            </a:r>
            <a:r>
              <a:rPr lang="en-US" sz="2400" dirty="0">
                <a:solidFill>
                  <a:srgbClr val="000099"/>
                </a:solidFill>
              </a:rPr>
              <a:t> </a:t>
            </a:r>
            <a:r>
              <a:rPr lang="en-US" sz="2400" dirty="0" err="1">
                <a:solidFill>
                  <a:srgbClr val="000099"/>
                </a:solidFill>
              </a:rPr>
              <a:t>đoạn</a:t>
            </a:r>
            <a:r>
              <a:rPr lang="en-US" sz="2400" dirty="0">
                <a:solidFill>
                  <a:srgbClr val="000099"/>
                </a:solidFill>
              </a:rPr>
              <a:t> </a:t>
            </a:r>
            <a:r>
              <a:rPr lang="en-US" sz="2400" dirty="0" err="1">
                <a:solidFill>
                  <a:srgbClr val="000099"/>
                </a:solidFill>
              </a:rPr>
              <a:t>thẳng</a:t>
            </a:r>
            <a:r>
              <a:rPr lang="en-US" sz="2400" dirty="0">
                <a:solidFill>
                  <a:srgbClr val="000099"/>
                </a:solidFill>
              </a:rPr>
              <a:t> MN, </a:t>
            </a:r>
            <a:r>
              <a:rPr lang="en-US" sz="2400" dirty="0" err="1">
                <a:solidFill>
                  <a:srgbClr val="000099"/>
                </a:solidFill>
              </a:rPr>
              <a:t>vì</a:t>
            </a:r>
            <a:r>
              <a:rPr lang="en-US" sz="2400" dirty="0">
                <a:solidFill>
                  <a:srgbClr val="000099"/>
                </a:solidFill>
              </a:rPr>
              <a:t> O </a:t>
            </a:r>
            <a:r>
              <a:rPr lang="en-US" sz="2400" dirty="0" err="1">
                <a:solidFill>
                  <a:srgbClr val="000099"/>
                </a:solidFill>
              </a:rPr>
              <a:t>nằm</a:t>
            </a:r>
            <a:r>
              <a:rPr lang="en-US" sz="2400" dirty="0">
                <a:solidFill>
                  <a:srgbClr val="000099"/>
                </a:solidFill>
              </a:rPr>
              <a:t> </a:t>
            </a:r>
            <a:r>
              <a:rPr lang="en-US" sz="2400" dirty="0" err="1">
                <a:solidFill>
                  <a:srgbClr val="000099"/>
                </a:solidFill>
              </a:rPr>
              <a:t>giữa</a:t>
            </a:r>
            <a:r>
              <a:rPr lang="en-US" sz="2400" dirty="0">
                <a:solidFill>
                  <a:srgbClr val="000099"/>
                </a:solidFill>
              </a:rPr>
              <a:t> MN </a:t>
            </a:r>
            <a:r>
              <a:rPr lang="en-US" sz="2400" dirty="0" err="1">
                <a:solidFill>
                  <a:srgbClr val="000099"/>
                </a:solidFill>
              </a:rPr>
              <a:t>và</a:t>
            </a:r>
            <a:r>
              <a:rPr lang="en-US" sz="2400" dirty="0">
                <a:solidFill>
                  <a:srgbClr val="000099"/>
                </a:solidFill>
              </a:rPr>
              <a:t> OM = 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1179" y="5097935"/>
            <a:ext cx="11366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0099"/>
                </a:solidFill>
              </a:rPr>
              <a:t>Tương tự:	Điểm E là trung điểm của đoạn thẳng CD.</a:t>
            </a:r>
          </a:p>
          <a:p>
            <a:r>
              <a:rPr lang="en-US" sz="2400">
                <a:solidFill>
                  <a:srgbClr val="000099"/>
                </a:solidFill>
              </a:rPr>
              <a:t>		Điểm I là trung điểm của đoạn thẳng KH.</a:t>
            </a:r>
          </a:p>
          <a:p>
            <a:r>
              <a:rPr lang="en-US" sz="2400">
                <a:solidFill>
                  <a:srgbClr val="000099"/>
                </a:solidFill>
              </a:rPr>
              <a:t>		Điểm V là trung điểm của đoạn thẳng ST.</a:t>
            </a:r>
          </a:p>
        </p:txBody>
      </p:sp>
    </p:spTree>
    <p:extLst>
      <p:ext uri="{BB962C8B-B14F-4D97-AF65-F5344CB8AC3E}">
        <p14:creationId xmlns:p14="http://schemas.microsoft.com/office/powerpoint/2010/main" val="3833696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1631950" y="1800056"/>
            <a:ext cx="11874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en-US" sz="1600" b="1" i="1">
                <a:solidFill>
                  <a:srgbClr val="FF00FF"/>
                </a:solidFill>
                <a:latin typeface="+mn-lt"/>
              </a:rPr>
              <a:t>Hình 1</a:t>
            </a:r>
            <a:endParaRPr lang="en-US" altLang="en-US" sz="1600" b="1" i="1">
              <a:solidFill>
                <a:srgbClr val="FF00FF"/>
              </a:solidFill>
              <a:latin typeface="+mn-lt"/>
            </a:endParaRPr>
          </a:p>
        </p:txBody>
      </p:sp>
      <p:sp>
        <p:nvSpPr>
          <p:cNvPr id="9219" name="Line 4"/>
          <p:cNvSpPr>
            <a:spLocks noChangeShapeType="1"/>
          </p:cNvSpPr>
          <p:nvPr/>
        </p:nvSpPr>
        <p:spPr bwMode="auto">
          <a:xfrm>
            <a:off x="2855914" y="1952455"/>
            <a:ext cx="47529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20" name="Line 5"/>
          <p:cNvSpPr>
            <a:spLocks noChangeShapeType="1"/>
          </p:cNvSpPr>
          <p:nvPr/>
        </p:nvSpPr>
        <p:spPr bwMode="auto">
          <a:xfrm>
            <a:off x="2881313" y="1879430"/>
            <a:ext cx="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21" name="Line 6"/>
          <p:cNvSpPr>
            <a:spLocks noChangeShapeType="1"/>
          </p:cNvSpPr>
          <p:nvPr/>
        </p:nvSpPr>
        <p:spPr bwMode="auto">
          <a:xfrm flipH="1">
            <a:off x="6096000" y="1871492"/>
            <a:ext cx="0" cy="16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2667001" y="1331743"/>
            <a:ext cx="576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en-US" sz="2400" b="1">
                <a:latin typeface="+mn-lt"/>
              </a:rPr>
              <a:t>M</a:t>
            </a:r>
            <a:endParaRPr lang="en-US" altLang="en-US" sz="2400" b="1">
              <a:latin typeface="+mn-lt"/>
            </a:endParaRPr>
          </a:p>
        </p:txBody>
      </p:sp>
      <p:sp>
        <p:nvSpPr>
          <p:cNvPr id="9223" name="Text Box 9"/>
          <p:cNvSpPr txBox="1">
            <a:spLocks noChangeArrowheads="1"/>
          </p:cNvSpPr>
          <p:nvPr/>
        </p:nvSpPr>
        <p:spPr bwMode="auto">
          <a:xfrm>
            <a:off x="5946776" y="1331743"/>
            <a:ext cx="576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+mn-lt"/>
              </a:rPr>
              <a:t>K</a:t>
            </a:r>
          </a:p>
        </p:txBody>
      </p:sp>
      <p:sp>
        <p:nvSpPr>
          <p:cNvPr id="9224" name="Text Box 10"/>
          <p:cNvSpPr txBox="1">
            <a:spLocks noChangeArrowheads="1"/>
          </p:cNvSpPr>
          <p:nvPr/>
        </p:nvSpPr>
        <p:spPr bwMode="auto">
          <a:xfrm>
            <a:off x="7391401" y="1407943"/>
            <a:ext cx="576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en-US" sz="2400" b="1">
                <a:latin typeface="+mn-lt"/>
              </a:rPr>
              <a:t>N</a:t>
            </a:r>
            <a:endParaRPr lang="en-US" altLang="en-US" sz="2400" b="1">
              <a:latin typeface="+mn-lt"/>
            </a:endParaRP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1631950" y="3389142"/>
            <a:ext cx="11874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en-US" sz="1600" b="1" i="1">
                <a:solidFill>
                  <a:srgbClr val="FF00FF"/>
                </a:solidFill>
                <a:latin typeface="+mn-lt"/>
              </a:rPr>
              <a:t>Hình 2</a:t>
            </a:r>
            <a:endParaRPr lang="en-US" altLang="en-US" sz="1600" b="1" i="1">
              <a:solidFill>
                <a:srgbClr val="FF00FF"/>
              </a:solidFill>
              <a:latin typeface="+mn-lt"/>
            </a:endParaRPr>
          </a:p>
        </p:txBody>
      </p:sp>
      <p:sp>
        <p:nvSpPr>
          <p:cNvPr id="9226" name="AutoShape 12"/>
          <p:cNvSpPr>
            <a:spLocks noChangeArrowheads="1"/>
          </p:cNvSpPr>
          <p:nvPr/>
        </p:nvSpPr>
        <p:spPr bwMode="auto">
          <a:xfrm>
            <a:off x="3359150" y="2889080"/>
            <a:ext cx="2736850" cy="1358900"/>
          </a:xfrm>
          <a:prstGeom prst="triangle">
            <a:avLst>
              <a:gd name="adj" fmla="val 50000"/>
            </a:avLst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vi-VN" altLang="en-US" sz="1600">
              <a:latin typeface="+mn-lt"/>
            </a:endParaRPr>
          </a:p>
        </p:txBody>
      </p:sp>
      <p:sp>
        <p:nvSpPr>
          <p:cNvPr id="9227" name="Text Box 13"/>
          <p:cNvSpPr txBox="1">
            <a:spLocks noChangeArrowheads="1"/>
          </p:cNvSpPr>
          <p:nvPr/>
        </p:nvSpPr>
        <p:spPr bwMode="auto">
          <a:xfrm>
            <a:off x="2754313" y="3925718"/>
            <a:ext cx="576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+mn-lt"/>
              </a:rPr>
              <a:t>M</a:t>
            </a:r>
          </a:p>
        </p:txBody>
      </p:sp>
      <p:sp>
        <p:nvSpPr>
          <p:cNvPr id="9228" name="Text Box 14"/>
          <p:cNvSpPr txBox="1">
            <a:spLocks noChangeArrowheads="1"/>
          </p:cNvSpPr>
          <p:nvPr/>
        </p:nvSpPr>
        <p:spPr bwMode="auto">
          <a:xfrm>
            <a:off x="4554538" y="2384255"/>
            <a:ext cx="576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+mn-lt"/>
              </a:rPr>
              <a:t>K</a:t>
            </a:r>
          </a:p>
        </p:txBody>
      </p:sp>
      <p:sp>
        <p:nvSpPr>
          <p:cNvPr id="9229" name="Text Box 15"/>
          <p:cNvSpPr txBox="1">
            <a:spLocks noChangeArrowheads="1"/>
          </p:cNvSpPr>
          <p:nvPr/>
        </p:nvSpPr>
        <p:spPr bwMode="auto">
          <a:xfrm>
            <a:off x="6197601" y="3897143"/>
            <a:ext cx="576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+mn-lt"/>
              </a:rPr>
              <a:t>N</a:t>
            </a:r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>
            <a:off x="3935414" y="3525668"/>
            <a:ext cx="155575" cy="1555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31" name="Line 17"/>
          <p:cNvSpPr>
            <a:spLocks noChangeShapeType="1"/>
          </p:cNvSpPr>
          <p:nvPr/>
        </p:nvSpPr>
        <p:spPr bwMode="auto">
          <a:xfrm>
            <a:off x="3994151" y="3466931"/>
            <a:ext cx="155575" cy="1555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32" name="Line 18"/>
          <p:cNvSpPr>
            <a:spLocks noChangeShapeType="1"/>
          </p:cNvSpPr>
          <p:nvPr/>
        </p:nvSpPr>
        <p:spPr bwMode="auto">
          <a:xfrm rot="5400000">
            <a:off x="5303839" y="3466931"/>
            <a:ext cx="142875" cy="1428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33" name="Line 19"/>
          <p:cNvSpPr>
            <a:spLocks noChangeShapeType="1"/>
          </p:cNvSpPr>
          <p:nvPr/>
        </p:nvSpPr>
        <p:spPr bwMode="auto">
          <a:xfrm rot="5400000">
            <a:off x="5348289" y="3525668"/>
            <a:ext cx="155575" cy="1555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34" name="Line 20"/>
          <p:cNvSpPr>
            <a:spLocks noChangeShapeType="1"/>
          </p:cNvSpPr>
          <p:nvPr/>
        </p:nvSpPr>
        <p:spPr bwMode="auto">
          <a:xfrm>
            <a:off x="2927351" y="5411617"/>
            <a:ext cx="47529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35" name="Line 21"/>
          <p:cNvSpPr>
            <a:spLocks noChangeShapeType="1"/>
          </p:cNvSpPr>
          <p:nvPr/>
        </p:nvSpPr>
        <p:spPr bwMode="auto">
          <a:xfrm flipH="1">
            <a:off x="2943225" y="5297317"/>
            <a:ext cx="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36" name="Text Box 24"/>
          <p:cNvSpPr txBox="1">
            <a:spLocks noChangeArrowheads="1"/>
          </p:cNvSpPr>
          <p:nvPr/>
        </p:nvSpPr>
        <p:spPr bwMode="auto">
          <a:xfrm>
            <a:off x="2682876" y="5470355"/>
            <a:ext cx="576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+mn-lt"/>
              </a:rPr>
              <a:t>M</a:t>
            </a:r>
          </a:p>
        </p:txBody>
      </p:sp>
      <p:sp>
        <p:nvSpPr>
          <p:cNvPr id="9237" name="Text Box 25"/>
          <p:cNvSpPr txBox="1">
            <a:spLocks noChangeArrowheads="1"/>
          </p:cNvSpPr>
          <p:nvPr/>
        </p:nvSpPr>
        <p:spPr bwMode="auto">
          <a:xfrm>
            <a:off x="5181601" y="4760743"/>
            <a:ext cx="576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+mn-lt"/>
              </a:rPr>
              <a:t>K</a:t>
            </a:r>
          </a:p>
        </p:txBody>
      </p:sp>
      <p:sp>
        <p:nvSpPr>
          <p:cNvPr id="9238" name="Text Box 26"/>
          <p:cNvSpPr txBox="1">
            <a:spLocks noChangeArrowheads="1"/>
          </p:cNvSpPr>
          <p:nvPr/>
        </p:nvSpPr>
        <p:spPr bwMode="auto">
          <a:xfrm>
            <a:off x="7462838" y="5484643"/>
            <a:ext cx="576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1">
                <a:latin typeface="+mn-lt"/>
              </a:rPr>
              <a:t>N</a:t>
            </a:r>
          </a:p>
        </p:txBody>
      </p:sp>
      <p:sp>
        <p:nvSpPr>
          <p:cNvPr id="9239" name="Line 27"/>
          <p:cNvSpPr>
            <a:spLocks noChangeShapeType="1"/>
          </p:cNvSpPr>
          <p:nvPr/>
        </p:nvSpPr>
        <p:spPr bwMode="auto">
          <a:xfrm flipH="1">
            <a:off x="4044950" y="5294142"/>
            <a:ext cx="146050" cy="2222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40" name="Line 28"/>
          <p:cNvSpPr>
            <a:spLocks noChangeShapeType="1"/>
          </p:cNvSpPr>
          <p:nvPr/>
        </p:nvSpPr>
        <p:spPr bwMode="auto">
          <a:xfrm flipH="1">
            <a:off x="4114800" y="5294142"/>
            <a:ext cx="152400" cy="223838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41" name="Line 29"/>
          <p:cNvSpPr>
            <a:spLocks noChangeShapeType="1"/>
          </p:cNvSpPr>
          <p:nvPr/>
        </p:nvSpPr>
        <p:spPr bwMode="auto">
          <a:xfrm flipH="1">
            <a:off x="6400800" y="5294142"/>
            <a:ext cx="152400" cy="228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42" name="Line 30"/>
          <p:cNvSpPr>
            <a:spLocks noChangeShapeType="1"/>
          </p:cNvSpPr>
          <p:nvPr/>
        </p:nvSpPr>
        <p:spPr bwMode="auto">
          <a:xfrm flipH="1">
            <a:off x="6503988" y="5294142"/>
            <a:ext cx="125412" cy="228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43" name="Text Box 31"/>
          <p:cNvSpPr txBox="1">
            <a:spLocks noChangeArrowheads="1"/>
          </p:cNvSpPr>
          <p:nvPr/>
        </p:nvSpPr>
        <p:spPr bwMode="auto">
          <a:xfrm>
            <a:off x="1631950" y="5229056"/>
            <a:ext cx="11874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vi-VN" altLang="en-US" sz="1600" b="1" i="1">
                <a:solidFill>
                  <a:srgbClr val="FF00FF"/>
                </a:solidFill>
                <a:latin typeface="+mn-lt"/>
              </a:rPr>
              <a:t>Hình 3</a:t>
            </a:r>
            <a:endParaRPr lang="en-US" altLang="en-US" sz="1600" b="1" i="1">
              <a:solidFill>
                <a:srgbClr val="FF00FF"/>
              </a:solidFill>
              <a:latin typeface="+mn-lt"/>
            </a:endParaRPr>
          </a:p>
        </p:txBody>
      </p:sp>
      <p:sp>
        <p:nvSpPr>
          <p:cNvPr id="8220" name="Text Box 34"/>
          <p:cNvSpPr txBox="1">
            <a:spLocks noChangeArrowheads="1"/>
          </p:cNvSpPr>
          <p:nvPr/>
        </p:nvSpPr>
        <p:spPr bwMode="auto">
          <a:xfrm>
            <a:off x="304557" y="475544"/>
            <a:ext cx="116307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vi-VN" sz="2400" b="1" i="1">
                <a:solidFill>
                  <a:schemeClr val="accent6">
                    <a:lumMod val="75000"/>
                  </a:schemeClr>
                </a:solidFill>
              </a:rPr>
              <a:t>Quan </a:t>
            </a:r>
            <a:r>
              <a:rPr lang="vi-VN" sz="2400" b="1" i="1" dirty="0">
                <a:solidFill>
                  <a:schemeClr val="accent6">
                    <a:lumMod val="75000"/>
                  </a:schemeClr>
                </a:solidFill>
              </a:rPr>
              <a:t>sát hình vẽ, hãy cho biết điểm </a:t>
            </a:r>
            <a:r>
              <a:rPr lang="en-US" sz="2400" b="1" i="1" dirty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vi-VN" sz="2400" b="1" i="1" dirty="0">
                <a:solidFill>
                  <a:schemeClr val="accent6">
                    <a:lumMod val="75000"/>
                  </a:schemeClr>
                </a:solidFill>
              </a:rPr>
              <a:t> có là trung điểm của đoạn thẳng MN </a:t>
            </a:r>
            <a:r>
              <a:rPr lang="vi-VN" sz="2400" b="1" i="1">
                <a:solidFill>
                  <a:schemeClr val="accent6">
                    <a:lumMod val="75000"/>
                  </a:schemeClr>
                </a:solidFill>
              </a:rPr>
              <a:t>không?</a:t>
            </a:r>
            <a:r>
              <a:rPr lang="en-US" sz="2400" b="1" i="1">
                <a:solidFill>
                  <a:schemeClr val="accent6">
                    <a:lumMod val="75000"/>
                  </a:schemeClr>
                </a:solidFill>
              </a:rPr>
              <a:t> Vì sao?</a:t>
            </a:r>
            <a:endParaRPr lang="vi-VN" sz="2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248" name="Line 39"/>
          <p:cNvSpPr>
            <a:spLocks noChangeShapeType="1"/>
          </p:cNvSpPr>
          <p:nvPr/>
        </p:nvSpPr>
        <p:spPr bwMode="auto">
          <a:xfrm flipH="1">
            <a:off x="4191000" y="1788942"/>
            <a:ext cx="7620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9249" name="Line 40"/>
          <p:cNvSpPr>
            <a:spLocks noChangeShapeType="1"/>
          </p:cNvSpPr>
          <p:nvPr/>
        </p:nvSpPr>
        <p:spPr bwMode="auto">
          <a:xfrm>
            <a:off x="4162425" y="1820692"/>
            <a:ext cx="152400" cy="2286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9250" name="Line 41"/>
          <p:cNvSpPr>
            <a:spLocks noChangeShapeType="1"/>
          </p:cNvSpPr>
          <p:nvPr/>
        </p:nvSpPr>
        <p:spPr bwMode="auto">
          <a:xfrm flipH="1">
            <a:off x="6705600" y="1788942"/>
            <a:ext cx="152400" cy="2730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00"/>
          </a:p>
        </p:txBody>
      </p:sp>
      <p:sp>
        <p:nvSpPr>
          <p:cNvPr id="9251" name="Line 5"/>
          <p:cNvSpPr>
            <a:spLocks noChangeShapeType="1"/>
          </p:cNvSpPr>
          <p:nvPr/>
        </p:nvSpPr>
        <p:spPr bwMode="auto">
          <a:xfrm>
            <a:off x="7620000" y="1879430"/>
            <a:ext cx="0" cy="152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52" name="Line 21"/>
          <p:cNvSpPr>
            <a:spLocks noChangeShapeType="1"/>
          </p:cNvSpPr>
          <p:nvPr/>
        </p:nvSpPr>
        <p:spPr bwMode="auto">
          <a:xfrm flipH="1">
            <a:off x="7696200" y="5294142"/>
            <a:ext cx="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9253" name="Line 21"/>
          <p:cNvSpPr>
            <a:spLocks noChangeShapeType="1"/>
          </p:cNvSpPr>
          <p:nvPr/>
        </p:nvSpPr>
        <p:spPr bwMode="auto">
          <a:xfrm flipH="1">
            <a:off x="5334000" y="5294142"/>
            <a:ext cx="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2" name="TextBox 1"/>
          <p:cNvSpPr txBox="1"/>
          <p:nvPr/>
        </p:nvSpPr>
        <p:spPr>
          <a:xfrm>
            <a:off x="8142290" y="1688123"/>
            <a:ext cx="3815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CC0099"/>
                </a:solidFill>
              </a:rPr>
              <a:t>Không</a:t>
            </a:r>
            <a:r>
              <a:rPr lang="en-US" sz="1600" b="1" dirty="0">
                <a:solidFill>
                  <a:srgbClr val="CC0099"/>
                </a:solidFill>
              </a:rPr>
              <a:t>, </a:t>
            </a:r>
            <a:r>
              <a:rPr lang="en-US" sz="1600" b="1" dirty="0" err="1">
                <a:solidFill>
                  <a:srgbClr val="CC0099"/>
                </a:solidFill>
              </a:rPr>
              <a:t>vì</a:t>
            </a:r>
            <a:r>
              <a:rPr lang="en-US" sz="1600" b="1" dirty="0">
                <a:solidFill>
                  <a:srgbClr val="CC0099"/>
                </a:solidFill>
              </a:rPr>
              <a:t> MK </a:t>
            </a:r>
            <a:r>
              <a:rPr lang="en-US" sz="1600" b="1" dirty="0" err="1">
                <a:solidFill>
                  <a:srgbClr val="CC0099"/>
                </a:solidFill>
              </a:rPr>
              <a:t>không</a:t>
            </a:r>
            <a:r>
              <a:rPr lang="en-US" sz="1600" b="1" dirty="0">
                <a:solidFill>
                  <a:srgbClr val="CC0099"/>
                </a:solidFill>
              </a:rPr>
              <a:t> </a:t>
            </a:r>
            <a:r>
              <a:rPr lang="en-US" sz="1600" b="1" dirty="0" err="1">
                <a:solidFill>
                  <a:srgbClr val="CC0099"/>
                </a:solidFill>
              </a:rPr>
              <a:t>bằng</a:t>
            </a:r>
            <a:r>
              <a:rPr lang="en-US" sz="1600" b="1" dirty="0">
                <a:solidFill>
                  <a:srgbClr val="CC0099"/>
                </a:solidFill>
              </a:rPr>
              <a:t> KN.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39100" y="3527811"/>
            <a:ext cx="3815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CC0099"/>
                </a:solidFill>
              </a:rPr>
              <a:t>Không</a:t>
            </a:r>
            <a:r>
              <a:rPr lang="en-US" sz="1600" b="1" dirty="0">
                <a:solidFill>
                  <a:srgbClr val="CC0099"/>
                </a:solidFill>
              </a:rPr>
              <a:t>, </a:t>
            </a:r>
            <a:r>
              <a:rPr lang="en-US" sz="1600" b="1" dirty="0" err="1">
                <a:solidFill>
                  <a:srgbClr val="CC0099"/>
                </a:solidFill>
              </a:rPr>
              <a:t>vì</a:t>
            </a:r>
            <a:r>
              <a:rPr lang="en-US" sz="1600" b="1" dirty="0">
                <a:solidFill>
                  <a:srgbClr val="CC0099"/>
                </a:solidFill>
              </a:rPr>
              <a:t> K </a:t>
            </a:r>
            <a:r>
              <a:rPr lang="en-US" sz="1600" b="1" dirty="0" err="1">
                <a:solidFill>
                  <a:srgbClr val="CC0099"/>
                </a:solidFill>
              </a:rPr>
              <a:t>không</a:t>
            </a:r>
            <a:r>
              <a:rPr lang="en-US" sz="1600" b="1" dirty="0">
                <a:solidFill>
                  <a:srgbClr val="CC0099"/>
                </a:solidFill>
              </a:rPr>
              <a:t> </a:t>
            </a:r>
            <a:r>
              <a:rPr lang="en-US" sz="1600" b="1" dirty="0" err="1">
                <a:solidFill>
                  <a:srgbClr val="CC0099"/>
                </a:solidFill>
              </a:rPr>
              <a:t>trên</a:t>
            </a:r>
            <a:r>
              <a:rPr lang="en-US" sz="1600" b="1" dirty="0">
                <a:solidFill>
                  <a:srgbClr val="CC0099"/>
                </a:solidFill>
              </a:rPr>
              <a:t> MN.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20065" y="5239015"/>
            <a:ext cx="3815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CC0099"/>
                </a:solidFill>
              </a:rPr>
              <a:t>Phải</a:t>
            </a:r>
            <a:r>
              <a:rPr lang="en-US" sz="1600" b="1" dirty="0">
                <a:solidFill>
                  <a:srgbClr val="CC0099"/>
                </a:solidFill>
              </a:rPr>
              <a:t>, </a:t>
            </a:r>
            <a:r>
              <a:rPr lang="en-US" sz="1600" b="1" dirty="0" err="1">
                <a:solidFill>
                  <a:srgbClr val="CC0099"/>
                </a:solidFill>
              </a:rPr>
              <a:t>vì</a:t>
            </a:r>
            <a:r>
              <a:rPr lang="en-US" sz="1600" b="1" dirty="0">
                <a:solidFill>
                  <a:srgbClr val="CC0099"/>
                </a:solidFill>
              </a:rPr>
              <a:t> K </a:t>
            </a:r>
            <a:r>
              <a:rPr lang="en-US" sz="1600" b="1" dirty="0" err="1">
                <a:solidFill>
                  <a:srgbClr val="CC0099"/>
                </a:solidFill>
              </a:rPr>
              <a:t>nằm</a:t>
            </a:r>
            <a:r>
              <a:rPr lang="en-US" sz="1600" b="1" dirty="0">
                <a:solidFill>
                  <a:srgbClr val="CC0099"/>
                </a:solidFill>
              </a:rPr>
              <a:t> </a:t>
            </a:r>
            <a:r>
              <a:rPr lang="en-US" sz="1600" b="1" dirty="0" err="1">
                <a:solidFill>
                  <a:srgbClr val="CC0099"/>
                </a:solidFill>
              </a:rPr>
              <a:t>trên</a:t>
            </a:r>
            <a:r>
              <a:rPr lang="en-US" sz="1600" b="1" dirty="0">
                <a:solidFill>
                  <a:srgbClr val="CC0099"/>
                </a:solidFill>
              </a:rPr>
              <a:t> MN </a:t>
            </a:r>
          </a:p>
          <a:p>
            <a:r>
              <a:rPr lang="en-US" sz="1600" b="1" dirty="0" err="1">
                <a:solidFill>
                  <a:srgbClr val="CC0099"/>
                </a:solidFill>
              </a:rPr>
              <a:t>và</a:t>
            </a:r>
            <a:r>
              <a:rPr lang="en-US" sz="1600" b="1" dirty="0">
                <a:solidFill>
                  <a:srgbClr val="CC0099"/>
                </a:solidFill>
              </a:rPr>
              <a:t> KM =KN.</a:t>
            </a:r>
          </a:p>
        </p:txBody>
      </p:sp>
    </p:spTree>
    <p:extLst>
      <p:ext uri="{BB962C8B-B14F-4D97-AF65-F5344CB8AC3E}">
        <p14:creationId xmlns:p14="http://schemas.microsoft.com/office/powerpoint/2010/main" val="2428913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" t="2060" r="44649" b="69368"/>
          <a:stretch/>
        </p:blipFill>
        <p:spPr>
          <a:xfrm>
            <a:off x="163286" y="451239"/>
            <a:ext cx="6487216" cy="15273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" t="35789" r="43768" b="28797"/>
          <a:stretch/>
        </p:blipFill>
        <p:spPr>
          <a:xfrm>
            <a:off x="239652" y="2954246"/>
            <a:ext cx="6936597" cy="2027703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473487" y="1787966"/>
            <a:ext cx="6678675" cy="1473926"/>
            <a:chOff x="4473487" y="1787966"/>
            <a:chExt cx="6678675" cy="1473926"/>
          </a:xfrm>
        </p:grpSpPr>
        <p:sp>
          <p:nvSpPr>
            <p:cNvPr id="6" name="Line 11"/>
            <p:cNvSpPr>
              <a:spLocks noChangeShapeType="1"/>
            </p:cNvSpPr>
            <p:nvPr/>
          </p:nvSpPr>
          <p:spPr bwMode="auto">
            <a:xfrm flipV="1">
              <a:off x="4856009" y="2498540"/>
              <a:ext cx="3514268" cy="0"/>
            </a:xfrm>
            <a:prstGeom prst="line">
              <a:avLst/>
            </a:prstGeom>
            <a:noFill/>
            <a:ln w="603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730822" y="2427036"/>
              <a:ext cx="125186" cy="12518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297426" y="2439727"/>
              <a:ext cx="125186" cy="12518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1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218"/>
            <a:stretch/>
          </p:blipFill>
          <p:spPr bwMode="auto">
            <a:xfrm>
              <a:off x="4473487" y="2592463"/>
              <a:ext cx="6678675" cy="6694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4473487" y="1847762"/>
              <a:ext cx="91440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/>
              <a:r>
                <a:rPr lang="en-US" altLang="en-US" sz="3600" b="0">
                  <a:solidFill>
                    <a:srgbClr val="000066"/>
                  </a:solidFill>
                  <a:latin typeface=".VnArial Narrow" panose="020B7200000000000000" pitchFamily="34" charset="0"/>
                </a:rPr>
                <a:t> </a:t>
              </a:r>
              <a:r>
                <a:rPr lang="en-US" altLang="en-US" sz="3000" b="0">
                  <a:solidFill>
                    <a:srgbClr val="0000FF"/>
                  </a:solidFill>
                  <a:latin typeface="+mj-lt"/>
                </a:rPr>
                <a:t>A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8156559" y="1787966"/>
              <a:ext cx="653860" cy="646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/>
              <a:r>
                <a:rPr lang="en-US" altLang="en-US" sz="3600" b="0">
                  <a:solidFill>
                    <a:srgbClr val="000066"/>
                  </a:solidFill>
                  <a:latin typeface=".VnArial Narrow" panose="020B7200000000000000" pitchFamily="34" charset="0"/>
                </a:rPr>
                <a:t> </a:t>
              </a:r>
              <a:r>
                <a:rPr lang="en-US" altLang="en-US" sz="3000" b="0">
                  <a:solidFill>
                    <a:srgbClr val="0000FF"/>
                  </a:solidFill>
                  <a:latin typeface="+mj-lt"/>
                </a:rPr>
                <a:t>B</a:t>
              </a:r>
            </a:p>
          </p:txBody>
        </p:sp>
      </p:grpSp>
      <p:sp>
        <p:nvSpPr>
          <p:cNvPr id="16" name="Oval 15"/>
          <p:cNvSpPr/>
          <p:nvPr/>
        </p:nvSpPr>
        <p:spPr>
          <a:xfrm>
            <a:off x="6495551" y="2422445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6205767" y="1787964"/>
            <a:ext cx="653860" cy="646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600" b="0">
                <a:solidFill>
                  <a:srgbClr val="000066"/>
                </a:solidFill>
                <a:latin typeface=".VnArial Narrow" panose="020B7200000000000000" pitchFamily="34" charset="0"/>
              </a:rPr>
              <a:t> </a:t>
            </a:r>
            <a:r>
              <a:rPr lang="en-US" altLang="en-US" sz="3000" b="0">
                <a:solidFill>
                  <a:srgbClr val="0000FF"/>
                </a:solidFill>
                <a:latin typeface="+mj-lt"/>
              </a:rPr>
              <a:t>M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930609" y="5128865"/>
            <a:ext cx="3390312" cy="1347245"/>
            <a:chOff x="1975198" y="5086661"/>
            <a:chExt cx="3390312" cy="1347245"/>
          </a:xfrm>
        </p:grpSpPr>
        <p:sp>
          <p:nvSpPr>
            <p:cNvPr id="20" name="TextBox 19"/>
            <p:cNvSpPr txBox="1"/>
            <p:nvPr/>
          </p:nvSpPr>
          <p:spPr>
            <a:xfrm>
              <a:off x="1975198" y="5086661"/>
              <a:ext cx="339031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>
                  <a:latin typeface="+mj-lt"/>
                </a:rPr>
                <a:t>Ta có:  AM = MB = 3 cm</a:t>
              </a:r>
            </a:p>
            <a:p>
              <a:endParaRPr lang="en-US" sz="2400">
                <a:latin typeface="+mj-lt"/>
              </a:endParaRPr>
            </a:p>
            <a:p>
              <a:r>
                <a:rPr lang="en-US" sz="2400">
                  <a:latin typeface="+mj-lt"/>
                </a:rPr>
                <a:t>Hay  AM = MB =</a:t>
              </a:r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9870832"/>
                </p:ext>
              </p:extLst>
            </p:nvPr>
          </p:nvGraphicFramePr>
          <p:xfrm>
            <a:off x="4257351" y="5644062"/>
            <a:ext cx="541607" cy="7898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5" name="Equation" r:id="rId5" imgW="304560" imgH="444240" progId="Equation.DSMT4">
                    <p:embed/>
                  </p:oleObj>
                </mc:Choice>
                <mc:Fallback>
                  <p:oleObj name="Equation" r:id="rId5" imgW="304560" imgH="4442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257351" y="5644062"/>
                          <a:ext cx="541607" cy="78984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" r="1695"/>
          <a:stretch/>
        </p:blipFill>
        <p:spPr>
          <a:xfrm>
            <a:off x="7465593" y="3968097"/>
            <a:ext cx="3993310" cy="28455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2123" y="5160062"/>
            <a:ext cx="1293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C00000"/>
                </a:solidFill>
              </a:rPr>
              <a:t>Chú  ý: </a:t>
            </a:r>
          </a:p>
        </p:txBody>
      </p:sp>
    </p:spTree>
    <p:extLst>
      <p:ext uri="{BB962C8B-B14F-4D97-AF65-F5344CB8AC3E}">
        <p14:creationId xmlns:p14="http://schemas.microsoft.com/office/powerpoint/2010/main" val="2996977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" t="2060" r="44649" b="69368"/>
          <a:stretch/>
        </p:blipFill>
        <p:spPr>
          <a:xfrm>
            <a:off x="163286" y="451239"/>
            <a:ext cx="6487216" cy="1527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" t="72669" r="43809" b="5001"/>
          <a:stretch/>
        </p:blipFill>
        <p:spPr>
          <a:xfrm>
            <a:off x="304965" y="4550521"/>
            <a:ext cx="7078276" cy="1289525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473487" y="1787966"/>
            <a:ext cx="6678675" cy="1473926"/>
            <a:chOff x="4473487" y="1787966"/>
            <a:chExt cx="6678675" cy="1473926"/>
          </a:xfrm>
        </p:grpSpPr>
        <p:sp>
          <p:nvSpPr>
            <p:cNvPr id="6" name="Line 11"/>
            <p:cNvSpPr>
              <a:spLocks noChangeShapeType="1"/>
            </p:cNvSpPr>
            <p:nvPr/>
          </p:nvSpPr>
          <p:spPr bwMode="auto">
            <a:xfrm flipV="1">
              <a:off x="4856009" y="2498540"/>
              <a:ext cx="3514268" cy="0"/>
            </a:xfrm>
            <a:prstGeom prst="line">
              <a:avLst/>
            </a:prstGeom>
            <a:noFill/>
            <a:ln w="603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730822" y="2427036"/>
              <a:ext cx="125186" cy="12518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297426" y="2439727"/>
              <a:ext cx="125186" cy="12518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11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218"/>
            <a:stretch/>
          </p:blipFill>
          <p:spPr bwMode="auto">
            <a:xfrm>
              <a:off x="4473487" y="2592463"/>
              <a:ext cx="6678675" cy="6694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4473487" y="1847762"/>
              <a:ext cx="914400" cy="641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/>
              <a:r>
                <a:rPr lang="en-US" altLang="en-US" sz="3600" b="0">
                  <a:solidFill>
                    <a:srgbClr val="000066"/>
                  </a:solidFill>
                  <a:latin typeface=".VnArial Narrow" panose="020B7200000000000000" pitchFamily="34" charset="0"/>
                </a:rPr>
                <a:t> </a:t>
              </a:r>
              <a:r>
                <a:rPr lang="en-US" altLang="en-US" sz="3000" b="0">
                  <a:solidFill>
                    <a:srgbClr val="0000FF"/>
                  </a:solidFill>
                  <a:latin typeface="+mj-lt"/>
                </a:rPr>
                <a:t>A</a:t>
              </a: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8156559" y="1787966"/>
              <a:ext cx="653860" cy="646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 eaLnBrk="1" hangingPunct="1"/>
              <a:r>
                <a:rPr lang="en-US" altLang="en-US" sz="3600" b="0">
                  <a:solidFill>
                    <a:srgbClr val="000066"/>
                  </a:solidFill>
                  <a:latin typeface=".VnArial Narrow" panose="020B7200000000000000" pitchFamily="34" charset="0"/>
                </a:rPr>
                <a:t> </a:t>
              </a:r>
              <a:r>
                <a:rPr lang="en-US" altLang="en-US" sz="3000" b="0">
                  <a:solidFill>
                    <a:srgbClr val="0000FF"/>
                  </a:solidFill>
                  <a:latin typeface="+mj-lt"/>
                </a:rPr>
                <a:t>B</a:t>
              </a:r>
            </a:p>
          </p:txBody>
        </p:sp>
      </p:grpSp>
      <p:sp>
        <p:nvSpPr>
          <p:cNvPr id="16" name="Oval 15"/>
          <p:cNvSpPr/>
          <p:nvPr/>
        </p:nvSpPr>
        <p:spPr>
          <a:xfrm>
            <a:off x="6495551" y="2422445"/>
            <a:ext cx="125186" cy="1251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6205767" y="1787964"/>
            <a:ext cx="653860" cy="646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en-US" altLang="en-US" sz="3600" b="0">
                <a:solidFill>
                  <a:srgbClr val="000066"/>
                </a:solidFill>
                <a:latin typeface=".VnArial Narrow" panose="020B7200000000000000" pitchFamily="34" charset="0"/>
              </a:rPr>
              <a:t> </a:t>
            </a:r>
            <a:r>
              <a:rPr lang="en-US" altLang="en-US" sz="3000" b="0">
                <a:solidFill>
                  <a:srgbClr val="0000FF"/>
                </a:solidFill>
                <a:latin typeface="+mj-lt"/>
              </a:rPr>
              <a:t>M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" t="35789" r="87801" b="45821"/>
          <a:stretch/>
        </p:blipFill>
        <p:spPr>
          <a:xfrm>
            <a:off x="403440" y="3261892"/>
            <a:ext cx="1186210" cy="105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69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6" t="15291" r="34001" b="21935"/>
          <a:stretch/>
        </p:blipFill>
        <p:spPr>
          <a:xfrm>
            <a:off x="0" y="637969"/>
            <a:ext cx="6779900" cy="3465843"/>
          </a:xfrm>
          <a:prstGeom prst="rect">
            <a:avLst/>
          </a:prstGeom>
        </p:spPr>
      </p:pic>
      <p:pic>
        <p:nvPicPr>
          <p:cNvPr id="8194" name="Picture 2" descr="Cayi cao Mẫu Khúc Gỗ Họa Tiết Hình Trụ Trụ Đệm Mẫu Khúc Gỗ Gối Đệm Đăng  Nhập Đệm Gối| | - AliExpress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" t="28692" r="124" b="25375"/>
          <a:stretch/>
        </p:blipFill>
        <p:spPr bwMode="auto">
          <a:xfrm>
            <a:off x="7101114" y="1961502"/>
            <a:ext cx="4611190" cy="214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reeform 2"/>
          <p:cNvSpPr/>
          <p:nvPr/>
        </p:nvSpPr>
        <p:spPr>
          <a:xfrm>
            <a:off x="5557793" y="4484710"/>
            <a:ext cx="5245190" cy="792894"/>
          </a:xfrm>
          <a:custGeom>
            <a:avLst/>
            <a:gdLst>
              <a:gd name="connsiteX0" fmla="*/ 33110 w 5245190"/>
              <a:gd name="connsiteY0" fmla="*/ 466113 h 792894"/>
              <a:gd name="connsiteX1" fmla="*/ 150676 w 5245190"/>
              <a:gd name="connsiteY1" fmla="*/ 374673 h 792894"/>
              <a:gd name="connsiteX2" fmla="*/ 1221830 w 5245190"/>
              <a:gd name="connsiteY2" fmla="*/ 8913 h 792894"/>
              <a:gd name="connsiteX3" fmla="*/ 2828561 w 5245190"/>
              <a:gd name="connsiteY3" fmla="*/ 792684 h 792894"/>
              <a:gd name="connsiteX4" fmla="*/ 4996996 w 5245190"/>
              <a:gd name="connsiteY4" fmla="*/ 87290 h 792894"/>
              <a:gd name="connsiteX5" fmla="*/ 5219064 w 5245190"/>
              <a:gd name="connsiteY5" fmla="*/ 74227 h 792894"/>
              <a:gd name="connsiteX6" fmla="*/ 5232127 w 5245190"/>
              <a:gd name="connsiteY6" fmla="*/ 48101 h 79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5190" h="792894">
                <a:moveTo>
                  <a:pt x="33110" y="466113"/>
                </a:moveTo>
                <a:cubicBezTo>
                  <a:pt x="-7167" y="458493"/>
                  <a:pt x="-47444" y="450873"/>
                  <a:pt x="150676" y="374673"/>
                </a:cubicBezTo>
                <a:cubicBezTo>
                  <a:pt x="348796" y="298473"/>
                  <a:pt x="775516" y="-60755"/>
                  <a:pt x="1221830" y="8913"/>
                </a:cubicBezTo>
                <a:cubicBezTo>
                  <a:pt x="1668144" y="78581"/>
                  <a:pt x="2199367" y="779621"/>
                  <a:pt x="2828561" y="792684"/>
                </a:cubicBezTo>
                <a:cubicBezTo>
                  <a:pt x="3457755" y="805747"/>
                  <a:pt x="4598579" y="207033"/>
                  <a:pt x="4996996" y="87290"/>
                </a:cubicBezTo>
                <a:cubicBezTo>
                  <a:pt x="5395413" y="-32453"/>
                  <a:pt x="5179876" y="80758"/>
                  <a:pt x="5219064" y="74227"/>
                </a:cubicBezTo>
                <a:cubicBezTo>
                  <a:pt x="5258253" y="67695"/>
                  <a:pt x="5245190" y="57898"/>
                  <a:pt x="5232127" y="48101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097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t="15240" r="2846" b="11799"/>
          <a:stretch/>
        </p:blipFill>
        <p:spPr>
          <a:xfrm>
            <a:off x="194998" y="1308296"/>
            <a:ext cx="11982934" cy="254519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9" b="6379"/>
          <a:stretch/>
        </p:blipFill>
        <p:spPr>
          <a:xfrm>
            <a:off x="209066" y="457870"/>
            <a:ext cx="1901372" cy="59508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356209" y="1842868"/>
            <a:ext cx="464234" cy="47830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C00000"/>
                </a:solidFill>
              </a:rPr>
              <a:t>C</a:t>
            </a:r>
            <a:endParaRPr lang="en-US" sz="2400"/>
          </a:p>
        </p:txBody>
      </p:sp>
      <p:sp>
        <p:nvSpPr>
          <p:cNvPr id="7" name="Rounded Rectangle 6"/>
          <p:cNvSpPr/>
          <p:nvPr/>
        </p:nvSpPr>
        <p:spPr>
          <a:xfrm>
            <a:off x="11420624" y="1854588"/>
            <a:ext cx="464234" cy="47830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C00000"/>
                </a:solidFill>
              </a:rPr>
              <a:t>P</a:t>
            </a:r>
            <a:endParaRPr lang="en-US" sz="2400"/>
          </a:p>
        </p:txBody>
      </p:sp>
      <p:sp>
        <p:nvSpPr>
          <p:cNvPr id="8" name="Rounded Rectangle 7"/>
          <p:cNvSpPr/>
          <p:nvPr/>
        </p:nvSpPr>
        <p:spPr>
          <a:xfrm>
            <a:off x="672901" y="2290688"/>
            <a:ext cx="464234" cy="47830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C00000"/>
                </a:solidFill>
              </a:rPr>
              <a:t>Q</a:t>
            </a:r>
            <a:endParaRPr lang="en-US" sz="2400"/>
          </a:p>
        </p:txBody>
      </p:sp>
      <p:sp>
        <p:nvSpPr>
          <p:cNvPr id="9" name="Rounded Rectangle 8"/>
          <p:cNvSpPr/>
          <p:nvPr/>
        </p:nvSpPr>
        <p:spPr>
          <a:xfrm>
            <a:off x="3545056" y="2318823"/>
            <a:ext cx="560357" cy="46658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C00000"/>
                </a:solidFill>
              </a:rPr>
              <a:t>CP</a:t>
            </a:r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149968" y="2290691"/>
            <a:ext cx="590843" cy="47830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C00000"/>
                </a:solidFill>
              </a:rPr>
              <a:t>CQ</a:t>
            </a:r>
            <a:endParaRPr lang="en-US" sz="1600"/>
          </a:p>
        </p:txBody>
      </p:sp>
      <p:sp>
        <p:nvSpPr>
          <p:cNvPr id="11" name="Rounded Rectangle 10"/>
          <p:cNvSpPr/>
          <p:nvPr/>
        </p:nvSpPr>
        <p:spPr>
          <a:xfrm>
            <a:off x="9015044" y="2824256"/>
            <a:ext cx="464234" cy="47830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C00000"/>
                </a:solidFill>
              </a:rPr>
              <a:t>G</a:t>
            </a:r>
            <a:endParaRPr lang="en-US" sz="2400"/>
          </a:p>
        </p:txBody>
      </p:sp>
      <p:sp>
        <p:nvSpPr>
          <p:cNvPr id="12" name="Rounded Rectangle 11"/>
          <p:cNvSpPr/>
          <p:nvPr/>
        </p:nvSpPr>
        <p:spPr>
          <a:xfrm>
            <a:off x="2150013" y="3275427"/>
            <a:ext cx="663525" cy="57806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rgbClr val="C00000"/>
                </a:solidFill>
              </a:rPr>
              <a:t>IK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1980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8" t="13863" r="6934" b="16388"/>
          <a:stretch/>
        </p:blipFill>
        <p:spPr>
          <a:xfrm>
            <a:off x="0" y="1181685"/>
            <a:ext cx="12138009" cy="24477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9" b="6379"/>
          <a:stretch/>
        </p:blipFill>
        <p:spPr>
          <a:xfrm>
            <a:off x="209066" y="457870"/>
            <a:ext cx="1901372" cy="5950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4695" y="3866349"/>
            <a:ext cx="1619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Giải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83310" y="4520154"/>
                <a:ext cx="29726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  <m:r>
                        <a:rPr lang="en-US" sz="2800" i="1" smtClean="0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CD</m:t>
                      </m:r>
                      <m: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  <m:r>
                        <a:rPr lang="en-US" sz="2800" i="1" smtClean="0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AB</m:t>
                      </m:r>
                      <m: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10" y="4520154"/>
                <a:ext cx="297261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731521" y="6122965"/>
            <a:ext cx="3971108" cy="523220"/>
            <a:chOff x="4235463" y="5310688"/>
            <a:chExt cx="3733338" cy="52322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235463" y="5310688"/>
                  <a:ext cx="373333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solidFill>
                        <a:srgbClr val="000099"/>
                      </a:solidFill>
                      <a:ea typeface="Cambria Math" panose="02040503050406030204" pitchFamily="18" charset="0"/>
                    </a:rPr>
                    <a:t>c)  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r>
                        <a:rPr lang="en-US" sz="2800" b="0" i="1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en-US" sz="2800" b="0" i="1" smtClean="0">
                          <a:solidFill>
                            <a:srgbClr val="CC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sz="2800" b="0" i="1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CD</m:t>
                      </m:r>
                      <m: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r>
                    <a:rPr lang="en-US" sz="2800" dirty="0">
                      <a:solidFill>
                        <a:srgbClr val="000099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5463" y="5310688"/>
                  <a:ext cx="3733338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3072" t="-12791" b="-302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>
                <a:xfrm>
                  <a:off x="5065601" y="5310688"/>
                  <a:ext cx="667656" cy="4924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600">
                            <a:latin typeface="Cambria Math" panose="02040503050406030204" pitchFamily="18" charset="0"/>
                          </a:rPr>
                          <m:t>∉</m:t>
                        </m:r>
                      </m:oMath>
                    </m:oMathPara>
                  </a14:m>
                  <a:endParaRPr lang="en-US" sz="2600"/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5601" y="5310688"/>
                  <a:ext cx="667656" cy="4924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83310" y="5099029"/>
                <a:ext cx="785079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à 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trung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đ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ể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ủ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đ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ạ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CD</m:t>
                      </m:r>
                      <m:r>
                        <a:rPr lang="en-US" sz="280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IC</m:t>
                          </m:r>
                          <m:r>
                            <a:rPr lang="en-US" sz="280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ID</m:t>
                          </m:r>
                          <m:r>
                            <a:rPr lang="en-US" sz="280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=4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cm</m:t>
                          </m:r>
                        </m:e>
                      </m:d>
                      <m:r>
                        <a:rPr lang="en-US" sz="2800" b="0" i="0" smtClean="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>
                          <a:solidFill>
                            <a:srgbClr val="00009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solidFill>
                    <a:srgbClr val="000099"/>
                  </a:solidFill>
                </a:endParaRPr>
              </a:p>
              <a:p>
                <a:r>
                  <a:rPr lang="en-US" sz="2800" dirty="0">
                    <a:solidFill>
                      <a:srgbClr val="000099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à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trung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 đ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ể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ủ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 đ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ạ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99"/>
                        </a:solidFill>
                        <a:latin typeface="Cambria Math" panose="02040503050406030204" pitchFamily="18" charset="0"/>
                      </a:rPr>
                      <m:t>AB</m:t>
                    </m:r>
                  </m:oMath>
                </a14:m>
                <a:r>
                  <a:rPr lang="en-US" sz="2800" dirty="0">
                    <a:solidFill>
                      <a:srgbClr val="000099"/>
                    </a:solidFill>
                  </a:rPr>
                  <a:t> ( IA = IB = 3cm).</a:t>
                </a: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10" y="5099029"/>
                <a:ext cx="7850793" cy="954107"/>
              </a:xfrm>
              <a:prstGeom prst="rect">
                <a:avLst/>
              </a:prstGeom>
              <a:blipFill>
                <a:blip r:embed="rId7"/>
                <a:stretch>
                  <a:fillRect b="-159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9218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5638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1981200" y="2133600"/>
            <a:ext cx="2895600" cy="685800"/>
          </a:xfrm>
          <a:prstGeom prst="wedgeRectCallout">
            <a:avLst>
              <a:gd name="adj1" fmla="val 99510"/>
              <a:gd name="adj2" fmla="val 118724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3200"/>
              <a:t>AM = 20 cm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282387" y="556129"/>
            <a:ext cx="106097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vi-VN" altLang="en-US" sz="2400" b="1">
                <a:solidFill>
                  <a:srgbClr val="0000FF"/>
                </a:solidFill>
                <a:latin typeface="+mn-lt"/>
              </a:rPr>
              <a:t>Cho M là trung điểm của đoạn thẳng AB, biết AB = 40 cm. </a:t>
            </a:r>
          </a:p>
          <a:p>
            <a:pPr eaLnBrk="1" hangingPunct="1"/>
            <a:r>
              <a:rPr lang="vi-VN" altLang="en-US" sz="2400" b="1">
                <a:solidFill>
                  <a:srgbClr val="0000FF"/>
                </a:solidFill>
                <a:latin typeface="+mn-lt"/>
              </a:rPr>
              <a:t>Hỏi độ dài đoạn AM = 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62200" y="4505235"/>
            <a:ext cx="7467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+mn-lt"/>
              </a:rPr>
              <a:t>Vì M là trung điểm của đoạn thẳng AB nên:</a:t>
            </a:r>
          </a:p>
          <a:p>
            <a:pPr eaLnBrk="1" hangingPunct="1"/>
            <a:endParaRPr lang="en-US" altLang="en-US" sz="2400">
              <a:latin typeface="+mn-lt"/>
            </a:endParaRPr>
          </a:p>
          <a:p>
            <a:pPr eaLnBrk="1" hangingPunct="1"/>
            <a:r>
              <a:rPr lang="en-US" altLang="en-US" sz="2400">
                <a:latin typeface="+mn-lt"/>
              </a:rPr>
              <a:t>MA = MB =                 = 20 (cm)       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209100"/>
              </p:ext>
            </p:extLst>
          </p:nvPr>
        </p:nvGraphicFramePr>
        <p:xfrm>
          <a:off x="3989388" y="5011738"/>
          <a:ext cx="1497012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Equation" r:id="rId4" imgW="609480" imgH="393480" progId="Equation.DSMT4">
                  <p:embed/>
                </p:oleObj>
              </mc:Choice>
              <mc:Fallback>
                <p:oleObj name="Equation" r:id="rId4" imgW="609480" imgH="39348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8" y="5011738"/>
                        <a:ext cx="1497012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7422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794" y="1905000"/>
            <a:ext cx="5584874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AutoShape 4"/>
          <p:cNvSpPr>
            <a:spLocks noChangeArrowheads="1"/>
          </p:cNvSpPr>
          <p:nvPr/>
        </p:nvSpPr>
        <p:spPr bwMode="auto">
          <a:xfrm>
            <a:off x="7146388" y="1535572"/>
            <a:ext cx="2025747" cy="464234"/>
          </a:xfrm>
          <a:prstGeom prst="wedgeRoundRectCallout">
            <a:avLst>
              <a:gd name="adj1" fmla="val -123067"/>
              <a:gd name="adj2" fmla="val 10934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800" dirty="0"/>
              <a:t>HK = 11 cm</a:t>
            </a:r>
          </a:p>
        </p:txBody>
      </p:sp>
      <p:sp>
        <p:nvSpPr>
          <p:cNvPr id="4101" name="Text Box 7"/>
          <p:cNvSpPr txBox="1">
            <a:spLocks noChangeArrowheads="1"/>
          </p:cNvSpPr>
          <p:nvPr/>
        </p:nvSpPr>
        <p:spPr bwMode="auto">
          <a:xfrm>
            <a:off x="368814" y="505265"/>
            <a:ext cx="1126863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vi-VN" altLang="en-US" sz="2800" b="1">
                <a:solidFill>
                  <a:srgbClr val="0000FF"/>
                </a:solidFill>
                <a:latin typeface="+mn-lt"/>
              </a:rPr>
              <a:t>Cho I là trung điểm của</a:t>
            </a:r>
            <a:r>
              <a:rPr lang="en-US" altLang="en-US" sz="2800" b="1">
                <a:solidFill>
                  <a:srgbClr val="0000FF"/>
                </a:solidFill>
                <a:latin typeface="+mn-lt"/>
              </a:rPr>
              <a:t> </a:t>
            </a:r>
            <a:r>
              <a:rPr lang="vi-VN" altLang="en-US" sz="2800" b="1">
                <a:solidFill>
                  <a:srgbClr val="0000FF"/>
                </a:solidFill>
                <a:latin typeface="+mn-lt"/>
              </a:rPr>
              <a:t>đoạn thẳng  HK. Biết HI = 5,5 cm. </a:t>
            </a:r>
          </a:p>
          <a:p>
            <a:pPr eaLnBrk="1" hangingPunct="1"/>
            <a:r>
              <a:rPr lang="vi-VN" altLang="en-US" sz="2800" b="1">
                <a:solidFill>
                  <a:srgbClr val="0000FF"/>
                </a:solidFill>
                <a:latin typeface="+mn-lt"/>
              </a:rPr>
              <a:t>Hỏi độ dài đoạn HK = ?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14600" y="4038600"/>
            <a:ext cx="7449671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+mn-lt"/>
              </a:rPr>
              <a:t>Vì I là trung điểm của HK nên:</a:t>
            </a:r>
          </a:p>
          <a:p>
            <a:pPr eaLnBrk="1" hangingPunct="1"/>
            <a:endParaRPr lang="en-US" altLang="en-US" sz="2800">
              <a:latin typeface="+mn-lt"/>
            </a:endParaRPr>
          </a:p>
          <a:p>
            <a:pPr eaLnBrk="1" hangingPunct="1"/>
            <a:r>
              <a:rPr lang="en-US" altLang="en-US" sz="2800" i="1">
                <a:latin typeface="+mn-lt"/>
              </a:rPr>
              <a:t>HI</a:t>
            </a:r>
            <a:r>
              <a:rPr lang="en-US" altLang="en-US" sz="2800">
                <a:latin typeface="+mn-lt"/>
              </a:rPr>
              <a:t> =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067020"/>
              </p:ext>
            </p:extLst>
          </p:nvPr>
        </p:nvGraphicFramePr>
        <p:xfrm>
          <a:off x="3392489" y="4654550"/>
          <a:ext cx="522128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Equation" r:id="rId4" imgW="2247840" imgH="393480" progId="Equation.DSMT4">
                  <p:embed/>
                </p:oleObj>
              </mc:Choice>
              <mc:Fallback>
                <p:oleObj name="Equation" r:id="rId4" imgW="2247840" imgH="39348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489" y="4654550"/>
                        <a:ext cx="5221287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0111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nimBg="1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Box 6"/>
          <p:cNvSpPr txBox="1">
            <a:spLocks noChangeArrowheads="1"/>
          </p:cNvSpPr>
          <p:nvPr/>
        </p:nvSpPr>
        <p:spPr bwMode="auto">
          <a:xfrm>
            <a:off x="307974" y="5277063"/>
            <a:ext cx="6111577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200" b="1" dirty="0" err="1">
                <a:cs typeface="Times New Roman" pitchFamily="18" charset="0"/>
              </a:rPr>
              <a:t>Xác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err="1">
                <a:cs typeface="Times New Roman" pitchFamily="18" charset="0"/>
              </a:rPr>
              <a:t>định</a:t>
            </a:r>
            <a:r>
              <a:rPr lang="en-US" sz="2200" b="1">
                <a:cs typeface="Times New Roman" pitchFamily="18" charset="0"/>
              </a:rPr>
              <a:t> </a:t>
            </a:r>
            <a:r>
              <a:rPr lang="en-US" sz="2200" b="1">
                <a:solidFill>
                  <a:srgbClr val="C00000"/>
                </a:solidFill>
                <a:cs typeface="Times New Roman" pitchFamily="18" charset="0"/>
              </a:rPr>
              <a:t>trung điểm </a:t>
            </a:r>
            <a:r>
              <a:rPr lang="en-US" sz="2200" b="1">
                <a:cs typeface="Times New Roman" pitchFamily="18" charset="0"/>
              </a:rPr>
              <a:t>(</a:t>
            </a:r>
            <a:r>
              <a:rPr lang="en-US" sz="2200" b="1" i="1" u="sng">
                <a:cs typeface="Times New Roman" pitchFamily="18" charset="0"/>
              </a:rPr>
              <a:t>điểm </a:t>
            </a:r>
            <a:r>
              <a:rPr lang="en-US" sz="2200" b="1" i="1" u="sng" err="1">
                <a:cs typeface="Times New Roman" pitchFamily="18" charset="0"/>
              </a:rPr>
              <a:t>chính</a:t>
            </a:r>
            <a:r>
              <a:rPr lang="en-US" sz="2200" b="1" i="1" u="sng">
                <a:cs typeface="Times New Roman" pitchFamily="18" charset="0"/>
              </a:rPr>
              <a:t> giữa)</a:t>
            </a:r>
            <a:r>
              <a:rPr lang="en-US" sz="2200" b="1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của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đoạn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thẳng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để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đảm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bảo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các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yêu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cầu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thực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tiễn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công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việc</a:t>
            </a:r>
            <a:r>
              <a:rPr lang="en-US" sz="2200" b="1" dirty="0">
                <a:cs typeface="Times New Roman" pitchFamily="18" charset="0"/>
              </a:rPr>
              <a:t>, </a:t>
            </a:r>
            <a:r>
              <a:rPr lang="en-US" sz="2200" b="1" dirty="0" err="1">
                <a:cs typeface="Times New Roman" pitchFamily="18" charset="0"/>
              </a:rPr>
              <a:t>tính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chính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xác</a:t>
            </a:r>
            <a:r>
              <a:rPr lang="en-US" sz="2200" b="1" dirty="0">
                <a:cs typeface="Times New Roman" pitchFamily="18" charset="0"/>
              </a:rPr>
              <a:t>, </a:t>
            </a:r>
            <a:r>
              <a:rPr lang="en-US" sz="2200" b="1" dirty="0" err="1">
                <a:cs typeface="Times New Roman" pitchFamily="18" charset="0"/>
              </a:rPr>
              <a:t>tính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thẩm</a:t>
            </a:r>
            <a:r>
              <a:rPr lang="en-US" sz="2200" b="1" dirty="0">
                <a:cs typeface="Times New Roman" pitchFamily="18" charset="0"/>
              </a:rPr>
              <a:t> </a:t>
            </a:r>
            <a:r>
              <a:rPr lang="en-US" sz="2200" b="1" dirty="0" err="1">
                <a:cs typeface="Times New Roman" pitchFamily="18" charset="0"/>
              </a:rPr>
              <a:t>mỹ</a:t>
            </a:r>
            <a:r>
              <a:rPr lang="en-US" sz="2200" b="1" dirty="0">
                <a:cs typeface="Times New Roman" pitchFamily="18" charset="0"/>
              </a:rPr>
              <a:t>….</a:t>
            </a:r>
          </a:p>
        </p:txBody>
      </p:sp>
      <p:sp>
        <p:nvSpPr>
          <p:cNvPr id="35854" name="Text Box 20"/>
          <p:cNvSpPr txBox="1">
            <a:spLocks noChangeArrowheads="1"/>
          </p:cNvSpPr>
          <p:nvPr/>
        </p:nvSpPr>
        <p:spPr bwMode="auto">
          <a:xfrm>
            <a:off x="1262743" y="483456"/>
            <a:ext cx="9144000" cy="4308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200" b="1">
                <a:solidFill>
                  <a:srgbClr val="0000FF"/>
                </a:solidFill>
                <a:latin typeface="+mn-lt"/>
              </a:rPr>
              <a:t>ỨNG DỤNG TRUNG ĐIỂM CỦA ĐOẠN THẲNG TRONG THỰC TẾ</a:t>
            </a:r>
            <a:endParaRPr lang="en-US" altLang="en-US" sz="2200" b="1">
              <a:solidFill>
                <a:srgbClr val="0000FF"/>
              </a:solidFill>
              <a:latin typeface=".VnTimeH" panose="020B7200000000000000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" t="18355" r="-635" b="16768"/>
          <a:stretch/>
        </p:blipFill>
        <p:spPr>
          <a:xfrm>
            <a:off x="6816769" y="1125938"/>
            <a:ext cx="5075965" cy="2467265"/>
          </a:xfrm>
          <a:prstGeom prst="rect">
            <a:avLst/>
          </a:prstGeom>
        </p:spPr>
      </p:pic>
      <p:sp>
        <p:nvSpPr>
          <p:cNvPr id="7" name="AutoShape 2" descr="Sân bóng đá 11 người có kích thước tiêu chuẩn quốc tế là bao nhiêu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2" name="Picture 6" descr="Sân bóng đá 11 người có kích thước tiêu chuẩn quốc tế là bao nhiêu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66" y="1379144"/>
            <a:ext cx="5801088" cy="369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496388" y="1390472"/>
            <a:ext cx="5390607" cy="128206"/>
            <a:chOff x="496388" y="1404540"/>
            <a:chExt cx="5390607" cy="128206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584653" y="1480494"/>
              <a:ext cx="5273040" cy="0"/>
            </a:xfrm>
            <a:prstGeom prst="line">
              <a:avLst/>
            </a:prstGeom>
            <a:ln w="57150">
              <a:solidFill>
                <a:srgbClr val="00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496388" y="1419460"/>
              <a:ext cx="101328" cy="11328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5785667" y="1404540"/>
              <a:ext cx="101328" cy="11328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2"/>
          <p:cNvSpPr/>
          <p:nvPr/>
        </p:nvSpPr>
        <p:spPr>
          <a:xfrm>
            <a:off x="3122022" y="1393846"/>
            <a:ext cx="143691" cy="13451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3153314" y="1420840"/>
            <a:ext cx="100610" cy="3627796"/>
            <a:chOff x="3153317" y="1420840"/>
            <a:chExt cx="100610" cy="3627796"/>
          </a:xfrm>
          <a:solidFill>
            <a:srgbClr val="000099"/>
          </a:solidFill>
        </p:grpSpPr>
        <p:cxnSp>
          <p:nvCxnSpPr>
            <p:cNvPr id="19" name="Straight Connector 18"/>
            <p:cNvCxnSpPr/>
            <p:nvPr/>
          </p:nvCxnSpPr>
          <p:spPr>
            <a:xfrm>
              <a:off x="3200397" y="1476103"/>
              <a:ext cx="5942" cy="3544147"/>
            </a:xfrm>
            <a:prstGeom prst="line">
              <a:avLst/>
            </a:prstGeom>
            <a:grpFill/>
            <a:ln w="571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3154943" y="1420840"/>
              <a:ext cx="98984" cy="9898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3153317" y="4949652"/>
              <a:ext cx="98984" cy="9898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Oval 41"/>
          <p:cNvSpPr/>
          <p:nvPr/>
        </p:nvSpPr>
        <p:spPr>
          <a:xfrm>
            <a:off x="3122022" y="3175496"/>
            <a:ext cx="143691" cy="15854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7086600" y="1528358"/>
            <a:ext cx="4584700" cy="174422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9202510" y="2312965"/>
            <a:ext cx="108348" cy="12280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2" descr="Vách ngăn văn phòng thi công lắp đặt trực tiếp - Việt Nội Thấ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" t="26894" r="48592" b="4082"/>
          <a:stretch/>
        </p:blipFill>
        <p:spPr bwMode="auto">
          <a:xfrm>
            <a:off x="7213046" y="4133755"/>
            <a:ext cx="4219303" cy="267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8271803" y="5471810"/>
            <a:ext cx="253218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439418" y="5401470"/>
            <a:ext cx="140680" cy="14111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19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 animBg="1"/>
      <p:bldP spid="13" grpId="0" animBg="1"/>
      <p:bldP spid="13" grpId="1" animBg="1"/>
      <p:bldP spid="42" grpId="0" animBg="1"/>
      <p:bldP spid="28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" t="2462" r="4256" b="76949"/>
          <a:stretch/>
        </p:blipFill>
        <p:spPr>
          <a:xfrm>
            <a:off x="98474" y="450166"/>
            <a:ext cx="11999741" cy="14208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" t="26924" r="3603" b="54730"/>
          <a:stretch/>
        </p:blipFill>
        <p:spPr>
          <a:xfrm>
            <a:off x="98474" y="2039815"/>
            <a:ext cx="12056013" cy="12660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7" t="58316" r="37619" b="29452"/>
          <a:stretch/>
        </p:blipFill>
        <p:spPr>
          <a:xfrm>
            <a:off x="4740813" y="3305908"/>
            <a:ext cx="3137095" cy="8440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" t="45678" r="3604" b="41684"/>
          <a:stretch/>
        </p:blipFill>
        <p:spPr>
          <a:xfrm>
            <a:off x="150055" y="4135902"/>
            <a:ext cx="12041945" cy="872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" t="72178" r="3531" b="2565"/>
          <a:stretch/>
        </p:blipFill>
        <p:spPr>
          <a:xfrm>
            <a:off x="18759" y="5115000"/>
            <a:ext cx="12135728" cy="17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69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"/>
          <p:cNvGrpSpPr>
            <a:grpSpLocks/>
          </p:cNvGrpSpPr>
          <p:nvPr/>
        </p:nvGrpSpPr>
        <p:grpSpPr bwMode="auto">
          <a:xfrm rot="5249628">
            <a:off x="1943894" y="951706"/>
            <a:ext cx="5257800" cy="5183188"/>
            <a:chOff x="693" y="1464"/>
            <a:chExt cx="2496" cy="2496"/>
          </a:xfrm>
        </p:grpSpPr>
        <p:grpSp>
          <p:nvGrpSpPr>
            <p:cNvPr id="2099" name="Group 130"/>
            <p:cNvGrpSpPr>
              <a:grpSpLocks/>
            </p:cNvGrpSpPr>
            <p:nvPr/>
          </p:nvGrpSpPr>
          <p:grpSpPr bwMode="auto">
            <a:xfrm>
              <a:off x="693" y="1464"/>
              <a:ext cx="2496" cy="2496"/>
              <a:chOff x="624" y="1104"/>
              <a:chExt cx="2352" cy="2352"/>
            </a:xfrm>
          </p:grpSpPr>
          <p:sp>
            <p:nvSpPr>
              <p:cNvPr id="2127" name="Oval 131"/>
              <p:cNvSpPr>
                <a:spLocks noChangeArrowheads="1"/>
              </p:cNvSpPr>
              <p:nvPr/>
            </p:nvSpPr>
            <p:spPr bwMode="auto">
              <a:xfrm>
                <a:off x="624" y="1104"/>
                <a:ext cx="2352" cy="2352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vi-VN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2128" name="Line 132"/>
              <p:cNvSpPr>
                <a:spLocks noChangeShapeType="1"/>
              </p:cNvSpPr>
              <p:nvPr/>
            </p:nvSpPr>
            <p:spPr bwMode="auto">
              <a:xfrm>
                <a:off x="1806" y="1104"/>
                <a:ext cx="1" cy="2352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9" name="Line 133"/>
              <p:cNvSpPr>
                <a:spLocks noChangeShapeType="1"/>
              </p:cNvSpPr>
              <p:nvPr/>
            </p:nvSpPr>
            <p:spPr bwMode="auto">
              <a:xfrm flipH="1">
                <a:off x="624" y="2286"/>
                <a:ext cx="2352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00" name="Group 134"/>
            <p:cNvGrpSpPr>
              <a:grpSpLocks/>
            </p:cNvGrpSpPr>
            <p:nvPr/>
          </p:nvGrpSpPr>
          <p:grpSpPr bwMode="auto">
            <a:xfrm>
              <a:off x="948" y="1737"/>
              <a:ext cx="1584" cy="1020"/>
              <a:chOff x="948" y="1737"/>
              <a:chExt cx="1584" cy="1020"/>
            </a:xfrm>
          </p:grpSpPr>
          <p:sp>
            <p:nvSpPr>
              <p:cNvPr id="2101" name="Freeform 135"/>
              <p:cNvSpPr>
                <a:spLocks/>
              </p:cNvSpPr>
              <p:nvPr/>
            </p:nvSpPr>
            <p:spPr bwMode="auto">
              <a:xfrm rot="-604041">
                <a:off x="948" y="1845"/>
                <a:ext cx="1584" cy="912"/>
              </a:xfrm>
              <a:custGeom>
                <a:avLst/>
                <a:gdLst>
                  <a:gd name="T0" fmla="*/ 45 w 2242"/>
                  <a:gd name="T1" fmla="*/ 0 h 2252"/>
                  <a:gd name="T2" fmla="*/ 40 w 2242"/>
                  <a:gd name="T3" fmla="*/ 0 h 2252"/>
                  <a:gd name="T4" fmla="*/ 38 w 2242"/>
                  <a:gd name="T5" fmla="*/ 0 h 2252"/>
                  <a:gd name="T6" fmla="*/ 34 w 2242"/>
                  <a:gd name="T7" fmla="*/ 0 h 2252"/>
                  <a:gd name="T8" fmla="*/ 33 w 2242"/>
                  <a:gd name="T9" fmla="*/ 0 h 2252"/>
                  <a:gd name="T10" fmla="*/ 19 w 2242"/>
                  <a:gd name="T11" fmla="*/ 0 h 2252"/>
                  <a:gd name="T12" fmla="*/ 18 w 2242"/>
                  <a:gd name="T13" fmla="*/ 0 h 2252"/>
                  <a:gd name="T14" fmla="*/ 14 w 2242"/>
                  <a:gd name="T15" fmla="*/ 0 h 2252"/>
                  <a:gd name="T16" fmla="*/ 11 w 2242"/>
                  <a:gd name="T17" fmla="*/ 0 h 2252"/>
                  <a:gd name="T18" fmla="*/ 10 w 2242"/>
                  <a:gd name="T19" fmla="*/ 0 h 2252"/>
                  <a:gd name="T20" fmla="*/ 6 w 2242"/>
                  <a:gd name="T21" fmla="*/ 0 h 2252"/>
                  <a:gd name="T22" fmla="*/ 6 w 2242"/>
                  <a:gd name="T23" fmla="*/ 0 h 2252"/>
                  <a:gd name="T24" fmla="*/ 3 w 2242"/>
                  <a:gd name="T25" fmla="*/ 0 h 2252"/>
                  <a:gd name="T26" fmla="*/ 0 w 2242"/>
                  <a:gd name="T27" fmla="*/ 0 h 2252"/>
                  <a:gd name="T28" fmla="*/ 8 w 2242"/>
                  <a:gd name="T29" fmla="*/ 0 h 2252"/>
                  <a:gd name="T30" fmla="*/ 11 w 2242"/>
                  <a:gd name="T31" fmla="*/ 0 h 2252"/>
                  <a:gd name="T32" fmla="*/ 13 w 2242"/>
                  <a:gd name="T33" fmla="*/ 0 h 2252"/>
                  <a:gd name="T34" fmla="*/ 15 w 2242"/>
                  <a:gd name="T35" fmla="*/ 0 h 2252"/>
                  <a:gd name="T36" fmla="*/ 36 w 2242"/>
                  <a:gd name="T37" fmla="*/ 0 h 2252"/>
                  <a:gd name="T38" fmla="*/ 37 w 2242"/>
                  <a:gd name="T39" fmla="*/ 0 h 2252"/>
                  <a:gd name="T40" fmla="*/ 30 w 2242"/>
                  <a:gd name="T41" fmla="*/ 0 h 2252"/>
                  <a:gd name="T42" fmla="*/ 28 w 2242"/>
                  <a:gd name="T43" fmla="*/ 0 h 2252"/>
                  <a:gd name="T44" fmla="*/ 32 w 2242"/>
                  <a:gd name="T45" fmla="*/ 0 h 2252"/>
                  <a:gd name="T46" fmla="*/ 42 w 2242"/>
                  <a:gd name="T47" fmla="*/ 0 h 2252"/>
                  <a:gd name="T48" fmla="*/ 45 w 2242"/>
                  <a:gd name="T49" fmla="*/ 0 h 2252"/>
                  <a:gd name="T50" fmla="*/ 45 w 2242"/>
                  <a:gd name="T51" fmla="*/ 0 h 2252"/>
                  <a:gd name="T52" fmla="*/ 49 w 2242"/>
                  <a:gd name="T53" fmla="*/ 0 h 2252"/>
                  <a:gd name="T54" fmla="*/ 49 w 2242"/>
                  <a:gd name="T55" fmla="*/ 0 h 2252"/>
                  <a:gd name="T56" fmla="*/ 45 w 2242"/>
                  <a:gd name="T57" fmla="*/ 0 h 22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242"/>
                  <a:gd name="T88" fmla="*/ 0 h 2252"/>
                  <a:gd name="T89" fmla="*/ 2242 w 2242"/>
                  <a:gd name="T90" fmla="*/ 2252 h 225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242" h="2252">
                    <a:moveTo>
                      <a:pt x="2030" y="0"/>
                    </a:moveTo>
                    <a:lnTo>
                      <a:pt x="1823" y="249"/>
                    </a:lnTo>
                    <a:lnTo>
                      <a:pt x="1745" y="262"/>
                    </a:lnTo>
                    <a:lnTo>
                      <a:pt x="1544" y="459"/>
                    </a:lnTo>
                    <a:lnTo>
                      <a:pt x="1535" y="561"/>
                    </a:lnTo>
                    <a:lnTo>
                      <a:pt x="878" y="1099"/>
                    </a:lnTo>
                    <a:lnTo>
                      <a:pt x="816" y="1006"/>
                    </a:lnTo>
                    <a:lnTo>
                      <a:pt x="659" y="1012"/>
                    </a:lnTo>
                    <a:lnTo>
                      <a:pt x="486" y="1144"/>
                    </a:lnTo>
                    <a:lnTo>
                      <a:pt x="440" y="1158"/>
                    </a:lnTo>
                    <a:lnTo>
                      <a:pt x="287" y="1311"/>
                    </a:lnTo>
                    <a:lnTo>
                      <a:pt x="278" y="1392"/>
                    </a:lnTo>
                    <a:lnTo>
                      <a:pt x="125" y="1537"/>
                    </a:lnTo>
                    <a:lnTo>
                      <a:pt x="0" y="1887"/>
                    </a:lnTo>
                    <a:lnTo>
                      <a:pt x="363" y="1669"/>
                    </a:lnTo>
                    <a:lnTo>
                      <a:pt x="525" y="1537"/>
                    </a:lnTo>
                    <a:lnTo>
                      <a:pt x="615" y="1598"/>
                    </a:lnTo>
                    <a:lnTo>
                      <a:pt x="698" y="1574"/>
                    </a:lnTo>
                    <a:lnTo>
                      <a:pt x="1645" y="692"/>
                    </a:lnTo>
                    <a:lnTo>
                      <a:pt x="1688" y="650"/>
                    </a:lnTo>
                    <a:lnTo>
                      <a:pt x="1333" y="2081"/>
                    </a:lnTo>
                    <a:lnTo>
                      <a:pt x="1288" y="2252"/>
                    </a:lnTo>
                    <a:lnTo>
                      <a:pt x="1483" y="2056"/>
                    </a:lnTo>
                    <a:lnTo>
                      <a:pt x="1936" y="656"/>
                    </a:lnTo>
                    <a:lnTo>
                      <a:pt x="2078" y="429"/>
                    </a:lnTo>
                    <a:lnTo>
                      <a:pt x="2056" y="360"/>
                    </a:lnTo>
                    <a:lnTo>
                      <a:pt x="2242" y="123"/>
                    </a:lnTo>
                    <a:lnTo>
                      <a:pt x="2222" y="42"/>
                    </a:lnTo>
                    <a:lnTo>
                      <a:pt x="20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vi-VN" altLang="en-US"/>
              </a:p>
            </p:txBody>
          </p:sp>
          <p:grpSp>
            <p:nvGrpSpPr>
              <p:cNvPr id="2102" name="Group 136"/>
              <p:cNvGrpSpPr>
                <a:grpSpLocks/>
              </p:cNvGrpSpPr>
              <p:nvPr/>
            </p:nvGrpSpPr>
            <p:grpSpPr bwMode="auto">
              <a:xfrm>
                <a:off x="1932" y="1968"/>
                <a:ext cx="360" cy="768"/>
                <a:chOff x="1890" y="213"/>
                <a:chExt cx="360" cy="900"/>
              </a:xfrm>
            </p:grpSpPr>
            <p:sp>
              <p:nvSpPr>
                <p:cNvPr id="2121" name="Freeform 137"/>
                <p:cNvSpPr>
                  <a:spLocks/>
                </p:cNvSpPr>
                <p:nvPr/>
              </p:nvSpPr>
              <p:spPr bwMode="auto">
                <a:xfrm>
                  <a:off x="2157" y="213"/>
                  <a:ext cx="93" cy="117"/>
                </a:xfrm>
                <a:custGeom>
                  <a:avLst/>
                  <a:gdLst>
                    <a:gd name="T0" fmla="*/ 1 w 186"/>
                    <a:gd name="T1" fmla="*/ 0 h 234"/>
                    <a:gd name="T2" fmla="*/ 0 w 186"/>
                    <a:gd name="T3" fmla="*/ 1 h 234"/>
                    <a:gd name="T4" fmla="*/ 1 w 186"/>
                    <a:gd name="T5" fmla="*/ 1 h 234"/>
                    <a:gd name="T6" fmla="*/ 1 w 186"/>
                    <a:gd name="T7" fmla="*/ 1 h 234"/>
                    <a:gd name="T8" fmla="*/ 1 w 186"/>
                    <a:gd name="T9" fmla="*/ 0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6"/>
                    <a:gd name="T16" fmla="*/ 0 h 234"/>
                    <a:gd name="T17" fmla="*/ 186 w 186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6" h="234">
                      <a:moveTo>
                        <a:pt x="153" y="0"/>
                      </a:moveTo>
                      <a:lnTo>
                        <a:pt x="0" y="187"/>
                      </a:lnTo>
                      <a:lnTo>
                        <a:pt x="43" y="234"/>
                      </a:lnTo>
                      <a:lnTo>
                        <a:pt x="186" y="15"/>
                      </a:lnTo>
                      <a:lnTo>
                        <a:pt x="153" y="0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22" name="Freeform 138"/>
                <p:cNvSpPr>
                  <a:spLocks/>
                </p:cNvSpPr>
                <p:nvPr/>
              </p:nvSpPr>
              <p:spPr bwMode="auto">
                <a:xfrm>
                  <a:off x="1924" y="317"/>
                  <a:ext cx="209" cy="703"/>
                </a:xfrm>
                <a:custGeom>
                  <a:avLst/>
                  <a:gdLst>
                    <a:gd name="T0" fmla="*/ 0 w 419"/>
                    <a:gd name="T1" fmla="*/ 1 h 1406"/>
                    <a:gd name="T2" fmla="*/ 0 w 419"/>
                    <a:gd name="T3" fmla="*/ 1 h 1406"/>
                    <a:gd name="T4" fmla="*/ 0 w 419"/>
                    <a:gd name="T5" fmla="*/ 1 h 1406"/>
                    <a:gd name="T6" fmla="*/ 0 w 419"/>
                    <a:gd name="T7" fmla="*/ 0 h 1406"/>
                    <a:gd name="T8" fmla="*/ 0 w 419"/>
                    <a:gd name="T9" fmla="*/ 1 h 14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9"/>
                    <a:gd name="T16" fmla="*/ 0 h 1406"/>
                    <a:gd name="T17" fmla="*/ 419 w 419"/>
                    <a:gd name="T18" fmla="*/ 1406 h 140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9" h="1406">
                      <a:moveTo>
                        <a:pt x="342" y="17"/>
                      </a:moveTo>
                      <a:lnTo>
                        <a:pt x="0" y="1399"/>
                      </a:lnTo>
                      <a:lnTo>
                        <a:pt x="53" y="1406"/>
                      </a:lnTo>
                      <a:lnTo>
                        <a:pt x="419" y="0"/>
                      </a:lnTo>
                      <a:lnTo>
                        <a:pt x="342" y="17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23" name="Freeform 139"/>
                <p:cNvSpPr>
                  <a:spLocks/>
                </p:cNvSpPr>
                <p:nvPr/>
              </p:nvSpPr>
              <p:spPr bwMode="auto">
                <a:xfrm>
                  <a:off x="1962" y="335"/>
                  <a:ext cx="219" cy="682"/>
                </a:xfrm>
                <a:custGeom>
                  <a:avLst/>
                  <a:gdLst>
                    <a:gd name="T0" fmla="*/ 1 w 438"/>
                    <a:gd name="T1" fmla="*/ 0 h 1364"/>
                    <a:gd name="T2" fmla="*/ 0 w 438"/>
                    <a:gd name="T3" fmla="*/ 1 h 1364"/>
                    <a:gd name="T4" fmla="*/ 1 w 438"/>
                    <a:gd name="T5" fmla="*/ 1 h 1364"/>
                    <a:gd name="T6" fmla="*/ 1 w 438"/>
                    <a:gd name="T7" fmla="*/ 1 h 1364"/>
                    <a:gd name="T8" fmla="*/ 1 w 438"/>
                    <a:gd name="T9" fmla="*/ 0 h 13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38"/>
                    <a:gd name="T16" fmla="*/ 0 h 1364"/>
                    <a:gd name="T17" fmla="*/ 438 w 438"/>
                    <a:gd name="T18" fmla="*/ 1364 h 13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38" h="1364">
                      <a:moveTo>
                        <a:pt x="400" y="0"/>
                      </a:moveTo>
                      <a:lnTo>
                        <a:pt x="0" y="1364"/>
                      </a:lnTo>
                      <a:lnTo>
                        <a:pt x="24" y="1364"/>
                      </a:lnTo>
                      <a:lnTo>
                        <a:pt x="438" y="41"/>
                      </a:lnTo>
                      <a:lnTo>
                        <a:pt x="400" y="0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24" name="Freeform 140"/>
                <p:cNvSpPr>
                  <a:spLocks/>
                </p:cNvSpPr>
                <p:nvPr/>
              </p:nvSpPr>
              <p:spPr bwMode="auto">
                <a:xfrm>
                  <a:off x="1890" y="1029"/>
                  <a:ext cx="58" cy="84"/>
                </a:xfrm>
                <a:custGeom>
                  <a:avLst/>
                  <a:gdLst>
                    <a:gd name="T0" fmla="*/ 1 w 115"/>
                    <a:gd name="T1" fmla="*/ 1 h 167"/>
                    <a:gd name="T2" fmla="*/ 0 w 115"/>
                    <a:gd name="T3" fmla="*/ 1 h 167"/>
                    <a:gd name="T4" fmla="*/ 1 w 115"/>
                    <a:gd name="T5" fmla="*/ 0 h 167"/>
                    <a:gd name="T6" fmla="*/ 1 w 115"/>
                    <a:gd name="T7" fmla="*/ 1 h 1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5"/>
                    <a:gd name="T13" fmla="*/ 0 h 167"/>
                    <a:gd name="T14" fmla="*/ 115 w 115"/>
                    <a:gd name="T15" fmla="*/ 167 h 1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5" h="167">
                      <a:moveTo>
                        <a:pt x="67" y="10"/>
                      </a:moveTo>
                      <a:lnTo>
                        <a:pt x="0" y="167"/>
                      </a:lnTo>
                      <a:lnTo>
                        <a:pt x="115" y="0"/>
                      </a:lnTo>
                      <a:lnTo>
                        <a:pt x="67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25" name="Freeform 141"/>
                <p:cNvSpPr>
                  <a:spLocks/>
                </p:cNvSpPr>
                <p:nvPr/>
              </p:nvSpPr>
              <p:spPr bwMode="auto">
                <a:xfrm>
                  <a:off x="2062" y="214"/>
                  <a:ext cx="141" cy="95"/>
                </a:xfrm>
                <a:custGeom>
                  <a:avLst/>
                  <a:gdLst>
                    <a:gd name="T0" fmla="*/ 1 w 280"/>
                    <a:gd name="T1" fmla="*/ 0 h 191"/>
                    <a:gd name="T2" fmla="*/ 1 w 280"/>
                    <a:gd name="T3" fmla="*/ 0 h 191"/>
                    <a:gd name="T4" fmla="*/ 0 w 280"/>
                    <a:gd name="T5" fmla="*/ 0 h 191"/>
                    <a:gd name="T6" fmla="*/ 1 w 280"/>
                    <a:gd name="T7" fmla="*/ 0 h 191"/>
                    <a:gd name="T8" fmla="*/ 1 w 280"/>
                    <a:gd name="T9" fmla="*/ 0 h 19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0"/>
                    <a:gd name="T16" fmla="*/ 0 h 191"/>
                    <a:gd name="T17" fmla="*/ 280 w 280"/>
                    <a:gd name="T18" fmla="*/ 191 h 19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0" h="191">
                      <a:moveTo>
                        <a:pt x="280" y="0"/>
                      </a:moveTo>
                      <a:lnTo>
                        <a:pt x="151" y="170"/>
                      </a:lnTo>
                      <a:lnTo>
                        <a:pt x="0" y="191"/>
                      </a:lnTo>
                      <a:lnTo>
                        <a:pt x="129" y="141"/>
                      </a:lnTo>
                      <a:lnTo>
                        <a:pt x="2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26" name="Freeform 142"/>
                <p:cNvSpPr>
                  <a:spLocks/>
                </p:cNvSpPr>
                <p:nvPr/>
              </p:nvSpPr>
              <p:spPr bwMode="auto">
                <a:xfrm>
                  <a:off x="1962" y="317"/>
                  <a:ext cx="246" cy="700"/>
                </a:xfrm>
                <a:custGeom>
                  <a:avLst/>
                  <a:gdLst>
                    <a:gd name="T0" fmla="*/ 9 w 342"/>
                    <a:gd name="T1" fmla="*/ 0 h 1399"/>
                    <a:gd name="T2" fmla="*/ 0 w 342"/>
                    <a:gd name="T3" fmla="*/ 1 h 1399"/>
                    <a:gd name="T4" fmla="*/ 9 w 342"/>
                    <a:gd name="T5" fmla="*/ 1 h 1399"/>
                    <a:gd name="T6" fmla="*/ 9 w 342"/>
                    <a:gd name="T7" fmla="*/ 0 h 139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2"/>
                    <a:gd name="T13" fmla="*/ 0 h 1399"/>
                    <a:gd name="T14" fmla="*/ 342 w 342"/>
                    <a:gd name="T15" fmla="*/ 1399 h 139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2" h="1399">
                      <a:moveTo>
                        <a:pt x="342" y="0"/>
                      </a:moveTo>
                      <a:lnTo>
                        <a:pt x="0" y="1399"/>
                      </a:lnTo>
                      <a:lnTo>
                        <a:pt x="298" y="17"/>
                      </a:lnTo>
                      <a:lnTo>
                        <a:pt x="34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</p:grpSp>
          <p:grpSp>
            <p:nvGrpSpPr>
              <p:cNvPr id="2103" name="Group 143"/>
              <p:cNvGrpSpPr>
                <a:grpSpLocks/>
              </p:cNvGrpSpPr>
              <p:nvPr/>
            </p:nvGrpSpPr>
            <p:grpSpPr bwMode="auto">
              <a:xfrm>
                <a:off x="1047" y="1737"/>
                <a:ext cx="1383" cy="949"/>
                <a:chOff x="912" y="384"/>
                <a:chExt cx="1383" cy="949"/>
              </a:xfrm>
            </p:grpSpPr>
            <p:sp>
              <p:nvSpPr>
                <p:cNvPr id="2104" name="Freeform 144"/>
                <p:cNvSpPr>
                  <a:spLocks/>
                </p:cNvSpPr>
                <p:nvPr/>
              </p:nvSpPr>
              <p:spPr bwMode="auto">
                <a:xfrm>
                  <a:off x="950" y="1140"/>
                  <a:ext cx="130" cy="69"/>
                </a:xfrm>
                <a:custGeom>
                  <a:avLst/>
                  <a:gdLst>
                    <a:gd name="T0" fmla="*/ 1 w 201"/>
                    <a:gd name="T1" fmla="*/ 0 h 126"/>
                    <a:gd name="T2" fmla="*/ 0 w 201"/>
                    <a:gd name="T3" fmla="*/ 1 h 126"/>
                    <a:gd name="T4" fmla="*/ 1 w 201"/>
                    <a:gd name="T5" fmla="*/ 1 h 126"/>
                    <a:gd name="T6" fmla="*/ 2 w 201"/>
                    <a:gd name="T7" fmla="*/ 1 h 126"/>
                    <a:gd name="T8" fmla="*/ 1 w 201"/>
                    <a:gd name="T9" fmla="*/ 0 h 1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1"/>
                    <a:gd name="T16" fmla="*/ 0 h 126"/>
                    <a:gd name="T17" fmla="*/ 201 w 201"/>
                    <a:gd name="T18" fmla="*/ 126 h 1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1" h="126">
                      <a:moveTo>
                        <a:pt x="157" y="0"/>
                      </a:moveTo>
                      <a:lnTo>
                        <a:pt x="0" y="126"/>
                      </a:lnTo>
                      <a:lnTo>
                        <a:pt x="103" y="126"/>
                      </a:lnTo>
                      <a:lnTo>
                        <a:pt x="201" y="24"/>
                      </a:lnTo>
                      <a:lnTo>
                        <a:pt x="157" y="0"/>
                      </a:lnTo>
                      <a:close/>
                    </a:path>
                  </a:pathLst>
                </a:custGeom>
                <a:solidFill>
                  <a:srgbClr val="3FFF3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05" name="Freeform 145"/>
                <p:cNvSpPr>
                  <a:spLocks/>
                </p:cNvSpPr>
                <p:nvPr/>
              </p:nvSpPr>
              <p:spPr bwMode="auto">
                <a:xfrm>
                  <a:off x="1015" y="1167"/>
                  <a:ext cx="124" cy="79"/>
                </a:xfrm>
                <a:custGeom>
                  <a:avLst/>
                  <a:gdLst>
                    <a:gd name="T0" fmla="*/ 1 w 189"/>
                    <a:gd name="T1" fmla="*/ 0 h 144"/>
                    <a:gd name="T2" fmla="*/ 1 w 189"/>
                    <a:gd name="T3" fmla="*/ 1 h 144"/>
                    <a:gd name="T4" fmla="*/ 0 w 189"/>
                    <a:gd name="T5" fmla="*/ 1 h 144"/>
                    <a:gd name="T6" fmla="*/ 1 w 189"/>
                    <a:gd name="T7" fmla="*/ 1 h 144"/>
                    <a:gd name="T8" fmla="*/ 2 w 189"/>
                    <a:gd name="T9" fmla="*/ 1 h 144"/>
                    <a:gd name="T10" fmla="*/ 1 w 189"/>
                    <a:gd name="T11" fmla="*/ 0 h 1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9"/>
                    <a:gd name="T19" fmla="*/ 0 h 144"/>
                    <a:gd name="T20" fmla="*/ 189 w 189"/>
                    <a:gd name="T21" fmla="*/ 144 h 1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9" h="144">
                      <a:moveTo>
                        <a:pt x="119" y="0"/>
                      </a:moveTo>
                      <a:lnTo>
                        <a:pt x="32" y="87"/>
                      </a:lnTo>
                      <a:lnTo>
                        <a:pt x="0" y="144"/>
                      </a:lnTo>
                      <a:lnTo>
                        <a:pt x="86" y="125"/>
                      </a:lnTo>
                      <a:lnTo>
                        <a:pt x="189" y="3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06" name="Freeform 146"/>
                <p:cNvSpPr>
                  <a:spLocks/>
                </p:cNvSpPr>
                <p:nvPr/>
              </p:nvSpPr>
              <p:spPr bwMode="auto">
                <a:xfrm>
                  <a:off x="1062" y="1201"/>
                  <a:ext cx="114" cy="71"/>
                </a:xfrm>
                <a:custGeom>
                  <a:avLst/>
                  <a:gdLst>
                    <a:gd name="T0" fmla="*/ 1 w 174"/>
                    <a:gd name="T1" fmla="*/ 0 h 128"/>
                    <a:gd name="T2" fmla="*/ 1 w 174"/>
                    <a:gd name="T3" fmla="*/ 1 h 128"/>
                    <a:gd name="T4" fmla="*/ 0 w 174"/>
                    <a:gd name="T5" fmla="*/ 1 h 128"/>
                    <a:gd name="T6" fmla="*/ 2 w 174"/>
                    <a:gd name="T7" fmla="*/ 1 h 128"/>
                    <a:gd name="T8" fmla="*/ 1 w 174"/>
                    <a:gd name="T9" fmla="*/ 0 h 1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4"/>
                    <a:gd name="T16" fmla="*/ 0 h 128"/>
                    <a:gd name="T17" fmla="*/ 174 w 174"/>
                    <a:gd name="T18" fmla="*/ 128 h 1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4" h="128">
                      <a:moveTo>
                        <a:pt x="150" y="0"/>
                      </a:moveTo>
                      <a:lnTo>
                        <a:pt x="21" y="87"/>
                      </a:lnTo>
                      <a:lnTo>
                        <a:pt x="0" y="128"/>
                      </a:lnTo>
                      <a:lnTo>
                        <a:pt x="174" y="10"/>
                      </a:lnTo>
                      <a:lnTo>
                        <a:pt x="150" y="0"/>
                      </a:lnTo>
                      <a:close/>
                    </a:path>
                  </a:pathLst>
                </a:custGeom>
                <a:solidFill>
                  <a:srgbClr val="00A5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07" name="Freeform 147"/>
                <p:cNvSpPr>
                  <a:spLocks/>
                </p:cNvSpPr>
                <p:nvPr/>
              </p:nvSpPr>
              <p:spPr bwMode="auto">
                <a:xfrm>
                  <a:off x="912" y="1221"/>
                  <a:ext cx="142" cy="112"/>
                </a:xfrm>
                <a:custGeom>
                  <a:avLst/>
                  <a:gdLst>
                    <a:gd name="T0" fmla="*/ 1 w 217"/>
                    <a:gd name="T1" fmla="*/ 0 h 205"/>
                    <a:gd name="T2" fmla="*/ 1 w 217"/>
                    <a:gd name="T3" fmla="*/ 1 h 205"/>
                    <a:gd name="T4" fmla="*/ 1 w 217"/>
                    <a:gd name="T5" fmla="*/ 1 h 205"/>
                    <a:gd name="T6" fmla="*/ 2 w 217"/>
                    <a:gd name="T7" fmla="*/ 1 h 205"/>
                    <a:gd name="T8" fmla="*/ 2 w 217"/>
                    <a:gd name="T9" fmla="*/ 1 h 205"/>
                    <a:gd name="T10" fmla="*/ 1 w 217"/>
                    <a:gd name="T11" fmla="*/ 1 h 205"/>
                    <a:gd name="T12" fmla="*/ 0 w 217"/>
                    <a:gd name="T13" fmla="*/ 1 h 205"/>
                    <a:gd name="T14" fmla="*/ 1 w 217"/>
                    <a:gd name="T15" fmla="*/ 0 h 20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17"/>
                    <a:gd name="T25" fmla="*/ 0 h 205"/>
                    <a:gd name="T26" fmla="*/ 217 w 217"/>
                    <a:gd name="T27" fmla="*/ 205 h 20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7" h="205">
                      <a:moveTo>
                        <a:pt x="75" y="0"/>
                      </a:moveTo>
                      <a:lnTo>
                        <a:pt x="142" y="2"/>
                      </a:lnTo>
                      <a:lnTo>
                        <a:pt x="111" y="87"/>
                      </a:lnTo>
                      <a:lnTo>
                        <a:pt x="204" y="71"/>
                      </a:lnTo>
                      <a:lnTo>
                        <a:pt x="217" y="109"/>
                      </a:lnTo>
                      <a:lnTo>
                        <a:pt x="49" y="205"/>
                      </a:lnTo>
                      <a:lnTo>
                        <a:pt x="0" y="18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FFBFB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08" name="Freeform 148"/>
                <p:cNvSpPr>
                  <a:spLocks/>
                </p:cNvSpPr>
                <p:nvPr/>
              </p:nvSpPr>
              <p:spPr bwMode="auto">
                <a:xfrm>
                  <a:off x="1228" y="932"/>
                  <a:ext cx="133" cy="61"/>
                </a:xfrm>
                <a:custGeom>
                  <a:avLst/>
                  <a:gdLst>
                    <a:gd name="T0" fmla="*/ 1 w 204"/>
                    <a:gd name="T1" fmla="*/ 1 h 113"/>
                    <a:gd name="T2" fmla="*/ 0 w 204"/>
                    <a:gd name="T3" fmla="*/ 1 h 113"/>
                    <a:gd name="T4" fmla="*/ 1 w 204"/>
                    <a:gd name="T5" fmla="*/ 1 h 113"/>
                    <a:gd name="T6" fmla="*/ 2 w 204"/>
                    <a:gd name="T7" fmla="*/ 0 h 113"/>
                    <a:gd name="T8" fmla="*/ 1 w 204"/>
                    <a:gd name="T9" fmla="*/ 1 h 1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4"/>
                    <a:gd name="T16" fmla="*/ 0 h 113"/>
                    <a:gd name="T17" fmla="*/ 204 w 204"/>
                    <a:gd name="T18" fmla="*/ 113 h 1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4" h="113">
                      <a:moveTo>
                        <a:pt x="114" y="3"/>
                      </a:moveTo>
                      <a:lnTo>
                        <a:pt x="0" y="91"/>
                      </a:lnTo>
                      <a:lnTo>
                        <a:pt x="46" y="113"/>
                      </a:lnTo>
                      <a:lnTo>
                        <a:pt x="204" y="0"/>
                      </a:lnTo>
                      <a:lnTo>
                        <a:pt x="114" y="3"/>
                      </a:lnTo>
                      <a:close/>
                    </a:path>
                  </a:pathLst>
                </a:custGeom>
                <a:solidFill>
                  <a:srgbClr val="3FFF3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09" name="Freeform 149"/>
                <p:cNvSpPr>
                  <a:spLocks/>
                </p:cNvSpPr>
                <p:nvPr/>
              </p:nvSpPr>
              <p:spPr bwMode="auto">
                <a:xfrm>
                  <a:off x="1284" y="929"/>
                  <a:ext cx="121" cy="81"/>
                </a:xfrm>
                <a:custGeom>
                  <a:avLst/>
                  <a:gdLst>
                    <a:gd name="T0" fmla="*/ 1 w 188"/>
                    <a:gd name="T1" fmla="*/ 0 h 150"/>
                    <a:gd name="T2" fmla="*/ 0 w 188"/>
                    <a:gd name="T3" fmla="*/ 1 h 150"/>
                    <a:gd name="T4" fmla="*/ 1 w 188"/>
                    <a:gd name="T5" fmla="*/ 1 h 150"/>
                    <a:gd name="T6" fmla="*/ 2 w 188"/>
                    <a:gd name="T7" fmla="*/ 1 h 150"/>
                    <a:gd name="T8" fmla="*/ 1 w 188"/>
                    <a:gd name="T9" fmla="*/ 0 h 1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8"/>
                    <a:gd name="T16" fmla="*/ 0 h 150"/>
                    <a:gd name="T17" fmla="*/ 188 w 188"/>
                    <a:gd name="T18" fmla="*/ 150 h 1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8" h="150">
                      <a:moveTo>
                        <a:pt x="165" y="0"/>
                      </a:moveTo>
                      <a:lnTo>
                        <a:pt x="0" y="118"/>
                      </a:lnTo>
                      <a:lnTo>
                        <a:pt x="39" y="150"/>
                      </a:lnTo>
                      <a:lnTo>
                        <a:pt x="188" y="51"/>
                      </a:ln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0" name="Freeform 150"/>
                <p:cNvSpPr>
                  <a:spLocks/>
                </p:cNvSpPr>
                <p:nvPr/>
              </p:nvSpPr>
              <p:spPr bwMode="auto">
                <a:xfrm>
                  <a:off x="1331" y="971"/>
                  <a:ext cx="87" cy="65"/>
                </a:xfrm>
                <a:custGeom>
                  <a:avLst/>
                  <a:gdLst>
                    <a:gd name="T0" fmla="*/ 1 w 135"/>
                    <a:gd name="T1" fmla="*/ 0 h 118"/>
                    <a:gd name="T2" fmla="*/ 0 w 135"/>
                    <a:gd name="T3" fmla="*/ 1 h 118"/>
                    <a:gd name="T4" fmla="*/ 1 w 135"/>
                    <a:gd name="T5" fmla="*/ 1 h 118"/>
                    <a:gd name="T6" fmla="*/ 1 w 135"/>
                    <a:gd name="T7" fmla="*/ 1 h 118"/>
                    <a:gd name="T8" fmla="*/ 1 w 135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5"/>
                    <a:gd name="T16" fmla="*/ 0 h 118"/>
                    <a:gd name="T17" fmla="*/ 135 w 135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5" h="118">
                      <a:moveTo>
                        <a:pt x="119" y="0"/>
                      </a:moveTo>
                      <a:lnTo>
                        <a:pt x="0" y="85"/>
                      </a:lnTo>
                      <a:lnTo>
                        <a:pt x="14" y="118"/>
                      </a:lnTo>
                      <a:lnTo>
                        <a:pt x="135" y="14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A5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1" name="Freeform 151"/>
                <p:cNvSpPr>
                  <a:spLocks/>
                </p:cNvSpPr>
                <p:nvPr/>
              </p:nvSpPr>
              <p:spPr bwMode="auto">
                <a:xfrm>
                  <a:off x="1065" y="1002"/>
                  <a:ext cx="251" cy="143"/>
                </a:xfrm>
                <a:custGeom>
                  <a:avLst/>
                  <a:gdLst>
                    <a:gd name="T0" fmla="*/ 1 w 387"/>
                    <a:gd name="T1" fmla="*/ 0 h 263"/>
                    <a:gd name="T2" fmla="*/ 1 w 387"/>
                    <a:gd name="T3" fmla="*/ 0 h 263"/>
                    <a:gd name="T4" fmla="*/ 2 w 387"/>
                    <a:gd name="T5" fmla="*/ 1 h 263"/>
                    <a:gd name="T6" fmla="*/ 2 w 387"/>
                    <a:gd name="T7" fmla="*/ 1 h 263"/>
                    <a:gd name="T8" fmla="*/ 2 w 387"/>
                    <a:gd name="T9" fmla="*/ 1 h 263"/>
                    <a:gd name="T10" fmla="*/ 2 w 387"/>
                    <a:gd name="T11" fmla="*/ 1 h 263"/>
                    <a:gd name="T12" fmla="*/ 2 w 387"/>
                    <a:gd name="T13" fmla="*/ 1 h 263"/>
                    <a:gd name="T14" fmla="*/ 3 w 387"/>
                    <a:gd name="T15" fmla="*/ 1 h 263"/>
                    <a:gd name="T16" fmla="*/ 3 w 387"/>
                    <a:gd name="T17" fmla="*/ 1 h 263"/>
                    <a:gd name="T18" fmla="*/ 3 w 387"/>
                    <a:gd name="T19" fmla="*/ 1 h 263"/>
                    <a:gd name="T20" fmla="*/ 3 w 387"/>
                    <a:gd name="T21" fmla="*/ 1 h 263"/>
                    <a:gd name="T22" fmla="*/ 3 w 387"/>
                    <a:gd name="T23" fmla="*/ 1 h 263"/>
                    <a:gd name="T24" fmla="*/ 3 w 387"/>
                    <a:gd name="T25" fmla="*/ 1 h 263"/>
                    <a:gd name="T26" fmla="*/ 3 w 387"/>
                    <a:gd name="T27" fmla="*/ 1 h 263"/>
                    <a:gd name="T28" fmla="*/ 3 w 387"/>
                    <a:gd name="T29" fmla="*/ 1 h 263"/>
                    <a:gd name="T30" fmla="*/ 3 w 387"/>
                    <a:gd name="T31" fmla="*/ 1 h 263"/>
                    <a:gd name="T32" fmla="*/ 3 w 387"/>
                    <a:gd name="T33" fmla="*/ 1 h 263"/>
                    <a:gd name="T34" fmla="*/ 2 w 387"/>
                    <a:gd name="T35" fmla="*/ 1 h 263"/>
                    <a:gd name="T36" fmla="*/ 2 w 387"/>
                    <a:gd name="T37" fmla="*/ 1 h 263"/>
                    <a:gd name="T38" fmla="*/ 2 w 387"/>
                    <a:gd name="T39" fmla="*/ 1 h 263"/>
                    <a:gd name="T40" fmla="*/ 2 w 387"/>
                    <a:gd name="T41" fmla="*/ 1 h 263"/>
                    <a:gd name="T42" fmla="*/ 1 w 387"/>
                    <a:gd name="T43" fmla="*/ 1 h 263"/>
                    <a:gd name="T44" fmla="*/ 1 w 387"/>
                    <a:gd name="T45" fmla="*/ 1 h 263"/>
                    <a:gd name="T46" fmla="*/ 1 w 387"/>
                    <a:gd name="T47" fmla="*/ 1 h 263"/>
                    <a:gd name="T48" fmla="*/ 1 w 387"/>
                    <a:gd name="T49" fmla="*/ 1 h 263"/>
                    <a:gd name="T50" fmla="*/ 1 w 387"/>
                    <a:gd name="T51" fmla="*/ 1 h 263"/>
                    <a:gd name="T52" fmla="*/ 1 w 387"/>
                    <a:gd name="T53" fmla="*/ 1 h 263"/>
                    <a:gd name="T54" fmla="*/ 1 w 387"/>
                    <a:gd name="T55" fmla="*/ 1 h 263"/>
                    <a:gd name="T56" fmla="*/ 1 w 387"/>
                    <a:gd name="T57" fmla="*/ 1 h 263"/>
                    <a:gd name="T58" fmla="*/ 1 w 387"/>
                    <a:gd name="T59" fmla="*/ 1 h 263"/>
                    <a:gd name="T60" fmla="*/ 1 w 387"/>
                    <a:gd name="T61" fmla="*/ 1 h 263"/>
                    <a:gd name="T62" fmla="*/ 1 w 387"/>
                    <a:gd name="T63" fmla="*/ 1 h 263"/>
                    <a:gd name="T64" fmla="*/ 1 w 387"/>
                    <a:gd name="T65" fmla="*/ 1 h 263"/>
                    <a:gd name="T66" fmla="*/ 0 w 387"/>
                    <a:gd name="T67" fmla="*/ 1 h 263"/>
                    <a:gd name="T68" fmla="*/ 1 w 387"/>
                    <a:gd name="T69" fmla="*/ 0 h 26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87"/>
                    <a:gd name="T106" fmla="*/ 0 h 263"/>
                    <a:gd name="T107" fmla="*/ 387 w 387"/>
                    <a:gd name="T108" fmla="*/ 263 h 26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87" h="263">
                      <a:moveTo>
                        <a:pt x="171" y="0"/>
                      </a:moveTo>
                      <a:lnTo>
                        <a:pt x="176" y="0"/>
                      </a:lnTo>
                      <a:lnTo>
                        <a:pt x="188" y="1"/>
                      </a:lnTo>
                      <a:lnTo>
                        <a:pt x="204" y="2"/>
                      </a:lnTo>
                      <a:lnTo>
                        <a:pt x="225" y="6"/>
                      </a:lnTo>
                      <a:lnTo>
                        <a:pt x="249" y="9"/>
                      </a:lnTo>
                      <a:lnTo>
                        <a:pt x="272" y="15"/>
                      </a:lnTo>
                      <a:lnTo>
                        <a:pt x="293" y="22"/>
                      </a:lnTo>
                      <a:lnTo>
                        <a:pt x="311" y="30"/>
                      </a:lnTo>
                      <a:lnTo>
                        <a:pt x="330" y="42"/>
                      </a:lnTo>
                      <a:lnTo>
                        <a:pt x="345" y="55"/>
                      </a:lnTo>
                      <a:lnTo>
                        <a:pt x="359" y="68"/>
                      </a:lnTo>
                      <a:lnTo>
                        <a:pt x="369" y="79"/>
                      </a:lnTo>
                      <a:lnTo>
                        <a:pt x="377" y="89"/>
                      </a:lnTo>
                      <a:lnTo>
                        <a:pt x="383" y="97"/>
                      </a:lnTo>
                      <a:lnTo>
                        <a:pt x="386" y="102"/>
                      </a:lnTo>
                      <a:lnTo>
                        <a:pt x="387" y="104"/>
                      </a:lnTo>
                      <a:lnTo>
                        <a:pt x="218" y="263"/>
                      </a:lnTo>
                      <a:lnTo>
                        <a:pt x="213" y="261"/>
                      </a:lnTo>
                      <a:lnTo>
                        <a:pt x="201" y="259"/>
                      </a:lnTo>
                      <a:lnTo>
                        <a:pt x="183" y="255"/>
                      </a:lnTo>
                      <a:lnTo>
                        <a:pt x="164" y="250"/>
                      </a:lnTo>
                      <a:lnTo>
                        <a:pt x="141" y="244"/>
                      </a:lnTo>
                      <a:lnTo>
                        <a:pt x="122" y="237"/>
                      </a:lnTo>
                      <a:lnTo>
                        <a:pt x="105" y="230"/>
                      </a:lnTo>
                      <a:lnTo>
                        <a:pt x="93" y="225"/>
                      </a:lnTo>
                      <a:lnTo>
                        <a:pt x="83" y="217"/>
                      </a:lnTo>
                      <a:lnTo>
                        <a:pt x="69" y="208"/>
                      </a:lnTo>
                      <a:lnTo>
                        <a:pt x="54" y="196"/>
                      </a:lnTo>
                      <a:lnTo>
                        <a:pt x="39" y="185"/>
                      </a:lnTo>
                      <a:lnTo>
                        <a:pt x="24" y="174"/>
                      </a:lnTo>
                      <a:lnTo>
                        <a:pt x="12" y="166"/>
                      </a:lnTo>
                      <a:lnTo>
                        <a:pt x="3" y="160"/>
                      </a:lnTo>
                      <a:lnTo>
                        <a:pt x="0" y="158"/>
                      </a:lnTo>
                      <a:lnTo>
                        <a:pt x="171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2" name="Freeform 152"/>
                <p:cNvSpPr>
                  <a:spLocks/>
                </p:cNvSpPr>
                <p:nvPr/>
              </p:nvSpPr>
              <p:spPr bwMode="auto">
                <a:xfrm>
                  <a:off x="1194" y="697"/>
                  <a:ext cx="685" cy="499"/>
                </a:xfrm>
                <a:custGeom>
                  <a:avLst/>
                  <a:gdLst>
                    <a:gd name="T0" fmla="*/ 9 w 1051"/>
                    <a:gd name="T1" fmla="*/ 0 h 917"/>
                    <a:gd name="T2" fmla="*/ 0 w 1051"/>
                    <a:gd name="T3" fmla="*/ 1 h 917"/>
                    <a:gd name="T4" fmla="*/ 1 w 1051"/>
                    <a:gd name="T5" fmla="*/ 1 h 917"/>
                    <a:gd name="T6" fmla="*/ 10 w 1051"/>
                    <a:gd name="T7" fmla="*/ 1 h 917"/>
                    <a:gd name="T8" fmla="*/ 9 w 1051"/>
                    <a:gd name="T9" fmla="*/ 0 h 9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51"/>
                    <a:gd name="T16" fmla="*/ 0 h 917"/>
                    <a:gd name="T17" fmla="*/ 1051 w 1051"/>
                    <a:gd name="T18" fmla="*/ 917 h 9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51" h="917">
                      <a:moveTo>
                        <a:pt x="1036" y="0"/>
                      </a:moveTo>
                      <a:lnTo>
                        <a:pt x="0" y="899"/>
                      </a:lnTo>
                      <a:lnTo>
                        <a:pt x="65" y="917"/>
                      </a:lnTo>
                      <a:lnTo>
                        <a:pt x="1051" y="47"/>
                      </a:lnTo>
                      <a:lnTo>
                        <a:pt x="1036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3" name="Freeform 153"/>
                <p:cNvSpPr>
                  <a:spLocks/>
                </p:cNvSpPr>
                <p:nvPr/>
              </p:nvSpPr>
              <p:spPr bwMode="auto">
                <a:xfrm>
                  <a:off x="1258" y="728"/>
                  <a:ext cx="683" cy="481"/>
                </a:xfrm>
                <a:custGeom>
                  <a:avLst/>
                  <a:gdLst>
                    <a:gd name="T0" fmla="*/ 9 w 1048"/>
                    <a:gd name="T1" fmla="*/ 1 h 884"/>
                    <a:gd name="T2" fmla="*/ 0 w 1048"/>
                    <a:gd name="T3" fmla="*/ 1 h 884"/>
                    <a:gd name="T4" fmla="*/ 1 w 1048"/>
                    <a:gd name="T5" fmla="*/ 1 h 884"/>
                    <a:gd name="T6" fmla="*/ 9 w 1048"/>
                    <a:gd name="T7" fmla="*/ 0 h 884"/>
                    <a:gd name="T8" fmla="*/ 9 w 1048"/>
                    <a:gd name="T9" fmla="*/ 1 h 8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48"/>
                    <a:gd name="T16" fmla="*/ 0 h 884"/>
                    <a:gd name="T17" fmla="*/ 1048 w 1048"/>
                    <a:gd name="T18" fmla="*/ 884 h 8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48" h="884">
                      <a:moveTo>
                        <a:pt x="983" y="15"/>
                      </a:moveTo>
                      <a:lnTo>
                        <a:pt x="0" y="884"/>
                      </a:lnTo>
                      <a:lnTo>
                        <a:pt x="63" y="868"/>
                      </a:lnTo>
                      <a:lnTo>
                        <a:pt x="1048" y="0"/>
                      </a:lnTo>
                      <a:lnTo>
                        <a:pt x="983" y="15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4" name="Freeform 154"/>
                <p:cNvSpPr>
                  <a:spLocks/>
                </p:cNvSpPr>
                <p:nvPr/>
              </p:nvSpPr>
              <p:spPr bwMode="auto">
                <a:xfrm>
                  <a:off x="2069" y="384"/>
                  <a:ext cx="195" cy="141"/>
                </a:xfrm>
                <a:custGeom>
                  <a:avLst/>
                  <a:gdLst>
                    <a:gd name="T0" fmla="*/ 2 w 299"/>
                    <a:gd name="T1" fmla="*/ 0 h 258"/>
                    <a:gd name="T2" fmla="*/ 0 w 299"/>
                    <a:gd name="T3" fmla="*/ 1 h 258"/>
                    <a:gd name="T4" fmla="*/ 1 w 299"/>
                    <a:gd name="T5" fmla="*/ 1 h 258"/>
                    <a:gd name="T6" fmla="*/ 3 w 299"/>
                    <a:gd name="T7" fmla="*/ 1 h 258"/>
                    <a:gd name="T8" fmla="*/ 2 w 299"/>
                    <a:gd name="T9" fmla="*/ 0 h 2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9"/>
                    <a:gd name="T16" fmla="*/ 0 h 258"/>
                    <a:gd name="T17" fmla="*/ 299 w 299"/>
                    <a:gd name="T18" fmla="*/ 258 h 2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9" h="258">
                      <a:moveTo>
                        <a:pt x="206" y="0"/>
                      </a:moveTo>
                      <a:lnTo>
                        <a:pt x="0" y="216"/>
                      </a:lnTo>
                      <a:lnTo>
                        <a:pt x="71" y="258"/>
                      </a:lnTo>
                      <a:lnTo>
                        <a:pt x="299" y="36"/>
                      </a:lnTo>
                      <a:lnTo>
                        <a:pt x="206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5" name="Freeform 155"/>
                <p:cNvSpPr>
                  <a:spLocks/>
                </p:cNvSpPr>
                <p:nvPr/>
              </p:nvSpPr>
              <p:spPr bwMode="auto">
                <a:xfrm>
                  <a:off x="2140" y="413"/>
                  <a:ext cx="155" cy="139"/>
                </a:xfrm>
                <a:custGeom>
                  <a:avLst/>
                  <a:gdLst>
                    <a:gd name="T0" fmla="*/ 2 w 239"/>
                    <a:gd name="T1" fmla="*/ 0 h 255"/>
                    <a:gd name="T2" fmla="*/ 0 w 239"/>
                    <a:gd name="T3" fmla="*/ 1 h 255"/>
                    <a:gd name="T4" fmla="*/ 1 w 239"/>
                    <a:gd name="T5" fmla="*/ 1 h 255"/>
                    <a:gd name="T6" fmla="*/ 2 w 239"/>
                    <a:gd name="T7" fmla="*/ 1 h 255"/>
                    <a:gd name="T8" fmla="*/ 2 w 239"/>
                    <a:gd name="T9" fmla="*/ 0 h 2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9"/>
                    <a:gd name="T16" fmla="*/ 0 h 255"/>
                    <a:gd name="T17" fmla="*/ 239 w 239"/>
                    <a:gd name="T18" fmla="*/ 255 h 2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9" h="255">
                      <a:moveTo>
                        <a:pt x="219" y="0"/>
                      </a:moveTo>
                      <a:lnTo>
                        <a:pt x="0" y="226"/>
                      </a:lnTo>
                      <a:lnTo>
                        <a:pt x="44" y="255"/>
                      </a:lnTo>
                      <a:lnTo>
                        <a:pt x="239" y="22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6" name="Freeform 156"/>
                <p:cNvSpPr>
                  <a:spLocks/>
                </p:cNvSpPr>
                <p:nvPr/>
              </p:nvSpPr>
              <p:spPr bwMode="auto">
                <a:xfrm>
                  <a:off x="1900" y="521"/>
                  <a:ext cx="246" cy="192"/>
                </a:xfrm>
                <a:custGeom>
                  <a:avLst/>
                  <a:gdLst>
                    <a:gd name="T0" fmla="*/ 2 w 378"/>
                    <a:gd name="T1" fmla="*/ 0 h 351"/>
                    <a:gd name="T2" fmla="*/ 1 w 378"/>
                    <a:gd name="T3" fmla="*/ 1 h 351"/>
                    <a:gd name="T4" fmla="*/ 0 w 378"/>
                    <a:gd name="T5" fmla="*/ 1 h 351"/>
                    <a:gd name="T6" fmla="*/ 2 w 378"/>
                    <a:gd name="T7" fmla="*/ 1 h 351"/>
                    <a:gd name="T8" fmla="*/ 3 w 378"/>
                    <a:gd name="T9" fmla="*/ 1 h 351"/>
                    <a:gd name="T10" fmla="*/ 2 w 378"/>
                    <a:gd name="T11" fmla="*/ 0 h 35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8"/>
                    <a:gd name="T19" fmla="*/ 0 h 351"/>
                    <a:gd name="T20" fmla="*/ 378 w 378"/>
                    <a:gd name="T21" fmla="*/ 351 h 35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8" h="351">
                      <a:moveTo>
                        <a:pt x="207" y="0"/>
                      </a:moveTo>
                      <a:lnTo>
                        <a:pt x="12" y="179"/>
                      </a:lnTo>
                      <a:lnTo>
                        <a:pt x="0" y="351"/>
                      </a:lnTo>
                      <a:lnTo>
                        <a:pt x="207" y="314"/>
                      </a:lnTo>
                      <a:lnTo>
                        <a:pt x="378" y="102"/>
                      </a:lnTo>
                      <a:lnTo>
                        <a:pt x="207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7" name="Freeform 157"/>
                <p:cNvSpPr>
                  <a:spLocks/>
                </p:cNvSpPr>
                <p:nvPr/>
              </p:nvSpPr>
              <p:spPr bwMode="auto">
                <a:xfrm>
                  <a:off x="1159" y="1033"/>
                  <a:ext cx="157" cy="112"/>
                </a:xfrm>
                <a:custGeom>
                  <a:avLst/>
                  <a:gdLst>
                    <a:gd name="T0" fmla="*/ 2 w 243"/>
                    <a:gd name="T1" fmla="*/ 0 h 206"/>
                    <a:gd name="T2" fmla="*/ 0 w 243"/>
                    <a:gd name="T3" fmla="*/ 1 h 206"/>
                    <a:gd name="T4" fmla="*/ 1 w 243"/>
                    <a:gd name="T5" fmla="*/ 1 h 206"/>
                    <a:gd name="T6" fmla="*/ 2 w 243"/>
                    <a:gd name="T7" fmla="*/ 1 h 206"/>
                    <a:gd name="T8" fmla="*/ 2 w 243"/>
                    <a:gd name="T9" fmla="*/ 0 h 2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3"/>
                    <a:gd name="T16" fmla="*/ 0 h 206"/>
                    <a:gd name="T17" fmla="*/ 243 w 243"/>
                    <a:gd name="T18" fmla="*/ 206 h 20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3" h="206">
                      <a:moveTo>
                        <a:pt x="195" y="0"/>
                      </a:moveTo>
                      <a:lnTo>
                        <a:pt x="0" y="183"/>
                      </a:lnTo>
                      <a:lnTo>
                        <a:pt x="74" y="206"/>
                      </a:lnTo>
                      <a:lnTo>
                        <a:pt x="243" y="47"/>
                      </a:lnTo>
                      <a:lnTo>
                        <a:pt x="195" y="0"/>
                      </a:lnTo>
                      <a:close/>
                    </a:path>
                  </a:pathLst>
                </a:custGeom>
                <a:solidFill>
                  <a:srgbClr val="6868A8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8" name="Freeform 158"/>
                <p:cNvSpPr>
                  <a:spLocks/>
                </p:cNvSpPr>
                <p:nvPr/>
              </p:nvSpPr>
              <p:spPr bwMode="auto">
                <a:xfrm>
                  <a:off x="1095" y="1002"/>
                  <a:ext cx="141" cy="113"/>
                </a:xfrm>
                <a:custGeom>
                  <a:avLst/>
                  <a:gdLst>
                    <a:gd name="T0" fmla="*/ 1 w 216"/>
                    <a:gd name="T1" fmla="*/ 0 h 208"/>
                    <a:gd name="T2" fmla="*/ 0 w 216"/>
                    <a:gd name="T3" fmla="*/ 1 h 208"/>
                    <a:gd name="T4" fmla="*/ 1 w 216"/>
                    <a:gd name="T5" fmla="*/ 1 h 208"/>
                    <a:gd name="T6" fmla="*/ 2 w 216"/>
                    <a:gd name="T7" fmla="*/ 1 h 208"/>
                    <a:gd name="T8" fmla="*/ 1 w 216"/>
                    <a:gd name="T9" fmla="*/ 0 h 2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6"/>
                    <a:gd name="T16" fmla="*/ 0 h 208"/>
                    <a:gd name="T17" fmla="*/ 216 w 216"/>
                    <a:gd name="T18" fmla="*/ 208 h 2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6" h="208">
                      <a:moveTo>
                        <a:pt x="172" y="0"/>
                      </a:moveTo>
                      <a:lnTo>
                        <a:pt x="0" y="190"/>
                      </a:lnTo>
                      <a:lnTo>
                        <a:pt x="31" y="208"/>
                      </a:lnTo>
                      <a:lnTo>
                        <a:pt x="216" y="33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19" name="Freeform 159"/>
                <p:cNvSpPr>
                  <a:spLocks/>
                </p:cNvSpPr>
                <p:nvPr/>
              </p:nvSpPr>
              <p:spPr bwMode="auto">
                <a:xfrm>
                  <a:off x="932" y="1267"/>
                  <a:ext cx="122" cy="66"/>
                </a:xfrm>
                <a:custGeom>
                  <a:avLst/>
                  <a:gdLst>
                    <a:gd name="T0" fmla="*/ 1 w 189"/>
                    <a:gd name="T1" fmla="*/ 0 h 123"/>
                    <a:gd name="T2" fmla="*/ 0 w 189"/>
                    <a:gd name="T3" fmla="*/ 1 h 123"/>
                    <a:gd name="T4" fmla="*/ 1 w 189"/>
                    <a:gd name="T5" fmla="*/ 1 h 123"/>
                    <a:gd name="T6" fmla="*/ 2 w 189"/>
                    <a:gd name="T7" fmla="*/ 1 h 123"/>
                    <a:gd name="T8" fmla="*/ 1 w 189"/>
                    <a:gd name="T9" fmla="*/ 0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9"/>
                    <a:gd name="T16" fmla="*/ 0 h 123"/>
                    <a:gd name="T17" fmla="*/ 189 w 189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9" h="123">
                      <a:moveTo>
                        <a:pt x="164" y="0"/>
                      </a:moveTo>
                      <a:lnTo>
                        <a:pt x="0" y="116"/>
                      </a:lnTo>
                      <a:lnTo>
                        <a:pt x="21" y="123"/>
                      </a:lnTo>
                      <a:lnTo>
                        <a:pt x="189" y="27"/>
                      </a:lnTo>
                      <a:lnTo>
                        <a:pt x="164" y="0"/>
                      </a:lnTo>
                      <a:close/>
                    </a:path>
                  </a:pathLst>
                </a:custGeom>
                <a:solidFill>
                  <a:srgbClr val="89494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120" name="Freeform 160"/>
                <p:cNvSpPr>
                  <a:spLocks/>
                </p:cNvSpPr>
                <p:nvPr/>
              </p:nvSpPr>
              <p:spPr bwMode="auto">
                <a:xfrm>
                  <a:off x="912" y="1222"/>
                  <a:ext cx="94" cy="98"/>
                </a:xfrm>
                <a:custGeom>
                  <a:avLst/>
                  <a:gdLst>
                    <a:gd name="T0" fmla="*/ 1 w 142"/>
                    <a:gd name="T1" fmla="*/ 1 h 180"/>
                    <a:gd name="T2" fmla="*/ 0 w 142"/>
                    <a:gd name="T3" fmla="*/ 1 h 180"/>
                    <a:gd name="T4" fmla="*/ 1 w 142"/>
                    <a:gd name="T5" fmla="*/ 1 h 180"/>
                    <a:gd name="T6" fmla="*/ 1 w 142"/>
                    <a:gd name="T7" fmla="*/ 0 h 180"/>
                    <a:gd name="T8" fmla="*/ 1 w 142"/>
                    <a:gd name="T9" fmla="*/ 1 h 1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80"/>
                    <a:gd name="T17" fmla="*/ 142 w 142"/>
                    <a:gd name="T18" fmla="*/ 180 h 1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80">
                      <a:moveTo>
                        <a:pt x="99" y="1"/>
                      </a:moveTo>
                      <a:lnTo>
                        <a:pt x="0" y="180"/>
                      </a:lnTo>
                      <a:lnTo>
                        <a:pt x="111" y="76"/>
                      </a:lnTo>
                      <a:lnTo>
                        <a:pt x="142" y="0"/>
                      </a:lnTo>
                      <a:lnTo>
                        <a:pt x="99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</p:grpSp>
        </p:grpSp>
      </p:grpSp>
      <p:sp>
        <p:nvSpPr>
          <p:cNvPr id="25761" name="Oval 161"/>
          <p:cNvSpPr>
            <a:spLocks noChangeArrowheads="1"/>
          </p:cNvSpPr>
          <p:nvPr/>
        </p:nvSpPr>
        <p:spPr bwMode="auto">
          <a:xfrm rot="6594164">
            <a:off x="2667000" y="1600200"/>
            <a:ext cx="3887788" cy="388778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>
              <a:latin typeface="Calibri" panose="020F0502020204030204" pitchFamily="34" charset="0"/>
            </a:endParaRPr>
          </a:p>
        </p:txBody>
      </p:sp>
      <p:grpSp>
        <p:nvGrpSpPr>
          <p:cNvPr id="7" name="Group 162"/>
          <p:cNvGrpSpPr>
            <a:grpSpLocks/>
          </p:cNvGrpSpPr>
          <p:nvPr/>
        </p:nvGrpSpPr>
        <p:grpSpPr bwMode="auto">
          <a:xfrm rot="5249628">
            <a:off x="4763294" y="951706"/>
            <a:ext cx="5257800" cy="5183188"/>
            <a:chOff x="693" y="1464"/>
            <a:chExt cx="2496" cy="2496"/>
          </a:xfrm>
        </p:grpSpPr>
        <p:grpSp>
          <p:nvGrpSpPr>
            <p:cNvPr id="3" name="Group 163"/>
            <p:cNvGrpSpPr>
              <a:grpSpLocks/>
            </p:cNvGrpSpPr>
            <p:nvPr/>
          </p:nvGrpSpPr>
          <p:grpSpPr bwMode="auto">
            <a:xfrm>
              <a:off x="693" y="1464"/>
              <a:ext cx="2496" cy="2496"/>
              <a:chOff x="624" y="1104"/>
              <a:chExt cx="2352" cy="2352"/>
            </a:xfrm>
          </p:grpSpPr>
          <p:sp>
            <p:nvSpPr>
              <p:cNvPr id="2096" name="Oval 164"/>
              <p:cNvSpPr>
                <a:spLocks noChangeArrowheads="1"/>
              </p:cNvSpPr>
              <p:nvPr/>
            </p:nvSpPr>
            <p:spPr bwMode="auto">
              <a:xfrm>
                <a:off x="624" y="1104"/>
                <a:ext cx="2352" cy="2352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vi-VN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2097" name="Line 165"/>
              <p:cNvSpPr>
                <a:spLocks noChangeShapeType="1"/>
              </p:cNvSpPr>
              <p:nvPr/>
            </p:nvSpPr>
            <p:spPr bwMode="auto">
              <a:xfrm>
                <a:off x="1806" y="1104"/>
                <a:ext cx="1" cy="2352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8" name="Line 166"/>
              <p:cNvSpPr>
                <a:spLocks noChangeShapeType="1"/>
              </p:cNvSpPr>
              <p:nvPr/>
            </p:nvSpPr>
            <p:spPr bwMode="auto">
              <a:xfrm flipH="1">
                <a:off x="624" y="2286"/>
                <a:ext cx="2352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69" name="Group 167"/>
            <p:cNvGrpSpPr>
              <a:grpSpLocks/>
            </p:cNvGrpSpPr>
            <p:nvPr/>
          </p:nvGrpSpPr>
          <p:grpSpPr bwMode="auto">
            <a:xfrm>
              <a:off x="948" y="1737"/>
              <a:ext cx="1584" cy="1020"/>
              <a:chOff x="948" y="1737"/>
              <a:chExt cx="1584" cy="1020"/>
            </a:xfrm>
          </p:grpSpPr>
          <p:sp>
            <p:nvSpPr>
              <p:cNvPr id="2070" name="Freeform 168"/>
              <p:cNvSpPr>
                <a:spLocks/>
              </p:cNvSpPr>
              <p:nvPr/>
            </p:nvSpPr>
            <p:spPr bwMode="auto">
              <a:xfrm rot="-604041">
                <a:off x="948" y="1845"/>
                <a:ext cx="1584" cy="912"/>
              </a:xfrm>
              <a:custGeom>
                <a:avLst/>
                <a:gdLst>
                  <a:gd name="T0" fmla="*/ 45 w 2242"/>
                  <a:gd name="T1" fmla="*/ 0 h 2252"/>
                  <a:gd name="T2" fmla="*/ 40 w 2242"/>
                  <a:gd name="T3" fmla="*/ 0 h 2252"/>
                  <a:gd name="T4" fmla="*/ 38 w 2242"/>
                  <a:gd name="T5" fmla="*/ 0 h 2252"/>
                  <a:gd name="T6" fmla="*/ 34 w 2242"/>
                  <a:gd name="T7" fmla="*/ 0 h 2252"/>
                  <a:gd name="T8" fmla="*/ 33 w 2242"/>
                  <a:gd name="T9" fmla="*/ 0 h 2252"/>
                  <a:gd name="T10" fmla="*/ 19 w 2242"/>
                  <a:gd name="T11" fmla="*/ 0 h 2252"/>
                  <a:gd name="T12" fmla="*/ 18 w 2242"/>
                  <a:gd name="T13" fmla="*/ 0 h 2252"/>
                  <a:gd name="T14" fmla="*/ 14 w 2242"/>
                  <a:gd name="T15" fmla="*/ 0 h 2252"/>
                  <a:gd name="T16" fmla="*/ 11 w 2242"/>
                  <a:gd name="T17" fmla="*/ 0 h 2252"/>
                  <a:gd name="T18" fmla="*/ 10 w 2242"/>
                  <a:gd name="T19" fmla="*/ 0 h 2252"/>
                  <a:gd name="T20" fmla="*/ 6 w 2242"/>
                  <a:gd name="T21" fmla="*/ 0 h 2252"/>
                  <a:gd name="T22" fmla="*/ 6 w 2242"/>
                  <a:gd name="T23" fmla="*/ 0 h 2252"/>
                  <a:gd name="T24" fmla="*/ 3 w 2242"/>
                  <a:gd name="T25" fmla="*/ 0 h 2252"/>
                  <a:gd name="T26" fmla="*/ 0 w 2242"/>
                  <a:gd name="T27" fmla="*/ 0 h 2252"/>
                  <a:gd name="T28" fmla="*/ 8 w 2242"/>
                  <a:gd name="T29" fmla="*/ 0 h 2252"/>
                  <a:gd name="T30" fmla="*/ 11 w 2242"/>
                  <a:gd name="T31" fmla="*/ 0 h 2252"/>
                  <a:gd name="T32" fmla="*/ 13 w 2242"/>
                  <a:gd name="T33" fmla="*/ 0 h 2252"/>
                  <a:gd name="T34" fmla="*/ 15 w 2242"/>
                  <a:gd name="T35" fmla="*/ 0 h 2252"/>
                  <a:gd name="T36" fmla="*/ 36 w 2242"/>
                  <a:gd name="T37" fmla="*/ 0 h 2252"/>
                  <a:gd name="T38" fmla="*/ 37 w 2242"/>
                  <a:gd name="T39" fmla="*/ 0 h 2252"/>
                  <a:gd name="T40" fmla="*/ 30 w 2242"/>
                  <a:gd name="T41" fmla="*/ 0 h 2252"/>
                  <a:gd name="T42" fmla="*/ 28 w 2242"/>
                  <a:gd name="T43" fmla="*/ 0 h 2252"/>
                  <a:gd name="T44" fmla="*/ 32 w 2242"/>
                  <a:gd name="T45" fmla="*/ 0 h 2252"/>
                  <a:gd name="T46" fmla="*/ 42 w 2242"/>
                  <a:gd name="T47" fmla="*/ 0 h 2252"/>
                  <a:gd name="T48" fmla="*/ 45 w 2242"/>
                  <a:gd name="T49" fmla="*/ 0 h 2252"/>
                  <a:gd name="T50" fmla="*/ 45 w 2242"/>
                  <a:gd name="T51" fmla="*/ 0 h 2252"/>
                  <a:gd name="T52" fmla="*/ 49 w 2242"/>
                  <a:gd name="T53" fmla="*/ 0 h 2252"/>
                  <a:gd name="T54" fmla="*/ 49 w 2242"/>
                  <a:gd name="T55" fmla="*/ 0 h 2252"/>
                  <a:gd name="T56" fmla="*/ 45 w 2242"/>
                  <a:gd name="T57" fmla="*/ 0 h 225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242"/>
                  <a:gd name="T88" fmla="*/ 0 h 2252"/>
                  <a:gd name="T89" fmla="*/ 2242 w 2242"/>
                  <a:gd name="T90" fmla="*/ 2252 h 225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242" h="2252">
                    <a:moveTo>
                      <a:pt x="2030" y="0"/>
                    </a:moveTo>
                    <a:lnTo>
                      <a:pt x="1823" y="249"/>
                    </a:lnTo>
                    <a:lnTo>
                      <a:pt x="1745" y="262"/>
                    </a:lnTo>
                    <a:lnTo>
                      <a:pt x="1544" y="459"/>
                    </a:lnTo>
                    <a:lnTo>
                      <a:pt x="1535" y="561"/>
                    </a:lnTo>
                    <a:lnTo>
                      <a:pt x="878" y="1099"/>
                    </a:lnTo>
                    <a:lnTo>
                      <a:pt x="816" y="1006"/>
                    </a:lnTo>
                    <a:lnTo>
                      <a:pt x="659" y="1012"/>
                    </a:lnTo>
                    <a:lnTo>
                      <a:pt x="486" y="1144"/>
                    </a:lnTo>
                    <a:lnTo>
                      <a:pt x="440" y="1158"/>
                    </a:lnTo>
                    <a:lnTo>
                      <a:pt x="287" y="1311"/>
                    </a:lnTo>
                    <a:lnTo>
                      <a:pt x="278" y="1392"/>
                    </a:lnTo>
                    <a:lnTo>
                      <a:pt x="125" y="1537"/>
                    </a:lnTo>
                    <a:lnTo>
                      <a:pt x="0" y="1887"/>
                    </a:lnTo>
                    <a:lnTo>
                      <a:pt x="363" y="1669"/>
                    </a:lnTo>
                    <a:lnTo>
                      <a:pt x="525" y="1537"/>
                    </a:lnTo>
                    <a:lnTo>
                      <a:pt x="615" y="1598"/>
                    </a:lnTo>
                    <a:lnTo>
                      <a:pt x="698" y="1574"/>
                    </a:lnTo>
                    <a:lnTo>
                      <a:pt x="1645" y="692"/>
                    </a:lnTo>
                    <a:lnTo>
                      <a:pt x="1688" y="650"/>
                    </a:lnTo>
                    <a:lnTo>
                      <a:pt x="1333" y="2081"/>
                    </a:lnTo>
                    <a:lnTo>
                      <a:pt x="1288" y="2252"/>
                    </a:lnTo>
                    <a:lnTo>
                      <a:pt x="1483" y="2056"/>
                    </a:lnTo>
                    <a:lnTo>
                      <a:pt x="1936" y="656"/>
                    </a:lnTo>
                    <a:lnTo>
                      <a:pt x="2078" y="429"/>
                    </a:lnTo>
                    <a:lnTo>
                      <a:pt x="2056" y="360"/>
                    </a:lnTo>
                    <a:lnTo>
                      <a:pt x="2242" y="123"/>
                    </a:lnTo>
                    <a:lnTo>
                      <a:pt x="2222" y="42"/>
                    </a:lnTo>
                    <a:lnTo>
                      <a:pt x="20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vi-VN" altLang="en-US"/>
              </a:p>
            </p:txBody>
          </p:sp>
          <p:grpSp>
            <p:nvGrpSpPr>
              <p:cNvPr id="2071" name="Group 169"/>
              <p:cNvGrpSpPr>
                <a:grpSpLocks/>
              </p:cNvGrpSpPr>
              <p:nvPr/>
            </p:nvGrpSpPr>
            <p:grpSpPr bwMode="auto">
              <a:xfrm>
                <a:off x="1932" y="1968"/>
                <a:ext cx="360" cy="768"/>
                <a:chOff x="1890" y="213"/>
                <a:chExt cx="360" cy="900"/>
              </a:xfrm>
            </p:grpSpPr>
            <p:sp>
              <p:nvSpPr>
                <p:cNvPr id="2090" name="Freeform 170"/>
                <p:cNvSpPr>
                  <a:spLocks/>
                </p:cNvSpPr>
                <p:nvPr/>
              </p:nvSpPr>
              <p:spPr bwMode="auto">
                <a:xfrm>
                  <a:off x="2157" y="213"/>
                  <a:ext cx="93" cy="117"/>
                </a:xfrm>
                <a:custGeom>
                  <a:avLst/>
                  <a:gdLst>
                    <a:gd name="T0" fmla="*/ 1 w 186"/>
                    <a:gd name="T1" fmla="*/ 0 h 234"/>
                    <a:gd name="T2" fmla="*/ 0 w 186"/>
                    <a:gd name="T3" fmla="*/ 1 h 234"/>
                    <a:gd name="T4" fmla="*/ 1 w 186"/>
                    <a:gd name="T5" fmla="*/ 1 h 234"/>
                    <a:gd name="T6" fmla="*/ 1 w 186"/>
                    <a:gd name="T7" fmla="*/ 1 h 234"/>
                    <a:gd name="T8" fmla="*/ 1 w 186"/>
                    <a:gd name="T9" fmla="*/ 0 h 2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6"/>
                    <a:gd name="T16" fmla="*/ 0 h 234"/>
                    <a:gd name="T17" fmla="*/ 186 w 186"/>
                    <a:gd name="T18" fmla="*/ 234 h 2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6" h="234">
                      <a:moveTo>
                        <a:pt x="153" y="0"/>
                      </a:moveTo>
                      <a:lnTo>
                        <a:pt x="0" y="187"/>
                      </a:lnTo>
                      <a:lnTo>
                        <a:pt x="43" y="234"/>
                      </a:lnTo>
                      <a:lnTo>
                        <a:pt x="186" y="15"/>
                      </a:lnTo>
                      <a:lnTo>
                        <a:pt x="153" y="0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91" name="Freeform 171"/>
                <p:cNvSpPr>
                  <a:spLocks/>
                </p:cNvSpPr>
                <p:nvPr/>
              </p:nvSpPr>
              <p:spPr bwMode="auto">
                <a:xfrm>
                  <a:off x="1924" y="317"/>
                  <a:ext cx="209" cy="703"/>
                </a:xfrm>
                <a:custGeom>
                  <a:avLst/>
                  <a:gdLst>
                    <a:gd name="T0" fmla="*/ 0 w 419"/>
                    <a:gd name="T1" fmla="*/ 1 h 1406"/>
                    <a:gd name="T2" fmla="*/ 0 w 419"/>
                    <a:gd name="T3" fmla="*/ 1 h 1406"/>
                    <a:gd name="T4" fmla="*/ 0 w 419"/>
                    <a:gd name="T5" fmla="*/ 1 h 1406"/>
                    <a:gd name="T6" fmla="*/ 0 w 419"/>
                    <a:gd name="T7" fmla="*/ 0 h 1406"/>
                    <a:gd name="T8" fmla="*/ 0 w 419"/>
                    <a:gd name="T9" fmla="*/ 1 h 14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9"/>
                    <a:gd name="T16" fmla="*/ 0 h 1406"/>
                    <a:gd name="T17" fmla="*/ 419 w 419"/>
                    <a:gd name="T18" fmla="*/ 1406 h 140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9" h="1406">
                      <a:moveTo>
                        <a:pt x="342" y="17"/>
                      </a:moveTo>
                      <a:lnTo>
                        <a:pt x="0" y="1399"/>
                      </a:lnTo>
                      <a:lnTo>
                        <a:pt x="53" y="1406"/>
                      </a:lnTo>
                      <a:lnTo>
                        <a:pt x="419" y="0"/>
                      </a:lnTo>
                      <a:lnTo>
                        <a:pt x="342" y="17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92" name="Freeform 172"/>
                <p:cNvSpPr>
                  <a:spLocks/>
                </p:cNvSpPr>
                <p:nvPr/>
              </p:nvSpPr>
              <p:spPr bwMode="auto">
                <a:xfrm>
                  <a:off x="1962" y="335"/>
                  <a:ext cx="219" cy="682"/>
                </a:xfrm>
                <a:custGeom>
                  <a:avLst/>
                  <a:gdLst>
                    <a:gd name="T0" fmla="*/ 1 w 438"/>
                    <a:gd name="T1" fmla="*/ 0 h 1364"/>
                    <a:gd name="T2" fmla="*/ 0 w 438"/>
                    <a:gd name="T3" fmla="*/ 1 h 1364"/>
                    <a:gd name="T4" fmla="*/ 1 w 438"/>
                    <a:gd name="T5" fmla="*/ 1 h 1364"/>
                    <a:gd name="T6" fmla="*/ 1 w 438"/>
                    <a:gd name="T7" fmla="*/ 1 h 1364"/>
                    <a:gd name="T8" fmla="*/ 1 w 438"/>
                    <a:gd name="T9" fmla="*/ 0 h 13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38"/>
                    <a:gd name="T16" fmla="*/ 0 h 1364"/>
                    <a:gd name="T17" fmla="*/ 438 w 438"/>
                    <a:gd name="T18" fmla="*/ 1364 h 13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38" h="1364">
                      <a:moveTo>
                        <a:pt x="400" y="0"/>
                      </a:moveTo>
                      <a:lnTo>
                        <a:pt x="0" y="1364"/>
                      </a:lnTo>
                      <a:lnTo>
                        <a:pt x="24" y="1364"/>
                      </a:lnTo>
                      <a:lnTo>
                        <a:pt x="438" y="41"/>
                      </a:lnTo>
                      <a:lnTo>
                        <a:pt x="400" y="0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93" name="Freeform 173"/>
                <p:cNvSpPr>
                  <a:spLocks/>
                </p:cNvSpPr>
                <p:nvPr/>
              </p:nvSpPr>
              <p:spPr bwMode="auto">
                <a:xfrm>
                  <a:off x="1890" y="1029"/>
                  <a:ext cx="58" cy="84"/>
                </a:xfrm>
                <a:custGeom>
                  <a:avLst/>
                  <a:gdLst>
                    <a:gd name="T0" fmla="*/ 1 w 115"/>
                    <a:gd name="T1" fmla="*/ 1 h 167"/>
                    <a:gd name="T2" fmla="*/ 0 w 115"/>
                    <a:gd name="T3" fmla="*/ 1 h 167"/>
                    <a:gd name="T4" fmla="*/ 1 w 115"/>
                    <a:gd name="T5" fmla="*/ 0 h 167"/>
                    <a:gd name="T6" fmla="*/ 1 w 115"/>
                    <a:gd name="T7" fmla="*/ 1 h 16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5"/>
                    <a:gd name="T13" fmla="*/ 0 h 167"/>
                    <a:gd name="T14" fmla="*/ 115 w 115"/>
                    <a:gd name="T15" fmla="*/ 167 h 16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5" h="167">
                      <a:moveTo>
                        <a:pt x="67" y="10"/>
                      </a:moveTo>
                      <a:lnTo>
                        <a:pt x="0" y="167"/>
                      </a:lnTo>
                      <a:lnTo>
                        <a:pt x="115" y="0"/>
                      </a:lnTo>
                      <a:lnTo>
                        <a:pt x="67" y="1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94" name="Freeform 174"/>
                <p:cNvSpPr>
                  <a:spLocks/>
                </p:cNvSpPr>
                <p:nvPr/>
              </p:nvSpPr>
              <p:spPr bwMode="auto">
                <a:xfrm>
                  <a:off x="2062" y="214"/>
                  <a:ext cx="141" cy="95"/>
                </a:xfrm>
                <a:custGeom>
                  <a:avLst/>
                  <a:gdLst>
                    <a:gd name="T0" fmla="*/ 1 w 280"/>
                    <a:gd name="T1" fmla="*/ 0 h 191"/>
                    <a:gd name="T2" fmla="*/ 1 w 280"/>
                    <a:gd name="T3" fmla="*/ 0 h 191"/>
                    <a:gd name="T4" fmla="*/ 0 w 280"/>
                    <a:gd name="T5" fmla="*/ 0 h 191"/>
                    <a:gd name="T6" fmla="*/ 1 w 280"/>
                    <a:gd name="T7" fmla="*/ 0 h 191"/>
                    <a:gd name="T8" fmla="*/ 1 w 280"/>
                    <a:gd name="T9" fmla="*/ 0 h 19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80"/>
                    <a:gd name="T16" fmla="*/ 0 h 191"/>
                    <a:gd name="T17" fmla="*/ 280 w 280"/>
                    <a:gd name="T18" fmla="*/ 191 h 19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80" h="191">
                      <a:moveTo>
                        <a:pt x="280" y="0"/>
                      </a:moveTo>
                      <a:lnTo>
                        <a:pt x="151" y="170"/>
                      </a:lnTo>
                      <a:lnTo>
                        <a:pt x="0" y="191"/>
                      </a:lnTo>
                      <a:lnTo>
                        <a:pt x="129" y="141"/>
                      </a:lnTo>
                      <a:lnTo>
                        <a:pt x="28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95" name="Freeform 175"/>
                <p:cNvSpPr>
                  <a:spLocks/>
                </p:cNvSpPr>
                <p:nvPr/>
              </p:nvSpPr>
              <p:spPr bwMode="auto">
                <a:xfrm>
                  <a:off x="1962" y="317"/>
                  <a:ext cx="246" cy="700"/>
                </a:xfrm>
                <a:custGeom>
                  <a:avLst/>
                  <a:gdLst>
                    <a:gd name="T0" fmla="*/ 9 w 342"/>
                    <a:gd name="T1" fmla="*/ 0 h 1399"/>
                    <a:gd name="T2" fmla="*/ 0 w 342"/>
                    <a:gd name="T3" fmla="*/ 1 h 1399"/>
                    <a:gd name="T4" fmla="*/ 9 w 342"/>
                    <a:gd name="T5" fmla="*/ 1 h 1399"/>
                    <a:gd name="T6" fmla="*/ 9 w 342"/>
                    <a:gd name="T7" fmla="*/ 0 h 139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42"/>
                    <a:gd name="T13" fmla="*/ 0 h 1399"/>
                    <a:gd name="T14" fmla="*/ 342 w 342"/>
                    <a:gd name="T15" fmla="*/ 1399 h 139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42" h="1399">
                      <a:moveTo>
                        <a:pt x="342" y="0"/>
                      </a:moveTo>
                      <a:lnTo>
                        <a:pt x="0" y="1399"/>
                      </a:lnTo>
                      <a:lnTo>
                        <a:pt x="298" y="17"/>
                      </a:lnTo>
                      <a:lnTo>
                        <a:pt x="34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</p:grpSp>
          <p:grpSp>
            <p:nvGrpSpPr>
              <p:cNvPr id="2072" name="Group 176"/>
              <p:cNvGrpSpPr>
                <a:grpSpLocks/>
              </p:cNvGrpSpPr>
              <p:nvPr/>
            </p:nvGrpSpPr>
            <p:grpSpPr bwMode="auto">
              <a:xfrm>
                <a:off x="1047" y="1737"/>
                <a:ext cx="1383" cy="949"/>
                <a:chOff x="912" y="384"/>
                <a:chExt cx="1383" cy="949"/>
              </a:xfrm>
            </p:grpSpPr>
            <p:sp>
              <p:nvSpPr>
                <p:cNvPr id="2073" name="Freeform 177"/>
                <p:cNvSpPr>
                  <a:spLocks/>
                </p:cNvSpPr>
                <p:nvPr/>
              </p:nvSpPr>
              <p:spPr bwMode="auto">
                <a:xfrm>
                  <a:off x="950" y="1140"/>
                  <a:ext cx="130" cy="69"/>
                </a:xfrm>
                <a:custGeom>
                  <a:avLst/>
                  <a:gdLst>
                    <a:gd name="T0" fmla="*/ 1 w 201"/>
                    <a:gd name="T1" fmla="*/ 0 h 126"/>
                    <a:gd name="T2" fmla="*/ 0 w 201"/>
                    <a:gd name="T3" fmla="*/ 1 h 126"/>
                    <a:gd name="T4" fmla="*/ 1 w 201"/>
                    <a:gd name="T5" fmla="*/ 1 h 126"/>
                    <a:gd name="T6" fmla="*/ 2 w 201"/>
                    <a:gd name="T7" fmla="*/ 1 h 126"/>
                    <a:gd name="T8" fmla="*/ 1 w 201"/>
                    <a:gd name="T9" fmla="*/ 0 h 1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1"/>
                    <a:gd name="T16" fmla="*/ 0 h 126"/>
                    <a:gd name="T17" fmla="*/ 201 w 201"/>
                    <a:gd name="T18" fmla="*/ 126 h 1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1" h="126">
                      <a:moveTo>
                        <a:pt x="157" y="0"/>
                      </a:moveTo>
                      <a:lnTo>
                        <a:pt x="0" y="126"/>
                      </a:lnTo>
                      <a:lnTo>
                        <a:pt x="103" y="126"/>
                      </a:lnTo>
                      <a:lnTo>
                        <a:pt x="201" y="24"/>
                      </a:lnTo>
                      <a:lnTo>
                        <a:pt x="157" y="0"/>
                      </a:lnTo>
                      <a:close/>
                    </a:path>
                  </a:pathLst>
                </a:custGeom>
                <a:solidFill>
                  <a:srgbClr val="3FFF3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74" name="Freeform 178"/>
                <p:cNvSpPr>
                  <a:spLocks/>
                </p:cNvSpPr>
                <p:nvPr/>
              </p:nvSpPr>
              <p:spPr bwMode="auto">
                <a:xfrm>
                  <a:off x="1015" y="1167"/>
                  <a:ext cx="124" cy="79"/>
                </a:xfrm>
                <a:custGeom>
                  <a:avLst/>
                  <a:gdLst>
                    <a:gd name="T0" fmla="*/ 1 w 189"/>
                    <a:gd name="T1" fmla="*/ 0 h 144"/>
                    <a:gd name="T2" fmla="*/ 1 w 189"/>
                    <a:gd name="T3" fmla="*/ 1 h 144"/>
                    <a:gd name="T4" fmla="*/ 0 w 189"/>
                    <a:gd name="T5" fmla="*/ 1 h 144"/>
                    <a:gd name="T6" fmla="*/ 1 w 189"/>
                    <a:gd name="T7" fmla="*/ 1 h 144"/>
                    <a:gd name="T8" fmla="*/ 2 w 189"/>
                    <a:gd name="T9" fmla="*/ 1 h 144"/>
                    <a:gd name="T10" fmla="*/ 1 w 189"/>
                    <a:gd name="T11" fmla="*/ 0 h 14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89"/>
                    <a:gd name="T19" fmla="*/ 0 h 144"/>
                    <a:gd name="T20" fmla="*/ 189 w 189"/>
                    <a:gd name="T21" fmla="*/ 144 h 14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89" h="144">
                      <a:moveTo>
                        <a:pt x="119" y="0"/>
                      </a:moveTo>
                      <a:lnTo>
                        <a:pt x="32" y="87"/>
                      </a:lnTo>
                      <a:lnTo>
                        <a:pt x="0" y="144"/>
                      </a:lnTo>
                      <a:lnTo>
                        <a:pt x="86" y="125"/>
                      </a:lnTo>
                      <a:lnTo>
                        <a:pt x="189" y="30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75" name="Freeform 179"/>
                <p:cNvSpPr>
                  <a:spLocks/>
                </p:cNvSpPr>
                <p:nvPr/>
              </p:nvSpPr>
              <p:spPr bwMode="auto">
                <a:xfrm>
                  <a:off x="1062" y="1201"/>
                  <a:ext cx="114" cy="71"/>
                </a:xfrm>
                <a:custGeom>
                  <a:avLst/>
                  <a:gdLst>
                    <a:gd name="T0" fmla="*/ 1 w 174"/>
                    <a:gd name="T1" fmla="*/ 0 h 128"/>
                    <a:gd name="T2" fmla="*/ 1 w 174"/>
                    <a:gd name="T3" fmla="*/ 1 h 128"/>
                    <a:gd name="T4" fmla="*/ 0 w 174"/>
                    <a:gd name="T5" fmla="*/ 1 h 128"/>
                    <a:gd name="T6" fmla="*/ 2 w 174"/>
                    <a:gd name="T7" fmla="*/ 1 h 128"/>
                    <a:gd name="T8" fmla="*/ 1 w 174"/>
                    <a:gd name="T9" fmla="*/ 0 h 1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4"/>
                    <a:gd name="T16" fmla="*/ 0 h 128"/>
                    <a:gd name="T17" fmla="*/ 174 w 174"/>
                    <a:gd name="T18" fmla="*/ 128 h 1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4" h="128">
                      <a:moveTo>
                        <a:pt x="150" y="0"/>
                      </a:moveTo>
                      <a:lnTo>
                        <a:pt x="21" y="87"/>
                      </a:lnTo>
                      <a:lnTo>
                        <a:pt x="0" y="128"/>
                      </a:lnTo>
                      <a:lnTo>
                        <a:pt x="174" y="10"/>
                      </a:lnTo>
                      <a:lnTo>
                        <a:pt x="150" y="0"/>
                      </a:lnTo>
                      <a:close/>
                    </a:path>
                  </a:pathLst>
                </a:custGeom>
                <a:solidFill>
                  <a:srgbClr val="00A5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76" name="Freeform 180"/>
                <p:cNvSpPr>
                  <a:spLocks/>
                </p:cNvSpPr>
                <p:nvPr/>
              </p:nvSpPr>
              <p:spPr bwMode="auto">
                <a:xfrm>
                  <a:off x="912" y="1221"/>
                  <a:ext cx="142" cy="112"/>
                </a:xfrm>
                <a:custGeom>
                  <a:avLst/>
                  <a:gdLst>
                    <a:gd name="T0" fmla="*/ 1 w 217"/>
                    <a:gd name="T1" fmla="*/ 0 h 205"/>
                    <a:gd name="T2" fmla="*/ 1 w 217"/>
                    <a:gd name="T3" fmla="*/ 1 h 205"/>
                    <a:gd name="T4" fmla="*/ 1 w 217"/>
                    <a:gd name="T5" fmla="*/ 1 h 205"/>
                    <a:gd name="T6" fmla="*/ 2 w 217"/>
                    <a:gd name="T7" fmla="*/ 1 h 205"/>
                    <a:gd name="T8" fmla="*/ 2 w 217"/>
                    <a:gd name="T9" fmla="*/ 1 h 205"/>
                    <a:gd name="T10" fmla="*/ 1 w 217"/>
                    <a:gd name="T11" fmla="*/ 1 h 205"/>
                    <a:gd name="T12" fmla="*/ 0 w 217"/>
                    <a:gd name="T13" fmla="*/ 1 h 205"/>
                    <a:gd name="T14" fmla="*/ 1 w 217"/>
                    <a:gd name="T15" fmla="*/ 0 h 20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17"/>
                    <a:gd name="T25" fmla="*/ 0 h 205"/>
                    <a:gd name="T26" fmla="*/ 217 w 217"/>
                    <a:gd name="T27" fmla="*/ 205 h 20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7" h="205">
                      <a:moveTo>
                        <a:pt x="75" y="0"/>
                      </a:moveTo>
                      <a:lnTo>
                        <a:pt x="142" y="2"/>
                      </a:lnTo>
                      <a:lnTo>
                        <a:pt x="111" y="87"/>
                      </a:lnTo>
                      <a:lnTo>
                        <a:pt x="204" y="71"/>
                      </a:lnTo>
                      <a:lnTo>
                        <a:pt x="217" y="109"/>
                      </a:lnTo>
                      <a:lnTo>
                        <a:pt x="49" y="205"/>
                      </a:lnTo>
                      <a:lnTo>
                        <a:pt x="0" y="18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FFBFB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77" name="Freeform 181"/>
                <p:cNvSpPr>
                  <a:spLocks/>
                </p:cNvSpPr>
                <p:nvPr/>
              </p:nvSpPr>
              <p:spPr bwMode="auto">
                <a:xfrm>
                  <a:off x="1228" y="932"/>
                  <a:ext cx="133" cy="61"/>
                </a:xfrm>
                <a:custGeom>
                  <a:avLst/>
                  <a:gdLst>
                    <a:gd name="T0" fmla="*/ 1 w 204"/>
                    <a:gd name="T1" fmla="*/ 1 h 113"/>
                    <a:gd name="T2" fmla="*/ 0 w 204"/>
                    <a:gd name="T3" fmla="*/ 1 h 113"/>
                    <a:gd name="T4" fmla="*/ 1 w 204"/>
                    <a:gd name="T5" fmla="*/ 1 h 113"/>
                    <a:gd name="T6" fmla="*/ 2 w 204"/>
                    <a:gd name="T7" fmla="*/ 0 h 113"/>
                    <a:gd name="T8" fmla="*/ 1 w 204"/>
                    <a:gd name="T9" fmla="*/ 1 h 1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4"/>
                    <a:gd name="T16" fmla="*/ 0 h 113"/>
                    <a:gd name="T17" fmla="*/ 204 w 204"/>
                    <a:gd name="T18" fmla="*/ 113 h 1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4" h="113">
                      <a:moveTo>
                        <a:pt x="114" y="3"/>
                      </a:moveTo>
                      <a:lnTo>
                        <a:pt x="0" y="91"/>
                      </a:lnTo>
                      <a:lnTo>
                        <a:pt x="46" y="113"/>
                      </a:lnTo>
                      <a:lnTo>
                        <a:pt x="204" y="0"/>
                      </a:lnTo>
                      <a:lnTo>
                        <a:pt x="114" y="3"/>
                      </a:lnTo>
                      <a:close/>
                    </a:path>
                  </a:pathLst>
                </a:custGeom>
                <a:solidFill>
                  <a:srgbClr val="3FFF3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78" name="Freeform 182"/>
                <p:cNvSpPr>
                  <a:spLocks/>
                </p:cNvSpPr>
                <p:nvPr/>
              </p:nvSpPr>
              <p:spPr bwMode="auto">
                <a:xfrm>
                  <a:off x="1284" y="929"/>
                  <a:ext cx="121" cy="81"/>
                </a:xfrm>
                <a:custGeom>
                  <a:avLst/>
                  <a:gdLst>
                    <a:gd name="T0" fmla="*/ 1 w 188"/>
                    <a:gd name="T1" fmla="*/ 0 h 150"/>
                    <a:gd name="T2" fmla="*/ 0 w 188"/>
                    <a:gd name="T3" fmla="*/ 1 h 150"/>
                    <a:gd name="T4" fmla="*/ 1 w 188"/>
                    <a:gd name="T5" fmla="*/ 1 h 150"/>
                    <a:gd name="T6" fmla="*/ 2 w 188"/>
                    <a:gd name="T7" fmla="*/ 1 h 150"/>
                    <a:gd name="T8" fmla="*/ 1 w 188"/>
                    <a:gd name="T9" fmla="*/ 0 h 1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8"/>
                    <a:gd name="T16" fmla="*/ 0 h 150"/>
                    <a:gd name="T17" fmla="*/ 188 w 188"/>
                    <a:gd name="T18" fmla="*/ 150 h 1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8" h="150">
                      <a:moveTo>
                        <a:pt x="165" y="0"/>
                      </a:moveTo>
                      <a:lnTo>
                        <a:pt x="0" y="118"/>
                      </a:lnTo>
                      <a:lnTo>
                        <a:pt x="39" y="150"/>
                      </a:lnTo>
                      <a:lnTo>
                        <a:pt x="188" y="51"/>
                      </a:lnTo>
                      <a:lnTo>
                        <a:pt x="165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79" name="Freeform 183"/>
                <p:cNvSpPr>
                  <a:spLocks/>
                </p:cNvSpPr>
                <p:nvPr/>
              </p:nvSpPr>
              <p:spPr bwMode="auto">
                <a:xfrm>
                  <a:off x="1331" y="971"/>
                  <a:ext cx="87" cy="65"/>
                </a:xfrm>
                <a:custGeom>
                  <a:avLst/>
                  <a:gdLst>
                    <a:gd name="T0" fmla="*/ 1 w 135"/>
                    <a:gd name="T1" fmla="*/ 0 h 118"/>
                    <a:gd name="T2" fmla="*/ 0 w 135"/>
                    <a:gd name="T3" fmla="*/ 1 h 118"/>
                    <a:gd name="T4" fmla="*/ 1 w 135"/>
                    <a:gd name="T5" fmla="*/ 1 h 118"/>
                    <a:gd name="T6" fmla="*/ 1 w 135"/>
                    <a:gd name="T7" fmla="*/ 1 h 118"/>
                    <a:gd name="T8" fmla="*/ 1 w 135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5"/>
                    <a:gd name="T16" fmla="*/ 0 h 118"/>
                    <a:gd name="T17" fmla="*/ 135 w 135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5" h="118">
                      <a:moveTo>
                        <a:pt x="119" y="0"/>
                      </a:moveTo>
                      <a:lnTo>
                        <a:pt x="0" y="85"/>
                      </a:lnTo>
                      <a:lnTo>
                        <a:pt x="14" y="118"/>
                      </a:lnTo>
                      <a:lnTo>
                        <a:pt x="135" y="14"/>
                      </a:lnTo>
                      <a:lnTo>
                        <a:pt x="119" y="0"/>
                      </a:lnTo>
                      <a:close/>
                    </a:path>
                  </a:pathLst>
                </a:custGeom>
                <a:solidFill>
                  <a:srgbClr val="00A5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0" name="Freeform 184"/>
                <p:cNvSpPr>
                  <a:spLocks/>
                </p:cNvSpPr>
                <p:nvPr/>
              </p:nvSpPr>
              <p:spPr bwMode="auto">
                <a:xfrm>
                  <a:off x="1065" y="1002"/>
                  <a:ext cx="251" cy="143"/>
                </a:xfrm>
                <a:custGeom>
                  <a:avLst/>
                  <a:gdLst>
                    <a:gd name="T0" fmla="*/ 1 w 387"/>
                    <a:gd name="T1" fmla="*/ 0 h 263"/>
                    <a:gd name="T2" fmla="*/ 1 w 387"/>
                    <a:gd name="T3" fmla="*/ 0 h 263"/>
                    <a:gd name="T4" fmla="*/ 2 w 387"/>
                    <a:gd name="T5" fmla="*/ 1 h 263"/>
                    <a:gd name="T6" fmla="*/ 2 w 387"/>
                    <a:gd name="T7" fmla="*/ 1 h 263"/>
                    <a:gd name="T8" fmla="*/ 2 w 387"/>
                    <a:gd name="T9" fmla="*/ 1 h 263"/>
                    <a:gd name="T10" fmla="*/ 2 w 387"/>
                    <a:gd name="T11" fmla="*/ 1 h 263"/>
                    <a:gd name="T12" fmla="*/ 2 w 387"/>
                    <a:gd name="T13" fmla="*/ 1 h 263"/>
                    <a:gd name="T14" fmla="*/ 3 w 387"/>
                    <a:gd name="T15" fmla="*/ 1 h 263"/>
                    <a:gd name="T16" fmla="*/ 3 w 387"/>
                    <a:gd name="T17" fmla="*/ 1 h 263"/>
                    <a:gd name="T18" fmla="*/ 3 w 387"/>
                    <a:gd name="T19" fmla="*/ 1 h 263"/>
                    <a:gd name="T20" fmla="*/ 3 w 387"/>
                    <a:gd name="T21" fmla="*/ 1 h 263"/>
                    <a:gd name="T22" fmla="*/ 3 w 387"/>
                    <a:gd name="T23" fmla="*/ 1 h 263"/>
                    <a:gd name="T24" fmla="*/ 3 w 387"/>
                    <a:gd name="T25" fmla="*/ 1 h 263"/>
                    <a:gd name="T26" fmla="*/ 3 w 387"/>
                    <a:gd name="T27" fmla="*/ 1 h 263"/>
                    <a:gd name="T28" fmla="*/ 3 w 387"/>
                    <a:gd name="T29" fmla="*/ 1 h 263"/>
                    <a:gd name="T30" fmla="*/ 3 w 387"/>
                    <a:gd name="T31" fmla="*/ 1 h 263"/>
                    <a:gd name="T32" fmla="*/ 3 w 387"/>
                    <a:gd name="T33" fmla="*/ 1 h 263"/>
                    <a:gd name="T34" fmla="*/ 2 w 387"/>
                    <a:gd name="T35" fmla="*/ 1 h 263"/>
                    <a:gd name="T36" fmla="*/ 2 w 387"/>
                    <a:gd name="T37" fmla="*/ 1 h 263"/>
                    <a:gd name="T38" fmla="*/ 2 w 387"/>
                    <a:gd name="T39" fmla="*/ 1 h 263"/>
                    <a:gd name="T40" fmla="*/ 2 w 387"/>
                    <a:gd name="T41" fmla="*/ 1 h 263"/>
                    <a:gd name="T42" fmla="*/ 1 w 387"/>
                    <a:gd name="T43" fmla="*/ 1 h 263"/>
                    <a:gd name="T44" fmla="*/ 1 w 387"/>
                    <a:gd name="T45" fmla="*/ 1 h 263"/>
                    <a:gd name="T46" fmla="*/ 1 w 387"/>
                    <a:gd name="T47" fmla="*/ 1 h 263"/>
                    <a:gd name="T48" fmla="*/ 1 w 387"/>
                    <a:gd name="T49" fmla="*/ 1 h 263"/>
                    <a:gd name="T50" fmla="*/ 1 w 387"/>
                    <a:gd name="T51" fmla="*/ 1 h 263"/>
                    <a:gd name="T52" fmla="*/ 1 w 387"/>
                    <a:gd name="T53" fmla="*/ 1 h 263"/>
                    <a:gd name="T54" fmla="*/ 1 w 387"/>
                    <a:gd name="T55" fmla="*/ 1 h 263"/>
                    <a:gd name="T56" fmla="*/ 1 w 387"/>
                    <a:gd name="T57" fmla="*/ 1 h 263"/>
                    <a:gd name="T58" fmla="*/ 1 w 387"/>
                    <a:gd name="T59" fmla="*/ 1 h 263"/>
                    <a:gd name="T60" fmla="*/ 1 w 387"/>
                    <a:gd name="T61" fmla="*/ 1 h 263"/>
                    <a:gd name="T62" fmla="*/ 1 w 387"/>
                    <a:gd name="T63" fmla="*/ 1 h 263"/>
                    <a:gd name="T64" fmla="*/ 1 w 387"/>
                    <a:gd name="T65" fmla="*/ 1 h 263"/>
                    <a:gd name="T66" fmla="*/ 0 w 387"/>
                    <a:gd name="T67" fmla="*/ 1 h 263"/>
                    <a:gd name="T68" fmla="*/ 1 w 387"/>
                    <a:gd name="T69" fmla="*/ 0 h 26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87"/>
                    <a:gd name="T106" fmla="*/ 0 h 263"/>
                    <a:gd name="T107" fmla="*/ 387 w 387"/>
                    <a:gd name="T108" fmla="*/ 263 h 26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87" h="263">
                      <a:moveTo>
                        <a:pt x="171" y="0"/>
                      </a:moveTo>
                      <a:lnTo>
                        <a:pt x="176" y="0"/>
                      </a:lnTo>
                      <a:lnTo>
                        <a:pt x="188" y="1"/>
                      </a:lnTo>
                      <a:lnTo>
                        <a:pt x="204" y="2"/>
                      </a:lnTo>
                      <a:lnTo>
                        <a:pt x="225" y="6"/>
                      </a:lnTo>
                      <a:lnTo>
                        <a:pt x="249" y="9"/>
                      </a:lnTo>
                      <a:lnTo>
                        <a:pt x="272" y="15"/>
                      </a:lnTo>
                      <a:lnTo>
                        <a:pt x="293" y="22"/>
                      </a:lnTo>
                      <a:lnTo>
                        <a:pt x="311" y="30"/>
                      </a:lnTo>
                      <a:lnTo>
                        <a:pt x="330" y="42"/>
                      </a:lnTo>
                      <a:lnTo>
                        <a:pt x="345" y="55"/>
                      </a:lnTo>
                      <a:lnTo>
                        <a:pt x="359" y="68"/>
                      </a:lnTo>
                      <a:lnTo>
                        <a:pt x="369" y="79"/>
                      </a:lnTo>
                      <a:lnTo>
                        <a:pt x="377" y="89"/>
                      </a:lnTo>
                      <a:lnTo>
                        <a:pt x="383" y="97"/>
                      </a:lnTo>
                      <a:lnTo>
                        <a:pt x="386" y="102"/>
                      </a:lnTo>
                      <a:lnTo>
                        <a:pt x="387" y="104"/>
                      </a:lnTo>
                      <a:lnTo>
                        <a:pt x="218" y="263"/>
                      </a:lnTo>
                      <a:lnTo>
                        <a:pt x="213" y="261"/>
                      </a:lnTo>
                      <a:lnTo>
                        <a:pt x="201" y="259"/>
                      </a:lnTo>
                      <a:lnTo>
                        <a:pt x="183" y="255"/>
                      </a:lnTo>
                      <a:lnTo>
                        <a:pt x="164" y="250"/>
                      </a:lnTo>
                      <a:lnTo>
                        <a:pt x="141" y="244"/>
                      </a:lnTo>
                      <a:lnTo>
                        <a:pt x="122" y="237"/>
                      </a:lnTo>
                      <a:lnTo>
                        <a:pt x="105" y="230"/>
                      </a:lnTo>
                      <a:lnTo>
                        <a:pt x="93" y="225"/>
                      </a:lnTo>
                      <a:lnTo>
                        <a:pt x="83" y="217"/>
                      </a:lnTo>
                      <a:lnTo>
                        <a:pt x="69" y="208"/>
                      </a:lnTo>
                      <a:lnTo>
                        <a:pt x="54" y="196"/>
                      </a:lnTo>
                      <a:lnTo>
                        <a:pt x="39" y="185"/>
                      </a:lnTo>
                      <a:lnTo>
                        <a:pt x="24" y="174"/>
                      </a:lnTo>
                      <a:lnTo>
                        <a:pt x="12" y="166"/>
                      </a:lnTo>
                      <a:lnTo>
                        <a:pt x="3" y="160"/>
                      </a:lnTo>
                      <a:lnTo>
                        <a:pt x="0" y="158"/>
                      </a:lnTo>
                      <a:lnTo>
                        <a:pt x="171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1" name="Freeform 185"/>
                <p:cNvSpPr>
                  <a:spLocks/>
                </p:cNvSpPr>
                <p:nvPr/>
              </p:nvSpPr>
              <p:spPr bwMode="auto">
                <a:xfrm>
                  <a:off x="1194" y="697"/>
                  <a:ext cx="685" cy="499"/>
                </a:xfrm>
                <a:custGeom>
                  <a:avLst/>
                  <a:gdLst>
                    <a:gd name="T0" fmla="*/ 9 w 1051"/>
                    <a:gd name="T1" fmla="*/ 0 h 917"/>
                    <a:gd name="T2" fmla="*/ 0 w 1051"/>
                    <a:gd name="T3" fmla="*/ 1 h 917"/>
                    <a:gd name="T4" fmla="*/ 1 w 1051"/>
                    <a:gd name="T5" fmla="*/ 1 h 917"/>
                    <a:gd name="T6" fmla="*/ 10 w 1051"/>
                    <a:gd name="T7" fmla="*/ 1 h 917"/>
                    <a:gd name="T8" fmla="*/ 9 w 1051"/>
                    <a:gd name="T9" fmla="*/ 0 h 9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51"/>
                    <a:gd name="T16" fmla="*/ 0 h 917"/>
                    <a:gd name="T17" fmla="*/ 1051 w 1051"/>
                    <a:gd name="T18" fmla="*/ 917 h 9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51" h="917">
                      <a:moveTo>
                        <a:pt x="1036" y="0"/>
                      </a:moveTo>
                      <a:lnTo>
                        <a:pt x="0" y="899"/>
                      </a:lnTo>
                      <a:lnTo>
                        <a:pt x="65" y="917"/>
                      </a:lnTo>
                      <a:lnTo>
                        <a:pt x="1051" y="47"/>
                      </a:lnTo>
                      <a:lnTo>
                        <a:pt x="1036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2" name="Freeform 186"/>
                <p:cNvSpPr>
                  <a:spLocks/>
                </p:cNvSpPr>
                <p:nvPr/>
              </p:nvSpPr>
              <p:spPr bwMode="auto">
                <a:xfrm>
                  <a:off x="1258" y="728"/>
                  <a:ext cx="683" cy="481"/>
                </a:xfrm>
                <a:custGeom>
                  <a:avLst/>
                  <a:gdLst>
                    <a:gd name="T0" fmla="*/ 9 w 1048"/>
                    <a:gd name="T1" fmla="*/ 1 h 884"/>
                    <a:gd name="T2" fmla="*/ 0 w 1048"/>
                    <a:gd name="T3" fmla="*/ 1 h 884"/>
                    <a:gd name="T4" fmla="*/ 1 w 1048"/>
                    <a:gd name="T5" fmla="*/ 1 h 884"/>
                    <a:gd name="T6" fmla="*/ 9 w 1048"/>
                    <a:gd name="T7" fmla="*/ 0 h 884"/>
                    <a:gd name="T8" fmla="*/ 9 w 1048"/>
                    <a:gd name="T9" fmla="*/ 1 h 8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48"/>
                    <a:gd name="T16" fmla="*/ 0 h 884"/>
                    <a:gd name="T17" fmla="*/ 1048 w 1048"/>
                    <a:gd name="T18" fmla="*/ 884 h 8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48" h="884">
                      <a:moveTo>
                        <a:pt x="983" y="15"/>
                      </a:moveTo>
                      <a:lnTo>
                        <a:pt x="0" y="884"/>
                      </a:lnTo>
                      <a:lnTo>
                        <a:pt x="63" y="868"/>
                      </a:lnTo>
                      <a:lnTo>
                        <a:pt x="1048" y="0"/>
                      </a:lnTo>
                      <a:lnTo>
                        <a:pt x="983" y="15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3" name="Freeform 187"/>
                <p:cNvSpPr>
                  <a:spLocks/>
                </p:cNvSpPr>
                <p:nvPr/>
              </p:nvSpPr>
              <p:spPr bwMode="auto">
                <a:xfrm>
                  <a:off x="2069" y="384"/>
                  <a:ext cx="195" cy="141"/>
                </a:xfrm>
                <a:custGeom>
                  <a:avLst/>
                  <a:gdLst>
                    <a:gd name="T0" fmla="*/ 2 w 299"/>
                    <a:gd name="T1" fmla="*/ 0 h 258"/>
                    <a:gd name="T2" fmla="*/ 0 w 299"/>
                    <a:gd name="T3" fmla="*/ 1 h 258"/>
                    <a:gd name="T4" fmla="*/ 1 w 299"/>
                    <a:gd name="T5" fmla="*/ 1 h 258"/>
                    <a:gd name="T6" fmla="*/ 3 w 299"/>
                    <a:gd name="T7" fmla="*/ 1 h 258"/>
                    <a:gd name="T8" fmla="*/ 2 w 299"/>
                    <a:gd name="T9" fmla="*/ 0 h 2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9"/>
                    <a:gd name="T16" fmla="*/ 0 h 258"/>
                    <a:gd name="T17" fmla="*/ 299 w 299"/>
                    <a:gd name="T18" fmla="*/ 258 h 2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9" h="258">
                      <a:moveTo>
                        <a:pt x="206" y="0"/>
                      </a:moveTo>
                      <a:lnTo>
                        <a:pt x="0" y="216"/>
                      </a:lnTo>
                      <a:lnTo>
                        <a:pt x="71" y="258"/>
                      </a:lnTo>
                      <a:lnTo>
                        <a:pt x="299" y="36"/>
                      </a:lnTo>
                      <a:lnTo>
                        <a:pt x="206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4" name="Freeform 188"/>
                <p:cNvSpPr>
                  <a:spLocks/>
                </p:cNvSpPr>
                <p:nvPr/>
              </p:nvSpPr>
              <p:spPr bwMode="auto">
                <a:xfrm>
                  <a:off x="2140" y="413"/>
                  <a:ext cx="155" cy="139"/>
                </a:xfrm>
                <a:custGeom>
                  <a:avLst/>
                  <a:gdLst>
                    <a:gd name="T0" fmla="*/ 2 w 239"/>
                    <a:gd name="T1" fmla="*/ 0 h 255"/>
                    <a:gd name="T2" fmla="*/ 0 w 239"/>
                    <a:gd name="T3" fmla="*/ 1 h 255"/>
                    <a:gd name="T4" fmla="*/ 1 w 239"/>
                    <a:gd name="T5" fmla="*/ 1 h 255"/>
                    <a:gd name="T6" fmla="*/ 2 w 239"/>
                    <a:gd name="T7" fmla="*/ 1 h 255"/>
                    <a:gd name="T8" fmla="*/ 2 w 239"/>
                    <a:gd name="T9" fmla="*/ 0 h 2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9"/>
                    <a:gd name="T16" fmla="*/ 0 h 255"/>
                    <a:gd name="T17" fmla="*/ 239 w 239"/>
                    <a:gd name="T18" fmla="*/ 255 h 2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9" h="255">
                      <a:moveTo>
                        <a:pt x="219" y="0"/>
                      </a:moveTo>
                      <a:lnTo>
                        <a:pt x="0" y="226"/>
                      </a:lnTo>
                      <a:lnTo>
                        <a:pt x="44" y="255"/>
                      </a:lnTo>
                      <a:lnTo>
                        <a:pt x="239" y="22"/>
                      </a:lnTo>
                      <a:lnTo>
                        <a:pt x="219" y="0"/>
                      </a:lnTo>
                      <a:close/>
                    </a:path>
                  </a:pathLst>
                </a:custGeom>
                <a:solidFill>
                  <a:srgbClr val="4C4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5" name="Freeform 189"/>
                <p:cNvSpPr>
                  <a:spLocks/>
                </p:cNvSpPr>
                <p:nvPr/>
              </p:nvSpPr>
              <p:spPr bwMode="auto">
                <a:xfrm>
                  <a:off x="1900" y="521"/>
                  <a:ext cx="246" cy="192"/>
                </a:xfrm>
                <a:custGeom>
                  <a:avLst/>
                  <a:gdLst>
                    <a:gd name="T0" fmla="*/ 2 w 378"/>
                    <a:gd name="T1" fmla="*/ 0 h 351"/>
                    <a:gd name="T2" fmla="*/ 1 w 378"/>
                    <a:gd name="T3" fmla="*/ 1 h 351"/>
                    <a:gd name="T4" fmla="*/ 0 w 378"/>
                    <a:gd name="T5" fmla="*/ 1 h 351"/>
                    <a:gd name="T6" fmla="*/ 2 w 378"/>
                    <a:gd name="T7" fmla="*/ 1 h 351"/>
                    <a:gd name="T8" fmla="*/ 3 w 378"/>
                    <a:gd name="T9" fmla="*/ 1 h 351"/>
                    <a:gd name="T10" fmla="*/ 2 w 378"/>
                    <a:gd name="T11" fmla="*/ 0 h 35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8"/>
                    <a:gd name="T19" fmla="*/ 0 h 351"/>
                    <a:gd name="T20" fmla="*/ 378 w 378"/>
                    <a:gd name="T21" fmla="*/ 351 h 35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8" h="351">
                      <a:moveTo>
                        <a:pt x="207" y="0"/>
                      </a:moveTo>
                      <a:lnTo>
                        <a:pt x="12" y="179"/>
                      </a:lnTo>
                      <a:lnTo>
                        <a:pt x="0" y="351"/>
                      </a:lnTo>
                      <a:lnTo>
                        <a:pt x="207" y="314"/>
                      </a:lnTo>
                      <a:lnTo>
                        <a:pt x="378" y="102"/>
                      </a:lnTo>
                      <a:lnTo>
                        <a:pt x="207" y="0"/>
                      </a:lnTo>
                      <a:close/>
                    </a:path>
                  </a:pathLst>
                </a:custGeom>
                <a:solidFill>
                  <a:srgbClr val="BFB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6" name="Freeform 190"/>
                <p:cNvSpPr>
                  <a:spLocks/>
                </p:cNvSpPr>
                <p:nvPr/>
              </p:nvSpPr>
              <p:spPr bwMode="auto">
                <a:xfrm>
                  <a:off x="1159" y="1033"/>
                  <a:ext cx="157" cy="112"/>
                </a:xfrm>
                <a:custGeom>
                  <a:avLst/>
                  <a:gdLst>
                    <a:gd name="T0" fmla="*/ 2 w 243"/>
                    <a:gd name="T1" fmla="*/ 0 h 206"/>
                    <a:gd name="T2" fmla="*/ 0 w 243"/>
                    <a:gd name="T3" fmla="*/ 1 h 206"/>
                    <a:gd name="T4" fmla="*/ 1 w 243"/>
                    <a:gd name="T5" fmla="*/ 1 h 206"/>
                    <a:gd name="T6" fmla="*/ 2 w 243"/>
                    <a:gd name="T7" fmla="*/ 1 h 206"/>
                    <a:gd name="T8" fmla="*/ 2 w 243"/>
                    <a:gd name="T9" fmla="*/ 0 h 2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3"/>
                    <a:gd name="T16" fmla="*/ 0 h 206"/>
                    <a:gd name="T17" fmla="*/ 243 w 243"/>
                    <a:gd name="T18" fmla="*/ 206 h 20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3" h="206">
                      <a:moveTo>
                        <a:pt x="195" y="0"/>
                      </a:moveTo>
                      <a:lnTo>
                        <a:pt x="0" y="183"/>
                      </a:lnTo>
                      <a:lnTo>
                        <a:pt x="74" y="206"/>
                      </a:lnTo>
                      <a:lnTo>
                        <a:pt x="243" y="47"/>
                      </a:lnTo>
                      <a:lnTo>
                        <a:pt x="195" y="0"/>
                      </a:lnTo>
                      <a:close/>
                    </a:path>
                  </a:pathLst>
                </a:custGeom>
                <a:solidFill>
                  <a:srgbClr val="6868A8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7" name="Freeform 191"/>
                <p:cNvSpPr>
                  <a:spLocks/>
                </p:cNvSpPr>
                <p:nvPr/>
              </p:nvSpPr>
              <p:spPr bwMode="auto">
                <a:xfrm>
                  <a:off x="1095" y="1002"/>
                  <a:ext cx="141" cy="113"/>
                </a:xfrm>
                <a:custGeom>
                  <a:avLst/>
                  <a:gdLst>
                    <a:gd name="T0" fmla="*/ 1 w 216"/>
                    <a:gd name="T1" fmla="*/ 0 h 208"/>
                    <a:gd name="T2" fmla="*/ 0 w 216"/>
                    <a:gd name="T3" fmla="*/ 1 h 208"/>
                    <a:gd name="T4" fmla="*/ 1 w 216"/>
                    <a:gd name="T5" fmla="*/ 1 h 208"/>
                    <a:gd name="T6" fmla="*/ 2 w 216"/>
                    <a:gd name="T7" fmla="*/ 1 h 208"/>
                    <a:gd name="T8" fmla="*/ 1 w 216"/>
                    <a:gd name="T9" fmla="*/ 0 h 2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6"/>
                    <a:gd name="T16" fmla="*/ 0 h 208"/>
                    <a:gd name="T17" fmla="*/ 216 w 216"/>
                    <a:gd name="T18" fmla="*/ 208 h 20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6" h="208">
                      <a:moveTo>
                        <a:pt x="172" y="0"/>
                      </a:moveTo>
                      <a:lnTo>
                        <a:pt x="0" y="190"/>
                      </a:lnTo>
                      <a:lnTo>
                        <a:pt x="31" y="208"/>
                      </a:lnTo>
                      <a:lnTo>
                        <a:pt x="216" y="33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8" name="Freeform 192"/>
                <p:cNvSpPr>
                  <a:spLocks/>
                </p:cNvSpPr>
                <p:nvPr/>
              </p:nvSpPr>
              <p:spPr bwMode="auto">
                <a:xfrm>
                  <a:off x="932" y="1267"/>
                  <a:ext cx="122" cy="66"/>
                </a:xfrm>
                <a:custGeom>
                  <a:avLst/>
                  <a:gdLst>
                    <a:gd name="T0" fmla="*/ 1 w 189"/>
                    <a:gd name="T1" fmla="*/ 0 h 123"/>
                    <a:gd name="T2" fmla="*/ 0 w 189"/>
                    <a:gd name="T3" fmla="*/ 1 h 123"/>
                    <a:gd name="T4" fmla="*/ 1 w 189"/>
                    <a:gd name="T5" fmla="*/ 1 h 123"/>
                    <a:gd name="T6" fmla="*/ 2 w 189"/>
                    <a:gd name="T7" fmla="*/ 1 h 123"/>
                    <a:gd name="T8" fmla="*/ 1 w 189"/>
                    <a:gd name="T9" fmla="*/ 0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9"/>
                    <a:gd name="T16" fmla="*/ 0 h 123"/>
                    <a:gd name="T17" fmla="*/ 189 w 189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9" h="123">
                      <a:moveTo>
                        <a:pt x="164" y="0"/>
                      </a:moveTo>
                      <a:lnTo>
                        <a:pt x="0" y="116"/>
                      </a:lnTo>
                      <a:lnTo>
                        <a:pt x="21" y="123"/>
                      </a:lnTo>
                      <a:lnTo>
                        <a:pt x="189" y="27"/>
                      </a:lnTo>
                      <a:lnTo>
                        <a:pt x="164" y="0"/>
                      </a:lnTo>
                      <a:close/>
                    </a:path>
                  </a:pathLst>
                </a:custGeom>
                <a:solidFill>
                  <a:srgbClr val="89494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  <p:sp>
              <p:nvSpPr>
                <p:cNvPr id="2089" name="Freeform 193"/>
                <p:cNvSpPr>
                  <a:spLocks/>
                </p:cNvSpPr>
                <p:nvPr/>
              </p:nvSpPr>
              <p:spPr bwMode="auto">
                <a:xfrm>
                  <a:off x="912" y="1222"/>
                  <a:ext cx="94" cy="98"/>
                </a:xfrm>
                <a:custGeom>
                  <a:avLst/>
                  <a:gdLst>
                    <a:gd name="T0" fmla="*/ 1 w 142"/>
                    <a:gd name="T1" fmla="*/ 1 h 180"/>
                    <a:gd name="T2" fmla="*/ 0 w 142"/>
                    <a:gd name="T3" fmla="*/ 1 h 180"/>
                    <a:gd name="T4" fmla="*/ 1 w 142"/>
                    <a:gd name="T5" fmla="*/ 1 h 180"/>
                    <a:gd name="T6" fmla="*/ 1 w 142"/>
                    <a:gd name="T7" fmla="*/ 0 h 180"/>
                    <a:gd name="T8" fmla="*/ 1 w 142"/>
                    <a:gd name="T9" fmla="*/ 1 h 1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2"/>
                    <a:gd name="T16" fmla="*/ 0 h 180"/>
                    <a:gd name="T17" fmla="*/ 142 w 142"/>
                    <a:gd name="T18" fmla="*/ 180 h 1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2" h="180">
                      <a:moveTo>
                        <a:pt x="99" y="1"/>
                      </a:moveTo>
                      <a:lnTo>
                        <a:pt x="0" y="180"/>
                      </a:lnTo>
                      <a:lnTo>
                        <a:pt x="111" y="76"/>
                      </a:lnTo>
                      <a:lnTo>
                        <a:pt x="142" y="0"/>
                      </a:lnTo>
                      <a:lnTo>
                        <a:pt x="99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vi-VN" altLang="en-US"/>
                </a:p>
              </p:txBody>
            </p:sp>
          </p:grpSp>
        </p:grpSp>
      </p:grpSp>
      <p:sp>
        <p:nvSpPr>
          <p:cNvPr id="25794" name="Oval 194"/>
          <p:cNvSpPr>
            <a:spLocks noChangeArrowheads="1"/>
          </p:cNvSpPr>
          <p:nvPr/>
        </p:nvSpPr>
        <p:spPr bwMode="auto">
          <a:xfrm rot="6594164">
            <a:off x="5486400" y="1600200"/>
            <a:ext cx="3887788" cy="3887788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>
              <a:latin typeface="Calibri" panose="020F0502020204030204" pitchFamily="34" charset="0"/>
            </a:endParaRPr>
          </a:p>
        </p:txBody>
      </p:sp>
      <p:sp>
        <p:nvSpPr>
          <p:cNvPr id="25795" name="Line 195"/>
          <p:cNvSpPr>
            <a:spLocks noChangeShapeType="1"/>
          </p:cNvSpPr>
          <p:nvPr/>
        </p:nvSpPr>
        <p:spPr bwMode="auto">
          <a:xfrm>
            <a:off x="4495800" y="3505200"/>
            <a:ext cx="2895600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796" name="Oval 196"/>
          <p:cNvSpPr>
            <a:spLocks noChangeArrowheads="1"/>
          </p:cNvSpPr>
          <p:nvPr/>
        </p:nvSpPr>
        <p:spPr bwMode="auto">
          <a:xfrm>
            <a:off x="4495800" y="3429000"/>
            <a:ext cx="152400" cy="1524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>
              <a:latin typeface="Calibri" panose="020F0502020204030204" pitchFamily="34" charset="0"/>
            </a:endParaRPr>
          </a:p>
        </p:txBody>
      </p:sp>
      <p:sp>
        <p:nvSpPr>
          <p:cNvPr id="25797" name="Oval 197"/>
          <p:cNvSpPr>
            <a:spLocks noChangeArrowheads="1"/>
          </p:cNvSpPr>
          <p:nvPr/>
        </p:nvSpPr>
        <p:spPr bwMode="auto">
          <a:xfrm>
            <a:off x="7315200" y="3429000"/>
            <a:ext cx="152400" cy="1524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>
              <a:latin typeface="Calibri" panose="020F0502020204030204" pitchFamily="34" charset="0"/>
            </a:endParaRPr>
          </a:p>
        </p:txBody>
      </p:sp>
      <p:sp>
        <p:nvSpPr>
          <p:cNvPr id="25798" name="Text Box 198"/>
          <p:cNvSpPr txBox="1">
            <a:spLocks noChangeArrowheads="1"/>
          </p:cNvSpPr>
          <p:nvPr/>
        </p:nvSpPr>
        <p:spPr bwMode="auto">
          <a:xfrm>
            <a:off x="7086600" y="2895601"/>
            <a:ext cx="45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latin typeface="VNI-Times" pitchFamily="2" charset="0"/>
              </a:rPr>
              <a:t>B</a:t>
            </a:r>
          </a:p>
        </p:txBody>
      </p:sp>
      <p:sp>
        <p:nvSpPr>
          <p:cNvPr id="25799" name="Oval 199"/>
          <p:cNvSpPr>
            <a:spLocks noChangeArrowheads="1"/>
          </p:cNvSpPr>
          <p:nvPr/>
        </p:nvSpPr>
        <p:spPr bwMode="auto">
          <a:xfrm>
            <a:off x="5943600" y="2133600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>
              <a:latin typeface="Calibri" panose="020F0502020204030204" pitchFamily="34" charset="0"/>
            </a:endParaRPr>
          </a:p>
        </p:txBody>
      </p:sp>
      <p:sp>
        <p:nvSpPr>
          <p:cNvPr id="25800" name="Oval 200"/>
          <p:cNvSpPr>
            <a:spLocks noChangeArrowheads="1"/>
          </p:cNvSpPr>
          <p:nvPr/>
        </p:nvSpPr>
        <p:spPr bwMode="auto">
          <a:xfrm>
            <a:off x="5943600" y="4800600"/>
            <a:ext cx="152400" cy="152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>
              <a:latin typeface="Calibri" panose="020F0502020204030204" pitchFamily="34" charset="0"/>
            </a:endParaRPr>
          </a:p>
        </p:txBody>
      </p:sp>
      <p:sp>
        <p:nvSpPr>
          <p:cNvPr id="25801" name="Line 201"/>
          <p:cNvSpPr>
            <a:spLocks noChangeShapeType="1"/>
          </p:cNvSpPr>
          <p:nvPr/>
        </p:nvSpPr>
        <p:spPr bwMode="auto">
          <a:xfrm>
            <a:off x="6018214" y="1066800"/>
            <a:ext cx="1587" cy="457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802" name="Oval 202"/>
          <p:cNvSpPr>
            <a:spLocks noChangeArrowheads="1"/>
          </p:cNvSpPr>
          <p:nvPr/>
        </p:nvSpPr>
        <p:spPr bwMode="auto">
          <a:xfrm>
            <a:off x="5943600" y="3429000"/>
            <a:ext cx="152400" cy="152400"/>
          </a:xfrm>
          <a:prstGeom prst="ellipse">
            <a:avLst/>
          </a:prstGeom>
          <a:solidFill>
            <a:srgbClr val="FF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vi-VN" altLang="en-US">
              <a:latin typeface="Calibri" panose="020F0502020204030204" pitchFamily="34" charset="0"/>
            </a:endParaRPr>
          </a:p>
        </p:txBody>
      </p:sp>
      <p:sp>
        <p:nvSpPr>
          <p:cNvPr id="25803" name="Text Box 203"/>
          <p:cNvSpPr txBox="1">
            <a:spLocks noChangeArrowheads="1"/>
          </p:cNvSpPr>
          <p:nvPr/>
        </p:nvSpPr>
        <p:spPr bwMode="auto">
          <a:xfrm>
            <a:off x="5562600" y="2971801"/>
            <a:ext cx="457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latin typeface="VNI-Times" pitchFamily="2" charset="0"/>
              </a:rPr>
              <a:t>M</a:t>
            </a:r>
          </a:p>
        </p:txBody>
      </p:sp>
      <p:sp>
        <p:nvSpPr>
          <p:cNvPr id="25804" name="Line 204"/>
          <p:cNvSpPr>
            <a:spLocks noChangeShapeType="1"/>
          </p:cNvSpPr>
          <p:nvPr/>
        </p:nvSpPr>
        <p:spPr bwMode="auto">
          <a:xfrm flipH="1">
            <a:off x="5257800" y="3352800"/>
            <a:ext cx="76200" cy="30480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805" name="Line 205"/>
          <p:cNvSpPr>
            <a:spLocks noChangeShapeType="1"/>
          </p:cNvSpPr>
          <p:nvPr/>
        </p:nvSpPr>
        <p:spPr bwMode="auto">
          <a:xfrm flipH="1">
            <a:off x="6629401" y="3352800"/>
            <a:ext cx="112713" cy="304800"/>
          </a:xfrm>
          <a:prstGeom prst="line">
            <a:avLst/>
          </a:prstGeom>
          <a:noFill/>
          <a:ln w="38100" cmpd="dbl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810" name="Text Box 210"/>
          <p:cNvSpPr txBox="1">
            <a:spLocks noChangeArrowheads="1"/>
          </p:cNvSpPr>
          <p:nvPr/>
        </p:nvSpPr>
        <p:spPr bwMode="auto">
          <a:xfrm>
            <a:off x="4343400" y="2970214"/>
            <a:ext cx="381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068" name="Text Box 212"/>
          <p:cNvSpPr txBox="1">
            <a:spLocks noChangeArrowheads="1"/>
          </p:cNvSpPr>
          <p:nvPr/>
        </p:nvSpPr>
        <p:spPr bwMode="auto">
          <a:xfrm>
            <a:off x="1009380" y="526907"/>
            <a:ext cx="91064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>
                <a:solidFill>
                  <a:srgbClr val="0000FF"/>
                </a:solidFill>
                <a:latin typeface="+mn-lt"/>
              </a:rPr>
              <a:t>Cách xác định trung điểm bằng compa</a:t>
            </a:r>
          </a:p>
        </p:txBody>
      </p:sp>
    </p:spTree>
    <p:extLst>
      <p:ext uri="{BB962C8B-B14F-4D97-AF65-F5344CB8AC3E}">
        <p14:creationId xmlns:p14="http://schemas.microsoft.com/office/powerpoint/2010/main" val="3878554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0"/>
                                        <p:tgtEl>
                                          <p:spTgt spid="25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0"/>
                                        <p:tgtEl>
                                          <p:spTgt spid="2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5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2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25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7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25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2500"/>
                            </p:stCondLst>
                            <p:childTnLst>
                              <p:par>
                                <p:cTn id="8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25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25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5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3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5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1" dur="500"/>
                                        <p:tgtEl>
                                          <p:spTgt spid="258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61" grpId="0" animBg="1"/>
      <p:bldP spid="25761" grpId="1" animBg="1"/>
      <p:bldP spid="25794" grpId="0" animBg="1"/>
      <p:bldP spid="25794" grpId="1" animBg="1"/>
      <p:bldP spid="25796" grpId="0" animBg="1"/>
      <p:bldP spid="25797" grpId="0" animBg="1"/>
      <p:bldP spid="25798" grpId="0"/>
      <p:bldP spid="25799" grpId="0" animBg="1"/>
      <p:bldP spid="25799" grpId="1" animBg="1"/>
      <p:bldP spid="25800" grpId="0" animBg="1"/>
      <p:bldP spid="25800" grpId="1" animBg="1"/>
      <p:bldP spid="25802" grpId="0" animBg="1"/>
      <p:bldP spid="25803" grpId="0"/>
      <p:bldP spid="25810" grpId="0"/>
      <p:bldP spid="206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59B1BC-9F9A-414D-81D7-43A14E558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986"/>
            <a:ext cx="12192000" cy="643801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8BEAA5-3F27-4E90-89F0-DA6A317ED1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r="70" b="14950"/>
          <a:stretch/>
        </p:blipFill>
        <p:spPr>
          <a:xfrm>
            <a:off x="-60680" y="2280840"/>
            <a:ext cx="2379022" cy="160975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09214" y="3873005"/>
            <a:ext cx="9291914" cy="7078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>
                <a:cs typeface="Arial" panose="020B0604020202020204" pitchFamily="34" charset="0"/>
              </a:rPr>
              <a:t>Biết cách xác định trung điểm của đoạn thẳng, tính độ dài đoạn thẳng khi biết trung điểm.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" t="23127" r="4116" b="28692"/>
          <a:stretch/>
        </p:blipFill>
        <p:spPr>
          <a:xfrm>
            <a:off x="2609214" y="1571531"/>
            <a:ext cx="9291914" cy="128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97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6341</TotalTime>
  <Words>539</Words>
  <Application>Microsoft Office PowerPoint</Application>
  <PresentationFormat>Widescreen</PresentationFormat>
  <Paragraphs>125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Times New Roman</vt:lpstr>
      <vt:lpstr>.VnArial Narrow</vt:lpstr>
      <vt:lpstr>.VnTimeH</vt:lpstr>
      <vt:lpstr>Calibri</vt:lpstr>
      <vt:lpstr>VNI-Times</vt:lpstr>
      <vt:lpstr>UTM Avo</vt:lpstr>
      <vt:lpstr>Arial</vt:lpstr>
      <vt:lpstr>Cambria Math</vt:lpstr>
      <vt:lpstr>Office Theme</vt:lpstr>
      <vt:lpstr>Equation</vt:lpstr>
      <vt:lpstr>Tuần 26 Bài 3: Đoạn thẳng – Tiết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897</cp:revision>
  <dcterms:created xsi:type="dcterms:W3CDTF">2021-11-01T08:16:43Z</dcterms:created>
  <dcterms:modified xsi:type="dcterms:W3CDTF">2022-03-02T11:21:35Z</dcterms:modified>
</cp:coreProperties>
</file>