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449" r:id="rId2"/>
    <p:sldId id="298" r:id="rId3"/>
    <p:sldId id="299" r:id="rId4"/>
    <p:sldId id="300" r:id="rId5"/>
    <p:sldId id="301" r:id="rId6"/>
    <p:sldId id="302" r:id="rId7"/>
    <p:sldId id="303" r:id="rId8"/>
    <p:sldId id="304" r:id="rId9"/>
    <p:sldId id="305" r:id="rId10"/>
    <p:sldId id="268" r:id="rId11"/>
    <p:sldId id="275" r:id="rId12"/>
    <p:sldId id="278" r:id="rId13"/>
    <p:sldId id="279" r:id="rId14"/>
    <p:sldId id="280" r:id="rId15"/>
    <p:sldId id="284" r:id="rId16"/>
    <p:sldId id="269" r:id="rId17"/>
    <p:sldId id="306" r:id="rId18"/>
    <p:sldId id="270" r:id="rId19"/>
    <p:sldId id="28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BF7"/>
    <a:srgbClr val="40C8BB"/>
    <a:srgbClr val="FF7707"/>
    <a:srgbClr val="FFFF99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2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32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Đầu trang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Chỗ dành sẵn cho Ngày tháng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2C0FCC-5A26-4B89-817E-87A99AC3911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4" name="Chỗ dành sẵn cho Hình ảnh của Bản chiế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Chỗ dành sẵn cho Ghi chú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vi-VN"/>
              <a:t>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Chỗ dành sẵn cho Số hiệu Bản chiế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496C04-CEDC-457D-8196-097499DC8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270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3B68AD-D346-44F1-8A2C-3235B8AE22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7141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GV click trình</a:t>
            </a:r>
            <a:r>
              <a:rPr lang="en-US" b="1" baseline="0"/>
              <a:t> chiếu slide như bình thường.</a:t>
            </a:r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3B68AD-D346-44F1-8A2C-3235B8AE22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7650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827681-B913-4050-BF70-0CBB0321C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5918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827681-B913-4050-BF70-0CBB0321C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0956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827681-B913-4050-BF70-0CBB0321C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8433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5" y="1930598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5" y="1930598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5BF17BB-90D7-48D1-A408-C4A17A18C95C}"/>
              </a:ext>
            </a:extLst>
          </p:cNvPr>
          <p:cNvSpPr/>
          <p:nvPr userDrawn="1"/>
        </p:nvSpPr>
        <p:spPr>
          <a:xfrm>
            <a:off x="11139858" y="4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099517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5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495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5" y="2005"/>
            <a:ext cx="12165839" cy="6853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920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5" y="2007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559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7" y="18627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587195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538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13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076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0440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385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04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2220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2076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2498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838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2433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045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9451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5" y="1930598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5" rIns="91413" bIns="4569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6" y="136528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90431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080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  <p:sldLayoutId id="2147483691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pn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7" Type="http://schemas.openxmlformats.org/officeDocument/2006/relationships/image" Target="../media/image16.png"/><Relationship Id="rId2" Type="http://schemas.openxmlformats.org/officeDocument/2006/relationships/audi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15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5" Type="http://schemas.openxmlformats.org/officeDocument/2006/relationships/image" Target="../media/image14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7" Type="http://schemas.openxmlformats.org/officeDocument/2006/relationships/image" Target="../media/image16.png"/><Relationship Id="rId2" Type="http://schemas.openxmlformats.org/officeDocument/2006/relationships/audio" Target="NULL" TargetMode="External"/><Relationship Id="rId1" Type="http://schemas.openxmlformats.org/officeDocument/2006/relationships/tags" Target="../tags/tag2.xml"/><Relationship Id="rId6" Type="http://schemas.openxmlformats.org/officeDocument/2006/relationships/image" Target="../media/image15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" Target="slide5.xml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10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7" Type="http://schemas.openxmlformats.org/officeDocument/2006/relationships/image" Target="../media/image16.png"/><Relationship Id="rId2" Type="http://schemas.openxmlformats.org/officeDocument/2006/relationships/audio" Target="NULL" TargetMode="Externa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4.png"/><Relationship Id="rId7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6" Type="http://schemas.microsoft.com/office/2007/relationships/hdphoto" Target="../media/hdphoto4.wdp"/><Relationship Id="rId5" Type="http://schemas.openxmlformats.org/officeDocument/2006/relationships/image" Target="../media/image18.png"/><Relationship Id="rId10" Type="http://schemas.microsoft.com/office/2007/relationships/hdphoto" Target="../media/hdphoto7.wdp"/><Relationship Id="rId4" Type="http://schemas.microsoft.com/office/2007/relationships/hdphoto" Target="../media/hdphoto2.wdp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372878" y="1658362"/>
            <a:ext cx="9676047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18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28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218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viết 1: Chuyện bốn mùa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632" y="3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909" y="579198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3412"/>
            <a:ext cx="12192000" cy="6585217"/>
          </a:xfrm>
          <a:prstGeom prst="rect">
            <a:avLst/>
          </a:prstGeom>
        </p:spPr>
      </p:pic>
      <p:sp>
        <p:nvSpPr>
          <p:cNvPr id="5" name="Scroll: Horizontal 6"/>
          <p:cNvSpPr/>
          <p:nvPr/>
        </p:nvSpPr>
        <p:spPr>
          <a:xfrm>
            <a:off x="2570922" y="1019894"/>
            <a:ext cx="7163921" cy="3165243"/>
          </a:xfrm>
          <a:prstGeom prst="horizontalScroll">
            <a:avLst/>
          </a:prstGeom>
          <a:ln w="38100"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 dirty="0">
              <a:ln w="19050">
                <a:solidFill>
                  <a:srgbClr val="FFFF00"/>
                </a:solidFill>
                <a:prstDash val="solid"/>
              </a:ln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VN Phuong Tay" panose="04040805070802020D02" pitchFamily="82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67016" y="2103176"/>
            <a:ext cx="635943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/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QUẢ</a:t>
            </a:r>
            <a:r>
              <a:rPr kumimoji="0" lang="en-US" sz="4800" b="1" i="0" u="none" strike="noStrike" kern="1200" cap="none" spc="0" normalizeH="0" noProof="0" dirty="0">
                <a:ln/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TRỨNG KÌ DIỆU</a:t>
            </a:r>
            <a:endParaRPr kumimoji="0" lang="en-US" sz="4800" b="1" i="0" u="none" strike="noStrike" kern="1200" cap="none" spc="0" normalizeH="0" baseline="0" noProof="0" dirty="0">
              <a:ln/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2589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2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729" t="988" r="834" b="957"/>
          <a:stretch/>
        </p:blipFill>
        <p:spPr>
          <a:xfrm>
            <a:off x="0" y="419100"/>
            <a:ext cx="12192000" cy="6438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8704" b="90000" l="514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881" t="49333" r="11119" b="16667"/>
          <a:stretch/>
        </p:blipFill>
        <p:spPr>
          <a:xfrm>
            <a:off x="8886697" y="2966720"/>
            <a:ext cx="1688408" cy="20666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815" b="47963" l="73800" r="93400"/>
                    </a14:imgEffect>
                    <a14:imgEffect>
                      <a14:colorTemperature colorTemp="47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560" t="24666" r="8480" b="53556"/>
          <a:stretch/>
        </p:blipFill>
        <p:spPr>
          <a:xfrm rot="845761">
            <a:off x="1512094" y="3440062"/>
            <a:ext cx="1578523" cy="19581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167" b="45370" l="50000" r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499" t="24167" r="29901" b="54167"/>
          <a:stretch/>
        </p:blipFill>
        <p:spPr>
          <a:xfrm rot="1127673">
            <a:off x="3959839" y="1756641"/>
            <a:ext cx="1523403" cy="191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85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/>
          <a:srcRect l="729" t="1137" r="1"/>
          <a:stretch/>
        </p:blipFill>
        <p:spPr>
          <a:xfrm>
            <a:off x="0" y="393414"/>
            <a:ext cx="12192000" cy="646458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0934715" y="455086"/>
            <a:ext cx="788765" cy="7627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SVN-Fiolex Girls" panose="020B0606040200020203" pitchFamily="34" charset="0"/>
              <a:ea typeface="+mn-ea"/>
              <a:cs typeface="+mn-cs"/>
            </a:endParaRPr>
          </a:p>
        </p:txBody>
      </p:sp>
      <p:pic>
        <p:nvPicPr>
          <p:cNvPr id="8" name="Am-thanh-tra-loi-dung-www_yeualo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41" end="5188.833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92000" y="-1428750"/>
            <a:ext cx="1085850" cy="1085850"/>
          </a:xfrm>
          <a:prstGeom prst="rect">
            <a:avLst/>
          </a:prstGeom>
        </p:spPr>
      </p:pic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B958C684-540A-4E40-B575-252535902BF5}"/>
              </a:ext>
            </a:extLst>
          </p:cNvPr>
          <p:cNvSpPr/>
          <p:nvPr/>
        </p:nvSpPr>
        <p:spPr>
          <a:xfrm>
            <a:off x="1767178" y="393414"/>
            <a:ext cx="5773105" cy="1442252"/>
          </a:xfrm>
          <a:prstGeom prst="round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655F9E5C-1358-4C33-BDB5-9362DFC96F2C}"/>
              </a:ext>
            </a:extLst>
          </p:cNvPr>
          <p:cNvSpPr/>
          <p:nvPr/>
        </p:nvSpPr>
        <p:spPr>
          <a:xfrm rot="480208">
            <a:off x="2685018" y="2284635"/>
            <a:ext cx="7155288" cy="3130940"/>
          </a:xfrm>
          <a:prstGeom prst="cloud">
            <a:avLst/>
          </a:prstGeom>
          <a:solidFill>
            <a:schemeClr val="bg1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24974" y="514375"/>
            <a:ext cx="60122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Câu chuyện: “Chuyện bốn mùa” có mấy nàng tiên?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01869" y="2857285"/>
            <a:ext cx="60882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4 nàng tiên: Xuân, Hạ, Thu, Đông.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0722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7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 animBg="1"/>
      <p:bldP spid="6" grpId="0"/>
    </p:bldLst>
  </p:timing>
  <p:extLst>
    <p:ext uri="{E180D4A7-C9FB-4DFB-919C-405C955672EB}">
      <p14:showEvtLst xmlns:p14="http://schemas.microsoft.com/office/powerpoint/2010/main">
        <p14:playEvt time="25351" objId="8"/>
        <p14:stopEvt time="28241" objId="8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421BC08-4B69-43BE-A474-F14878BD8E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9" t="988" r="834" b="957"/>
          <a:stretch/>
        </p:blipFill>
        <p:spPr>
          <a:xfrm>
            <a:off x="0" y="419100"/>
            <a:ext cx="12192000" cy="6438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815" b="47963" l="73800" r="93400"/>
                    </a14:imgEffect>
                    <a14:imgEffect>
                      <a14:colorTemperature colorTemp="47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560" t="24666" r="8480" b="53556"/>
          <a:stretch/>
        </p:blipFill>
        <p:spPr>
          <a:xfrm rot="845761">
            <a:off x="1512094" y="3440062"/>
            <a:ext cx="1578523" cy="19581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167" b="45370" l="50000" r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499" t="24167" r="29901" b="54167"/>
          <a:stretch/>
        </p:blipFill>
        <p:spPr>
          <a:xfrm rot="1127673">
            <a:off x="3959839" y="1756641"/>
            <a:ext cx="1523403" cy="19165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2593" l="342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334"/>
          <a:stretch/>
        </p:blipFill>
        <p:spPr>
          <a:xfrm>
            <a:off x="8949384" y="2563845"/>
            <a:ext cx="1451844" cy="207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903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B576A4C-1368-45EB-9A68-4A3293D1E50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29" t="1137" r="1"/>
          <a:stretch/>
        </p:blipFill>
        <p:spPr>
          <a:xfrm>
            <a:off x="0" y="393414"/>
            <a:ext cx="12192000" cy="6464586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0910800" y="398589"/>
            <a:ext cx="836596" cy="838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SVN-Fiolex Girls" panose="020B0606040200020203" pitchFamily="34" charset="0"/>
              <a:ea typeface="+mn-ea"/>
              <a:cs typeface="+mn-cs"/>
            </a:endParaRPr>
          </a:p>
        </p:txBody>
      </p:sp>
      <p:pic>
        <p:nvPicPr>
          <p:cNvPr id="7" name="Am-thanh-tra-loi-dung-www_yeualo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41" end="5188.833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92000" y="-1428750"/>
            <a:ext cx="1085850" cy="1085850"/>
          </a:xfrm>
          <a:prstGeom prst="rect">
            <a:avLst/>
          </a:prstGeom>
        </p:spPr>
      </p:pic>
      <p:sp>
        <p:nvSpPr>
          <p:cNvPr id="30" name="Rounded Rectangle 1">
            <a:extLst>
              <a:ext uri="{FF2B5EF4-FFF2-40B4-BE49-F238E27FC236}">
                <a16:creationId xmlns:a16="http://schemas.microsoft.com/office/drawing/2014/main" id="{A037F85F-687F-4905-9482-FEA9314395AE}"/>
              </a:ext>
            </a:extLst>
          </p:cNvPr>
          <p:cNvSpPr/>
          <p:nvPr/>
        </p:nvSpPr>
        <p:spPr>
          <a:xfrm>
            <a:off x="1753731" y="432374"/>
            <a:ext cx="4727751" cy="1425073"/>
          </a:xfrm>
          <a:prstGeom prst="round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63E3F87E-F2D7-4817-95D7-DBD4E75FA4F9}"/>
              </a:ext>
            </a:extLst>
          </p:cNvPr>
          <p:cNvSpPr/>
          <p:nvPr/>
        </p:nvSpPr>
        <p:spPr>
          <a:xfrm>
            <a:off x="3154017" y="2632721"/>
            <a:ext cx="9037983" cy="2780527"/>
          </a:xfrm>
          <a:prstGeom prst="cloud">
            <a:avLst/>
          </a:prstGeom>
          <a:solidFill>
            <a:schemeClr val="bg1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87471" y="775937"/>
            <a:ext cx="4937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Mùa xuân có gì hay?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98346" y="3299709"/>
            <a:ext cx="73936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Mùa Xuân về, cây cối đâm chồi nảy lộc.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423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79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" grpId="0" animBg="1"/>
      <p:bldP spid="8" grpId="0"/>
    </p:bldLst>
  </p:timing>
  <p:extLst>
    <p:ext uri="{E180D4A7-C9FB-4DFB-919C-405C955672EB}">
      <p14:showEvtLst xmlns:p14="http://schemas.microsoft.com/office/powerpoint/2010/main">
        <p14:playEvt time="23488" objId="7"/>
        <p14:stopEvt time="26379" objId="7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14D4064-CA21-4171-B447-1088289251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9" t="988" r="834" b="957"/>
          <a:stretch/>
        </p:blipFill>
        <p:spPr>
          <a:xfrm>
            <a:off x="0" y="419100"/>
            <a:ext cx="12192000" cy="6438900"/>
          </a:xfrm>
          <a:prstGeom prst="rect">
            <a:avLst/>
          </a:prstGeom>
        </p:spPr>
      </p:pic>
      <p:pic>
        <p:nvPicPr>
          <p:cNvPr id="6" name="Picture 5">
            <a:hlinkClick r:id="rId3" action="ppaction://hlinksldjump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815" b="47963" l="73800" r="93400"/>
                    </a14:imgEffect>
                    <a14:imgEffect>
                      <a14:colorTemperature colorTemp="47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560" t="24666" r="8480" b="53556"/>
          <a:stretch/>
        </p:blipFill>
        <p:spPr>
          <a:xfrm rot="845761">
            <a:off x="1542240" y="3704820"/>
            <a:ext cx="1578523" cy="1880826"/>
          </a:xfrm>
          <a:prstGeom prst="rect">
            <a:avLst/>
          </a:prstGeom>
        </p:spPr>
      </p:pic>
      <p:pic>
        <p:nvPicPr>
          <p:cNvPr id="7" name="Picture 2" descr="Cute baduck cartoon Royalty Free Vector Image - VectorStock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78" b="93241" l="0" r="100000">
                        <a14:backgroundMark x1="17946" y1="3241" x2="10270" y2="35463"/>
                        <a14:backgroundMark x1="5514" y1="2130" x2="13838" y2="52963"/>
                        <a14:backgroundMark x1="21514" y1="40093" x2="24108" y2="52963"/>
                        <a14:backgroundMark x1="22486" y1="64907" x2="22486" y2="64907"/>
                        <a14:backgroundMark x1="54595" y1="1204" x2="24108" y2="8241"/>
                        <a14:backgroundMark x1="70162" y1="2778" x2="91784" y2="14722"/>
                        <a14:backgroundMark x1="86919" y1="19815" x2="85730" y2="31296"/>
                        <a14:backgroundMark x1="96865" y1="35741" x2="96108" y2="56389"/>
                        <a14:backgroundMark x1="91243" y1="59907" x2="86919" y2="61481"/>
                        <a14:backgroundMark x1="82595" y1="63796" x2="74270" y2="74537"/>
                        <a14:backgroundMark x1="98378" y1="82778" x2="87676" y2="90926"/>
                        <a14:backgroundMark x1="63784" y1="90185" x2="20757" y2="91574"/>
                        <a14:backgroundMark x1="1189" y1="84815" x2="6486" y2="90185"/>
                        <a14:backgroundMark x1="22595" y1="76667" x2="21946" y2="778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200" y="3781075"/>
            <a:ext cx="1770602" cy="2067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167" b="45370" l="50000" r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499" t="24167" r="29901" b="54167"/>
          <a:stretch/>
        </p:blipFill>
        <p:spPr>
          <a:xfrm rot="1127673">
            <a:off x="3989985" y="1982728"/>
            <a:ext cx="1523403" cy="19165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2593" l="342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334"/>
          <a:stretch/>
        </p:blipFill>
        <p:spPr>
          <a:xfrm>
            <a:off x="8829330" y="2780955"/>
            <a:ext cx="1502148" cy="214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534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7C74E6C-D6BF-4427-A9CB-FC86CCFA5CA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29" t="1137" r="1"/>
          <a:stretch/>
        </p:blipFill>
        <p:spPr>
          <a:xfrm>
            <a:off x="0" y="393414"/>
            <a:ext cx="12192000" cy="646458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0890648" y="412490"/>
            <a:ext cx="876899" cy="8755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SVN-Fiolex Girls" panose="020B0606040200020203" pitchFamily="34" charset="0"/>
              <a:ea typeface="+mn-ea"/>
              <a:cs typeface="+mn-cs"/>
            </a:endParaRPr>
          </a:p>
        </p:txBody>
      </p:sp>
      <p:pic>
        <p:nvPicPr>
          <p:cNvPr id="8" name="Am-thanh-tra-loi-dung-www_yeualo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41" end="5188.833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92000" y="-1428750"/>
            <a:ext cx="1085850" cy="1085850"/>
          </a:xfrm>
          <a:prstGeom prst="rect">
            <a:avLst/>
          </a:prstGeom>
        </p:spPr>
      </p:pic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1EF0FF11-9D95-4719-84AA-9D40AF80128E}"/>
              </a:ext>
            </a:extLst>
          </p:cNvPr>
          <p:cNvSpPr/>
          <p:nvPr/>
        </p:nvSpPr>
        <p:spPr>
          <a:xfrm>
            <a:off x="1798320" y="412490"/>
            <a:ext cx="6014421" cy="1442252"/>
          </a:xfrm>
          <a:prstGeom prst="round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" name="Cloud 2">
            <a:extLst>
              <a:ext uri="{FF2B5EF4-FFF2-40B4-BE49-F238E27FC236}">
                <a16:creationId xmlns:a16="http://schemas.microsoft.com/office/drawing/2014/main" id="{CACCF029-D2CF-4209-B896-3B3765127CC6}"/>
              </a:ext>
            </a:extLst>
          </p:cNvPr>
          <p:cNvSpPr/>
          <p:nvPr/>
        </p:nvSpPr>
        <p:spPr>
          <a:xfrm>
            <a:off x="4078515" y="2591056"/>
            <a:ext cx="8113486" cy="3297035"/>
          </a:xfrm>
          <a:prstGeom prst="cloud">
            <a:avLst/>
          </a:prstGeom>
          <a:solidFill>
            <a:schemeClr val="bg1"/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66455" y="3342148"/>
            <a:ext cx="63345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>
                <a:solidFill>
                  <a:srgbClr val="FF0000"/>
                </a:solidFill>
                <a:latin typeface="UTM Avo"/>
              </a:rPr>
              <a:t>Mùa đông có giấc ngủ ấm trong chăn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</a:rPr>
              <a:t>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8320" y="712333"/>
            <a:ext cx="61627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Mùa đông có gì hay?</a:t>
            </a:r>
            <a:endParaRPr kumimoji="0" lang="en-US" sz="4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342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7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 animBg="1"/>
      <p:bldP spid="5" grpId="0"/>
    </p:bldLst>
  </p:timing>
  <p:extLst>
    <p:ext uri="{E180D4A7-C9FB-4DFB-919C-405C955672EB}">
      <p14:showEvtLst xmlns:p14="http://schemas.microsoft.com/office/powerpoint/2010/main">
        <p14:playEvt time="39821" objId="8"/>
        <p14:stopEvt time="42691" objId="8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B9E46BB-6607-4FD7-B5BB-3E87B64F6C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9" t="988" r="834" b="957"/>
          <a:stretch/>
        </p:blipFill>
        <p:spPr>
          <a:xfrm>
            <a:off x="0" y="419100"/>
            <a:ext cx="12192000" cy="6438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9A6A63-2BE6-4627-9F9F-D2F7112BBB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167" b="45370" l="50000" r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499" t="24167" r="29901" b="54167"/>
          <a:stretch/>
        </p:blipFill>
        <p:spPr>
          <a:xfrm rot="1127673">
            <a:off x="3959839" y="1756641"/>
            <a:ext cx="1523403" cy="1916539"/>
          </a:xfrm>
          <a:prstGeom prst="rect">
            <a:avLst/>
          </a:prstGeom>
        </p:spPr>
      </p:pic>
      <p:pic>
        <p:nvPicPr>
          <p:cNvPr id="4" name="Picture 2" descr="Cute baduck cartoon Royalty Free Vector Image - VectorSto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8" b="93241" l="0" r="100000">
                        <a14:backgroundMark x1="17946" y1="3241" x2="10270" y2="35463"/>
                        <a14:backgroundMark x1="5514" y1="2130" x2="13838" y2="52963"/>
                        <a14:backgroundMark x1="21514" y1="40093" x2="24108" y2="52963"/>
                        <a14:backgroundMark x1="22486" y1="64907" x2="22486" y2="64907"/>
                        <a14:backgroundMark x1="54595" y1="1204" x2="24108" y2="8241"/>
                        <a14:backgroundMark x1="70162" y1="2778" x2="91784" y2="14722"/>
                        <a14:backgroundMark x1="86919" y1="19815" x2="85730" y2="31296"/>
                        <a14:backgroundMark x1="96865" y1="35741" x2="96108" y2="56389"/>
                        <a14:backgroundMark x1="91243" y1="59907" x2="86919" y2="61481"/>
                        <a14:backgroundMark x1="82595" y1="63796" x2="74270" y2="74537"/>
                        <a14:backgroundMark x1="98378" y1="82778" x2="87676" y2="90926"/>
                        <a14:backgroundMark x1="63784" y1="90185" x2="20757" y2="91574"/>
                        <a14:backgroundMark x1="1189" y1="84815" x2="6486" y2="90185"/>
                        <a14:backgroundMark x1="22595" y1="76667" x2="21946" y2="778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328" y="3511499"/>
            <a:ext cx="1769615" cy="206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2593" l="342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334"/>
          <a:stretch/>
        </p:blipFill>
        <p:spPr>
          <a:xfrm>
            <a:off x="8779285" y="2543305"/>
            <a:ext cx="1505401" cy="2152293"/>
          </a:xfrm>
          <a:prstGeom prst="rect">
            <a:avLst/>
          </a:prstGeom>
        </p:spPr>
      </p:pic>
      <p:sp>
        <p:nvSpPr>
          <p:cNvPr id="7" name="Cloud 6"/>
          <p:cNvSpPr/>
          <p:nvPr/>
        </p:nvSpPr>
        <p:spPr>
          <a:xfrm>
            <a:off x="0" y="449854"/>
            <a:ext cx="4172041" cy="2486469"/>
          </a:xfrm>
          <a:prstGeom prst="cloud">
            <a:avLst/>
          </a:prstGeom>
          <a:solidFill>
            <a:sysClr val="window" lastClr="FFFFFF"/>
          </a:solidFill>
          <a:ln w="28575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1E3BBE-C668-4A0B-A8FE-FA0BD2C2A4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167" b="95278" l="9966" r="91065">
                        <a14:foregroundMark x1="33333" y1="8333" x2="27148" y2="10278"/>
                        <a14:foregroundMark x1="36770" y1="4444" x2="24055" y2="9444"/>
                        <a14:foregroundMark x1="39519" y1="83889" x2="32990" y2="89722"/>
                        <a14:foregroundMark x1="48797" y1="89722" x2="45704" y2="95278"/>
                        <a14:foregroundMark x1="91065" y1="57500" x2="90034" y2="5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946" y="1562335"/>
            <a:ext cx="2007203" cy="23051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31377" y="908258"/>
            <a:ext cx="32497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Xin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chào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các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bạn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3741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1">
            <a:extLst>
              <a:ext uri="{FF2B5EF4-FFF2-40B4-BE49-F238E27FC236}">
                <a16:creationId xmlns:a16="http://schemas.microsoft.com/office/drawing/2014/main" id="{FB0332A6-1A5B-46EB-9ABE-3581D420859C}"/>
              </a:ext>
            </a:extLst>
          </p:cNvPr>
          <p:cNvSpPr txBox="1"/>
          <p:nvPr/>
        </p:nvSpPr>
        <p:spPr>
          <a:xfrm>
            <a:off x="2796208" y="675861"/>
            <a:ext cx="77790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/>
              <a:t>Nghe – viết</a:t>
            </a:r>
            <a:r>
              <a:rPr lang="en-US" sz="3600"/>
              <a:t>: </a:t>
            </a:r>
            <a:r>
              <a:rPr lang="en-US" sz="4400">
                <a:solidFill>
                  <a:srgbClr val="FF0000"/>
                </a:solidFill>
              </a:rPr>
              <a:t>Chuyện bốn mùa</a:t>
            </a:r>
          </a:p>
        </p:txBody>
      </p:sp>
      <p:sp>
        <p:nvSpPr>
          <p:cNvPr id="3" name="Hộp Văn bản 2">
            <a:extLst>
              <a:ext uri="{FF2B5EF4-FFF2-40B4-BE49-F238E27FC236}">
                <a16:creationId xmlns:a16="http://schemas.microsoft.com/office/drawing/2014/main" id="{4F81DD74-99B5-44FA-BA94-5FFE955DFBD6}"/>
              </a:ext>
            </a:extLst>
          </p:cNvPr>
          <p:cNvSpPr txBox="1"/>
          <p:nvPr/>
        </p:nvSpPr>
        <p:spPr>
          <a:xfrm>
            <a:off x="1219200" y="1510748"/>
            <a:ext cx="1005839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/>
              <a:t>  - “Các cháu mỗi ng</a:t>
            </a:r>
            <a:r>
              <a:rPr lang="vi-VN" sz="4000"/>
              <a:t>ư</a:t>
            </a:r>
            <a:r>
              <a:rPr lang="en-US" sz="4000"/>
              <a:t>ời một vẻ. Xuân làm cho cây lá t</a:t>
            </a:r>
            <a:r>
              <a:rPr lang="vi-VN" sz="4000"/>
              <a:t>ư</a:t>
            </a:r>
            <a:r>
              <a:rPr lang="en-US" sz="4000"/>
              <a:t>ơi tốt. Hạ cho trái ngọt, hoa th</a:t>
            </a:r>
            <a:r>
              <a:rPr lang="vi-VN" sz="4000"/>
              <a:t>ơ</a:t>
            </a:r>
            <a:r>
              <a:rPr lang="en-US" sz="4000"/>
              <a:t>m. Thu làm cho trời xanh cao, cho học sinh nhớ ngày tựu tr</a:t>
            </a:r>
            <a:r>
              <a:rPr lang="vi-VN" sz="4000"/>
              <a:t>ư</a:t>
            </a:r>
            <a:r>
              <a:rPr lang="en-US" sz="4000"/>
              <a:t>ờng. Đông ấp ủ mầm sống để xuân về cây cối đâm chồi nảy lộc. Các cháu đều có ích, đều đáng yêu. </a:t>
            </a:r>
          </a:p>
          <a:p>
            <a:pPr algn="r"/>
            <a:r>
              <a:rPr lang="en-US" sz="3200"/>
              <a:t>Theo Từ Nguyên Tĩnh</a:t>
            </a:r>
          </a:p>
        </p:txBody>
      </p:sp>
    </p:spTree>
    <p:extLst>
      <p:ext uri="{BB962C8B-B14F-4D97-AF65-F5344CB8AC3E}">
        <p14:creationId xmlns:p14="http://schemas.microsoft.com/office/powerpoint/2010/main" val="75497141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A59FECF-7CD7-490E-AE14-9161EBD7EED8}"/>
              </a:ext>
            </a:extLst>
          </p:cNvPr>
          <p:cNvCxnSpPr>
            <a:cxnSpLocks/>
          </p:cNvCxnSpPr>
          <p:nvPr/>
        </p:nvCxnSpPr>
        <p:spPr>
          <a:xfrm>
            <a:off x="6341529" y="735925"/>
            <a:ext cx="0" cy="605443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DCB1B88-5855-46BA-BA7C-84B1872A07E7}"/>
              </a:ext>
            </a:extLst>
          </p:cNvPr>
          <p:cNvSpPr txBox="1"/>
          <p:nvPr/>
        </p:nvSpPr>
        <p:spPr>
          <a:xfrm>
            <a:off x="6453087" y="1592985"/>
            <a:ext cx="56803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>
                <a:latin typeface="+mj-lt"/>
                <a:cs typeface="Times New Roman" panose="02020603050405020304" pitchFamily="18" charset="0"/>
              </a:rPr>
              <a:t>- Nội dung đoạn văn là lời bà Đất khen ngợi bốn nàng tiên Xuân, Hạ, Thu, Đông.</a:t>
            </a:r>
          </a:p>
        </p:txBody>
      </p:sp>
      <p:sp>
        <p:nvSpPr>
          <p:cNvPr id="8" name="Rounded Rectangle 1">
            <a:extLst>
              <a:ext uri="{FF2B5EF4-FFF2-40B4-BE49-F238E27FC236}">
                <a16:creationId xmlns:a16="http://schemas.microsoft.com/office/drawing/2014/main" id="{5118E5DB-9B38-4192-A5E0-BCC98AB55A8D}"/>
              </a:ext>
            </a:extLst>
          </p:cNvPr>
          <p:cNvSpPr/>
          <p:nvPr/>
        </p:nvSpPr>
        <p:spPr>
          <a:xfrm>
            <a:off x="6615122" y="728889"/>
            <a:ext cx="5129644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1. Đoạn văn có nội dung </a:t>
            </a:r>
            <a:r>
              <a:rPr lang="vi-VN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gì?</a:t>
            </a:r>
            <a:endParaRPr lang="vi-VN" altLang="zh-CN" sz="2000" b="1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9" name="Rounded Rectangle 1">
            <a:extLst>
              <a:ext uri="{FF2B5EF4-FFF2-40B4-BE49-F238E27FC236}">
                <a16:creationId xmlns:a16="http://schemas.microsoft.com/office/drawing/2014/main" id="{1200DAC7-D4CE-4A42-9AAA-EB097B152121}"/>
              </a:ext>
            </a:extLst>
          </p:cNvPr>
          <p:cNvSpPr/>
          <p:nvPr/>
        </p:nvSpPr>
        <p:spPr>
          <a:xfrm>
            <a:off x="6615122" y="3018615"/>
            <a:ext cx="5129644" cy="53523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2. Tên bài được viết ở vị trí nào</a:t>
            </a:r>
            <a:r>
              <a:rPr lang="vi-VN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  <a:endParaRPr lang="vi-VN" altLang="zh-CN" sz="2000" b="1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84DF11-25E6-4FC9-9707-9B6E4D469076}"/>
              </a:ext>
            </a:extLst>
          </p:cNvPr>
          <p:cNvSpPr txBox="1"/>
          <p:nvPr/>
        </p:nvSpPr>
        <p:spPr>
          <a:xfrm>
            <a:off x="6426583" y="3587135"/>
            <a:ext cx="5680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>
                <a:latin typeface="+mj-lt"/>
                <a:cs typeface="Times New Roman" panose="02020603050405020304" pitchFamily="18" charset="0"/>
              </a:rPr>
              <a:t>- Giữa trang vở. </a:t>
            </a: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DF472390-350A-4AD0-ADEB-838567ED1B27}"/>
              </a:ext>
            </a:extLst>
          </p:cNvPr>
          <p:cNvSpPr/>
          <p:nvPr/>
        </p:nvSpPr>
        <p:spPr>
          <a:xfrm>
            <a:off x="6595739" y="4240301"/>
            <a:ext cx="5190657" cy="58959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3. Chữ đầu đoạn cần viết thế nào</a:t>
            </a:r>
            <a:r>
              <a:rPr lang="vi-VN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  <a:r>
              <a:rPr lang="en-US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endParaRPr lang="vi-VN" altLang="zh-CN" sz="2000" b="1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6FC04B-7EDE-49C4-A4DC-3ECA2E5112CC}"/>
              </a:ext>
            </a:extLst>
          </p:cNvPr>
          <p:cNvSpPr txBox="1"/>
          <p:nvPr/>
        </p:nvSpPr>
        <p:spPr>
          <a:xfrm>
            <a:off x="6426583" y="4896460"/>
            <a:ext cx="5680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>
                <a:latin typeface="+mj-lt"/>
                <a:cs typeface="Times New Roman" panose="02020603050405020304" pitchFamily="18" charset="0"/>
              </a:rPr>
              <a:t>- Chữ đầu đoạn cần viết hoa, viết lùi vào 1 ô.. </a:t>
            </a:r>
          </a:p>
        </p:txBody>
      </p:sp>
      <p:sp>
        <p:nvSpPr>
          <p:cNvPr id="15" name="Rounded Rectangle 1">
            <a:extLst>
              <a:ext uri="{FF2B5EF4-FFF2-40B4-BE49-F238E27FC236}">
                <a16:creationId xmlns:a16="http://schemas.microsoft.com/office/drawing/2014/main" id="{748B796C-A799-4FC9-BA99-305566B2B420}"/>
              </a:ext>
            </a:extLst>
          </p:cNvPr>
          <p:cNvSpPr/>
          <p:nvPr/>
        </p:nvSpPr>
        <p:spPr>
          <a:xfrm>
            <a:off x="6595739" y="5957791"/>
            <a:ext cx="5129644" cy="56813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Chú ý dấu gạch đầu dòng đoạn văn.</a:t>
            </a:r>
            <a:endParaRPr lang="vi-VN" altLang="zh-CN" sz="2000" b="1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29" name="Hộp Văn bản 28">
            <a:extLst>
              <a:ext uri="{FF2B5EF4-FFF2-40B4-BE49-F238E27FC236}">
                <a16:creationId xmlns:a16="http://schemas.microsoft.com/office/drawing/2014/main" id="{819D4EAA-AC74-4B9A-98D7-1CBA380B6948}"/>
              </a:ext>
            </a:extLst>
          </p:cNvPr>
          <p:cNvSpPr txBox="1"/>
          <p:nvPr/>
        </p:nvSpPr>
        <p:spPr>
          <a:xfrm>
            <a:off x="1192696" y="735925"/>
            <a:ext cx="4303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Chuyện bốn mùa</a:t>
            </a:r>
          </a:p>
        </p:txBody>
      </p:sp>
      <p:sp>
        <p:nvSpPr>
          <p:cNvPr id="30" name="Hộp Văn bản 29">
            <a:extLst>
              <a:ext uri="{FF2B5EF4-FFF2-40B4-BE49-F238E27FC236}">
                <a16:creationId xmlns:a16="http://schemas.microsoft.com/office/drawing/2014/main" id="{3FD603EF-136B-482E-958B-8CE87FC53E33}"/>
              </a:ext>
            </a:extLst>
          </p:cNvPr>
          <p:cNvSpPr txBox="1"/>
          <p:nvPr/>
        </p:nvSpPr>
        <p:spPr>
          <a:xfrm>
            <a:off x="126325" y="1456198"/>
            <a:ext cx="6148994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/>
              <a:t>  - “Các cháu mỗi ng</a:t>
            </a:r>
            <a:r>
              <a:rPr lang="vi-VN" sz="3200"/>
              <a:t>ư</a:t>
            </a:r>
            <a:r>
              <a:rPr lang="en-US" sz="3200"/>
              <a:t>ời một vẻ. Xuân làm cho cây lá t</a:t>
            </a:r>
            <a:r>
              <a:rPr lang="vi-VN" sz="3200"/>
              <a:t>ư</a:t>
            </a:r>
            <a:r>
              <a:rPr lang="en-US" sz="3200"/>
              <a:t>ơi tốt. Hạ cho trái ngọt, hoa th</a:t>
            </a:r>
            <a:r>
              <a:rPr lang="vi-VN" sz="3200"/>
              <a:t>ơ</a:t>
            </a:r>
            <a:r>
              <a:rPr lang="en-US" sz="3200"/>
              <a:t>m. Thu làm cho trời xanh cao, cho học sinh nhớ ngày tựu tr</a:t>
            </a:r>
            <a:r>
              <a:rPr lang="vi-VN" sz="3200"/>
              <a:t>ư</a:t>
            </a:r>
            <a:r>
              <a:rPr lang="en-US" sz="3200"/>
              <a:t>ờng. Đông ấp ủ mầm sống để xuân về cây cối đâm chồi nảy lộc. Các cháu đều có ích, đều đáng yêu. </a:t>
            </a:r>
          </a:p>
          <a:p>
            <a:pPr algn="r"/>
            <a:r>
              <a:rPr lang="en-US" sz="2400"/>
              <a:t>Theo Từ Nguyên Tĩnh</a:t>
            </a:r>
          </a:p>
        </p:txBody>
      </p:sp>
    </p:spTree>
    <p:extLst>
      <p:ext uri="{BB962C8B-B14F-4D97-AF65-F5344CB8AC3E}">
        <p14:creationId xmlns:p14="http://schemas.microsoft.com/office/powerpoint/2010/main" val="48558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9" grpId="0" animBg="1"/>
      <p:bldP spid="12" grpId="0"/>
      <p:bldP spid="13" grpId="0" animBg="1"/>
      <p:bldP spid="14" grpId="0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A59FECF-7CD7-490E-AE14-9161EBD7EED8}"/>
              </a:ext>
            </a:extLst>
          </p:cNvPr>
          <p:cNvCxnSpPr>
            <a:cxnSpLocks/>
          </p:cNvCxnSpPr>
          <p:nvPr/>
        </p:nvCxnSpPr>
        <p:spPr>
          <a:xfrm>
            <a:off x="6341529" y="735925"/>
            <a:ext cx="0" cy="605443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DCB1B88-5855-46BA-BA7C-84B1872A07E7}"/>
              </a:ext>
            </a:extLst>
          </p:cNvPr>
          <p:cNvSpPr txBox="1"/>
          <p:nvPr/>
        </p:nvSpPr>
        <p:spPr>
          <a:xfrm>
            <a:off x="6856266" y="2044051"/>
            <a:ext cx="31137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3200" noProof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tựu trường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8" name="Rounded Rectangle 1">
            <a:extLst>
              <a:ext uri="{FF2B5EF4-FFF2-40B4-BE49-F238E27FC236}">
                <a16:creationId xmlns:a16="http://schemas.microsoft.com/office/drawing/2014/main" id="{5118E5DB-9B38-4192-A5E0-BCC98AB55A8D}"/>
              </a:ext>
            </a:extLst>
          </p:cNvPr>
          <p:cNvSpPr/>
          <p:nvPr/>
        </p:nvSpPr>
        <p:spPr>
          <a:xfrm>
            <a:off x="6719886" y="905826"/>
            <a:ext cx="3953112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512156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LUYỆN</a:t>
            </a:r>
            <a:r>
              <a:rPr kumimoji="0" lang="en-US" altLang="zh-CN" sz="2400" b="1" i="0" u="none" strike="noStrike" kern="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TỪ </a:t>
            </a:r>
            <a:r>
              <a:rPr lang="en-US" altLang="zh-CN" sz="2400" b="1" kern="0" noProof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DỄ VIẾT SAI</a:t>
            </a:r>
            <a:endParaRPr kumimoji="0" lang="vi-VN" altLang="zh-CN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84DF11-25E6-4FC9-9707-9B6E4D469076}"/>
              </a:ext>
            </a:extLst>
          </p:cNvPr>
          <p:cNvSpPr txBox="1"/>
          <p:nvPr/>
        </p:nvSpPr>
        <p:spPr>
          <a:xfrm>
            <a:off x="6856266" y="2844225"/>
            <a:ext cx="5680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-</a:t>
            </a:r>
            <a:r>
              <a:rPr kumimoji="0" lang="en-US" sz="3200" b="0" i="0" u="none" strike="noStrike" kern="1200" cap="none" spc="0" normalizeH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mầm sống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6FC04B-7EDE-49C4-A4DC-3ECA2E5112CC}"/>
              </a:ext>
            </a:extLst>
          </p:cNvPr>
          <p:cNvSpPr txBox="1"/>
          <p:nvPr/>
        </p:nvSpPr>
        <p:spPr>
          <a:xfrm>
            <a:off x="6856266" y="3680842"/>
            <a:ext cx="5680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-</a:t>
            </a:r>
            <a:r>
              <a:rPr kumimoji="0" lang="en-US" sz="3200" b="0" i="0" u="none" strike="noStrike" kern="1200" cap="none" spc="0" normalizeH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đâm chồi nảy lộc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B242FA-9B44-4D6F-961F-0A0B62E7DCB7}"/>
              </a:ext>
            </a:extLst>
          </p:cNvPr>
          <p:cNvSpPr txBox="1"/>
          <p:nvPr/>
        </p:nvSpPr>
        <p:spPr>
          <a:xfrm>
            <a:off x="6856266" y="4517459"/>
            <a:ext cx="5680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-</a:t>
            </a:r>
            <a:r>
              <a:rPr kumimoji="0" lang="en-US" sz="3200" b="0" i="0" u="none" strike="noStrike" kern="1200" cap="none" spc="0" normalizeH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c</a:t>
            </a:r>
            <a:r>
              <a:rPr lang="en-US" sz="3200" noProof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ó ích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D397385B-3C87-4334-B538-EA77F0A0FF6A}"/>
              </a:ext>
            </a:extLst>
          </p:cNvPr>
          <p:cNvSpPr txBox="1"/>
          <p:nvPr/>
        </p:nvSpPr>
        <p:spPr>
          <a:xfrm>
            <a:off x="1108953" y="735925"/>
            <a:ext cx="4183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Chuyện bốn mùa</a:t>
            </a:r>
          </a:p>
        </p:txBody>
      </p:sp>
      <p:sp>
        <p:nvSpPr>
          <p:cNvPr id="18" name="Hộp Văn bản 17">
            <a:extLst>
              <a:ext uri="{FF2B5EF4-FFF2-40B4-BE49-F238E27FC236}">
                <a16:creationId xmlns:a16="http://schemas.microsoft.com/office/drawing/2014/main" id="{62802CF0-0BAD-46DC-8087-C5DC0CFEAFF3}"/>
              </a:ext>
            </a:extLst>
          </p:cNvPr>
          <p:cNvSpPr txBox="1"/>
          <p:nvPr/>
        </p:nvSpPr>
        <p:spPr>
          <a:xfrm>
            <a:off x="126325" y="1456198"/>
            <a:ext cx="6148994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/>
              <a:t>  - “Các cháu mỗi ng</a:t>
            </a:r>
            <a:r>
              <a:rPr lang="vi-VN" sz="3200"/>
              <a:t>ư</a:t>
            </a:r>
            <a:r>
              <a:rPr lang="en-US" sz="3200"/>
              <a:t>ời một vẻ. Xuân làm cho cây lá t</a:t>
            </a:r>
            <a:r>
              <a:rPr lang="vi-VN" sz="3200"/>
              <a:t>ư</a:t>
            </a:r>
            <a:r>
              <a:rPr lang="en-US" sz="3200"/>
              <a:t>ơi tốt. Hạ cho trái ngọt, hoa th</a:t>
            </a:r>
            <a:r>
              <a:rPr lang="vi-VN" sz="3200"/>
              <a:t>ơ</a:t>
            </a:r>
            <a:r>
              <a:rPr lang="en-US" sz="3200"/>
              <a:t>m. Thu làm cho trời xanh cao, cho học sinh nhớ ngày tựu tr</a:t>
            </a:r>
            <a:r>
              <a:rPr lang="vi-VN" sz="3200"/>
              <a:t>ư</a:t>
            </a:r>
            <a:r>
              <a:rPr lang="en-US" sz="3200"/>
              <a:t>ờng. Đông ấp ủ mầm sống để xuân về cây cối đâm chồi nảy lộc. Các cháu đều có ích, đều đáng yêu. </a:t>
            </a:r>
          </a:p>
          <a:p>
            <a:pPr algn="r"/>
            <a:r>
              <a:rPr lang="en-US" sz="2400"/>
              <a:t>Theo Từ Nguyên Tĩnh</a:t>
            </a:r>
          </a:p>
        </p:txBody>
      </p:sp>
    </p:spTree>
    <p:extLst>
      <p:ext uri="{BB962C8B-B14F-4D97-AF65-F5344CB8AC3E}">
        <p14:creationId xmlns:p14="http://schemas.microsoft.com/office/powerpoint/2010/main" val="235561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12" grpId="0"/>
      <p:bldP spid="14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34">
            <a:extLst>
              <a:ext uri="{FF2B5EF4-FFF2-40B4-BE49-F238E27FC236}">
                <a16:creationId xmlns:a16="http://schemas.microsoft.com/office/drawing/2014/main" id="{620727F4-3998-4ED8-B57F-F51A65E71CE6}"/>
              </a:ext>
            </a:extLst>
          </p:cNvPr>
          <p:cNvSpPr/>
          <p:nvPr/>
        </p:nvSpPr>
        <p:spPr>
          <a:xfrm>
            <a:off x="4074863" y="1113934"/>
            <a:ext cx="3826173" cy="1462592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F7E3A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>
              <a:solidFill>
                <a:srgbClr val="FFFFFF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DA2773-D796-4DD4-8950-1C6596F8B465}"/>
              </a:ext>
            </a:extLst>
          </p:cNvPr>
          <p:cNvSpPr txBox="1"/>
          <p:nvPr/>
        </p:nvSpPr>
        <p:spPr>
          <a:xfrm>
            <a:off x="4721989" y="1350493"/>
            <a:ext cx="32431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1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tay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c</a:t>
            </a:r>
            <a:r>
              <a:rPr lang="vi-VN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ầ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m</a:t>
            </a:r>
            <a:r>
              <a:rPr lang="vi-VN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viết</a:t>
            </a:r>
          </a:p>
          <a:p>
            <a:r>
              <a:rPr lang="vi-VN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1 tay giữ trang vở</a:t>
            </a:r>
            <a:endParaRPr lang="en-US" sz="2800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1" name="文本框 6">
            <a:extLst>
              <a:ext uri="{FF2B5EF4-FFF2-40B4-BE49-F238E27FC236}">
                <a16:creationId xmlns:a16="http://schemas.microsoft.com/office/drawing/2014/main" id="{E4321C04-4102-4AF2-8B3F-444F8DDDA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4038" y="418780"/>
            <a:ext cx="439575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defTabSz="51215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vi-VN" altLang="zh-CN" sz="3000" b="1" kern="0" dirty="0">
                <a:solidFill>
                  <a:srgbClr val="FF0000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Lưu ý tư thế ngồi viết </a:t>
            </a:r>
            <a:endParaRPr lang="zh-CN" altLang="en-US" sz="3000" b="1" kern="0" dirty="0">
              <a:solidFill>
                <a:srgbClr val="FF0000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628775D-DEC4-4130-8E8D-A4A81868BA1B}"/>
              </a:ext>
            </a:extLst>
          </p:cNvPr>
          <p:cNvGrpSpPr/>
          <p:nvPr/>
        </p:nvGrpSpPr>
        <p:grpSpPr>
          <a:xfrm>
            <a:off x="3674771" y="3594122"/>
            <a:ext cx="3690453" cy="3294851"/>
            <a:chOff x="7271396" y="3464736"/>
            <a:chExt cx="4920604" cy="329485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1D6AB0F-CDF4-4427-839C-0EC40E416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71396" y="3464736"/>
              <a:ext cx="4920604" cy="3294851"/>
            </a:xfrm>
            <a:prstGeom prst="rect">
              <a:avLst/>
            </a:prstGeom>
          </p:spPr>
        </p:pic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DE10B49-3CBF-44E6-873C-67A8D41236D3}"/>
                </a:ext>
              </a:extLst>
            </p:cNvPr>
            <p:cNvSpPr/>
            <p:nvPr/>
          </p:nvSpPr>
          <p:spPr>
            <a:xfrm>
              <a:off x="9581606" y="4636715"/>
              <a:ext cx="627017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3E1B3B7-BA28-48CF-B470-DA35CF986E79}"/>
                </a:ext>
              </a:extLst>
            </p:cNvPr>
            <p:cNvSpPr/>
            <p:nvPr/>
          </p:nvSpPr>
          <p:spPr>
            <a:xfrm>
              <a:off x="7359588" y="5112162"/>
              <a:ext cx="428758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latin typeface="+mj-lt"/>
              </a:endParaRPr>
            </a:p>
          </p:txBody>
        </p:sp>
      </p:grpSp>
      <p:grpSp>
        <p:nvGrpSpPr>
          <p:cNvPr id="17" name="组合 40">
            <a:extLst>
              <a:ext uri="{FF2B5EF4-FFF2-40B4-BE49-F238E27FC236}">
                <a16:creationId xmlns:a16="http://schemas.microsoft.com/office/drawing/2014/main" id="{F1E476E0-F293-455B-BD02-D22D2B311D3D}"/>
              </a:ext>
            </a:extLst>
          </p:cNvPr>
          <p:cNvGrpSpPr/>
          <p:nvPr/>
        </p:nvGrpSpPr>
        <p:grpSpPr>
          <a:xfrm rot="21020369">
            <a:off x="43719" y="2243763"/>
            <a:ext cx="3875055" cy="2040231"/>
            <a:chOff x="2561601" y="3694377"/>
            <a:chExt cx="3629722" cy="884856"/>
          </a:xfrm>
        </p:grpSpPr>
        <p:sp>
          <p:nvSpPr>
            <p:cNvPr id="18" name="Freeform: Shape 35">
              <a:extLst>
                <a:ext uri="{FF2B5EF4-FFF2-40B4-BE49-F238E27FC236}">
                  <a16:creationId xmlns:a16="http://schemas.microsoft.com/office/drawing/2014/main" id="{781FDEDD-DF46-4879-B48F-0F864008D18B}"/>
                </a:ext>
              </a:extLst>
            </p:cNvPr>
            <p:cNvSpPr/>
            <p:nvPr/>
          </p:nvSpPr>
          <p:spPr>
            <a:xfrm rot="565617">
              <a:off x="2561601" y="3861346"/>
              <a:ext cx="3629722" cy="717887"/>
            </a:xfrm>
            <a:custGeom>
              <a:avLst/>
              <a:gdLst>
                <a:gd name="connsiteX0" fmla="*/ 244547 w 2680699"/>
                <a:gd name="connsiteY0" fmla="*/ 136132 h 530189"/>
                <a:gd name="connsiteX1" fmla="*/ 115585 w 2680699"/>
                <a:gd name="connsiteY1" fmla="*/ 265094 h 530189"/>
                <a:gd name="connsiteX2" fmla="*/ 244547 w 2680699"/>
                <a:gd name="connsiteY2" fmla="*/ 394056 h 530189"/>
                <a:gd name="connsiteX3" fmla="*/ 373509 w 2680699"/>
                <a:gd name="connsiteY3" fmla="*/ 265094 h 530189"/>
                <a:gd name="connsiteX4" fmla="*/ 244547 w 2680699"/>
                <a:gd name="connsiteY4" fmla="*/ 136132 h 530189"/>
                <a:gd name="connsiteX5" fmla="*/ 88367 w 2680699"/>
                <a:gd name="connsiteY5" fmla="*/ 0 h 530189"/>
                <a:gd name="connsiteX6" fmla="*/ 2592332 w 2680699"/>
                <a:gd name="connsiteY6" fmla="*/ 0 h 530189"/>
                <a:gd name="connsiteX7" fmla="*/ 2680699 w 2680699"/>
                <a:gd name="connsiteY7" fmla="*/ 88367 h 530189"/>
                <a:gd name="connsiteX8" fmla="*/ 2680699 w 2680699"/>
                <a:gd name="connsiteY8" fmla="*/ 441822 h 530189"/>
                <a:gd name="connsiteX9" fmla="*/ 2592332 w 2680699"/>
                <a:gd name="connsiteY9" fmla="*/ 530189 h 530189"/>
                <a:gd name="connsiteX10" fmla="*/ 88367 w 2680699"/>
                <a:gd name="connsiteY10" fmla="*/ 530189 h 530189"/>
                <a:gd name="connsiteX11" fmla="*/ 0 w 2680699"/>
                <a:gd name="connsiteY11" fmla="*/ 441822 h 530189"/>
                <a:gd name="connsiteX12" fmla="*/ 0 w 2680699"/>
                <a:gd name="connsiteY12" fmla="*/ 88367 h 530189"/>
                <a:gd name="connsiteX13" fmla="*/ 88367 w 2680699"/>
                <a:gd name="connsiteY13" fmla="*/ 0 h 53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0699" h="530189">
                  <a:moveTo>
                    <a:pt x="244547" y="136132"/>
                  </a:moveTo>
                  <a:cubicBezTo>
                    <a:pt x="173323" y="136132"/>
                    <a:pt x="115585" y="193870"/>
                    <a:pt x="115585" y="265094"/>
                  </a:cubicBezTo>
                  <a:cubicBezTo>
                    <a:pt x="115585" y="336318"/>
                    <a:pt x="173323" y="394056"/>
                    <a:pt x="244547" y="394056"/>
                  </a:cubicBezTo>
                  <a:cubicBezTo>
                    <a:pt x="315771" y="394056"/>
                    <a:pt x="373509" y="336318"/>
                    <a:pt x="373509" y="265094"/>
                  </a:cubicBezTo>
                  <a:cubicBezTo>
                    <a:pt x="373509" y="193870"/>
                    <a:pt x="315771" y="136132"/>
                    <a:pt x="244547" y="136132"/>
                  </a:cubicBezTo>
                  <a:close/>
                  <a:moveTo>
                    <a:pt x="88367" y="0"/>
                  </a:moveTo>
                  <a:lnTo>
                    <a:pt x="2592332" y="0"/>
                  </a:lnTo>
                  <a:cubicBezTo>
                    <a:pt x="2641136" y="0"/>
                    <a:pt x="2680699" y="39563"/>
                    <a:pt x="2680699" y="88367"/>
                  </a:cubicBezTo>
                  <a:lnTo>
                    <a:pt x="2680699" y="441822"/>
                  </a:lnTo>
                  <a:cubicBezTo>
                    <a:pt x="2680699" y="490626"/>
                    <a:pt x="2641136" y="530189"/>
                    <a:pt x="2592332" y="530189"/>
                  </a:cubicBezTo>
                  <a:lnTo>
                    <a:pt x="88367" y="530189"/>
                  </a:lnTo>
                  <a:cubicBezTo>
                    <a:pt x="39563" y="530189"/>
                    <a:pt x="0" y="490626"/>
                    <a:pt x="0" y="441822"/>
                  </a:cubicBezTo>
                  <a:lnTo>
                    <a:pt x="0" y="88367"/>
                  </a:lnTo>
                  <a:cubicBezTo>
                    <a:pt x="0" y="39563"/>
                    <a:pt x="39563" y="0"/>
                    <a:pt x="88367" y="0"/>
                  </a:cubicBezTo>
                  <a:close/>
                </a:path>
              </a:pathLst>
            </a:custGeom>
            <a:solidFill>
              <a:srgbClr val="B0927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19" name="Rectangle 56">
              <a:extLst>
                <a:ext uri="{FF2B5EF4-FFF2-40B4-BE49-F238E27FC236}">
                  <a16:creationId xmlns:a16="http://schemas.microsoft.com/office/drawing/2014/main" id="{2549BAB5-648D-4642-84D8-005505E00446}"/>
                </a:ext>
              </a:extLst>
            </p:cNvPr>
            <p:cNvSpPr/>
            <p:nvPr/>
          </p:nvSpPr>
          <p:spPr>
            <a:xfrm rot="720999">
              <a:off x="4778057" y="3694377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r"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+mj-lt"/>
                </a:rPr>
                <a:t>ADD YOUR TITLE</a:t>
              </a:r>
              <a:endParaRPr lang="zh-CN" altLang="en-US" sz="1400" dirty="0">
                <a:solidFill>
                  <a:srgbClr val="FFFFFF"/>
                </a:solidFill>
                <a:latin typeface="+mj-lt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D56A83C-C656-46FA-BE4B-297BC44219DB}"/>
              </a:ext>
            </a:extLst>
          </p:cNvPr>
          <p:cNvSpPr txBox="1"/>
          <p:nvPr/>
        </p:nvSpPr>
        <p:spPr>
          <a:xfrm>
            <a:off x="721773" y="2753110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Thẳng lưng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. </a:t>
            </a:r>
            <a:r>
              <a:rPr lang="vi-VN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Chân đặt thoải mái, đúng vị 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vi-VN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trí</a:t>
            </a:r>
            <a:endParaRPr lang="en-US" sz="2800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1" name="Freeform: Shape 33">
            <a:extLst>
              <a:ext uri="{FF2B5EF4-FFF2-40B4-BE49-F238E27FC236}">
                <a16:creationId xmlns:a16="http://schemas.microsoft.com/office/drawing/2014/main" id="{36B825CD-B689-4EEA-9AA9-E8AF981183C6}"/>
              </a:ext>
            </a:extLst>
          </p:cNvPr>
          <p:cNvSpPr/>
          <p:nvPr/>
        </p:nvSpPr>
        <p:spPr>
          <a:xfrm rot="38486">
            <a:off x="7439810" y="2713867"/>
            <a:ext cx="3893141" cy="1593856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A5C0A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280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         </a:t>
            </a:r>
            <a:endParaRPr lang="vi-VN" sz="2800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en-US" sz="280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            </a:t>
            </a:r>
            <a:endParaRPr lang="en-US" sz="2800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4AC33F-3DF3-47C5-B924-DFE4F9711D4D}"/>
              </a:ext>
            </a:extLst>
          </p:cNvPr>
          <p:cNvSpPr txBox="1"/>
          <p:nvPr/>
        </p:nvSpPr>
        <p:spPr>
          <a:xfrm>
            <a:off x="8064733" y="2888601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Khoảng cách từ mắt đến vở</a:t>
            </a:r>
            <a:r>
              <a:rPr lang="vi-VN" sz="280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25 đến 30 cm</a:t>
            </a:r>
            <a:endParaRPr lang="en-US" sz="2800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18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/>
      <p:bldP spid="20" grpId="0"/>
      <p:bldP spid="21" grpId="0" animBg="1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udent Writing (#4) | Free SVG">
            <a:extLst>
              <a:ext uri="{FF2B5EF4-FFF2-40B4-BE49-F238E27FC236}">
                <a16:creationId xmlns:a16="http://schemas.microsoft.com/office/drawing/2014/main" id="{25DE012F-5D89-4D77-BBDD-AFBE1DD65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569" y="2397203"/>
            <a:ext cx="2887461" cy="38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EE2CC9-EEED-4887-A9DC-16EED9DE9AB0}"/>
              </a:ext>
            </a:extLst>
          </p:cNvPr>
          <p:cNvSpPr txBox="1"/>
          <p:nvPr/>
        </p:nvSpPr>
        <p:spPr>
          <a:xfrm>
            <a:off x="3128267" y="610849"/>
            <a:ext cx="5365827" cy="1651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lnSpc>
                <a:spcPct val="150000"/>
              </a:lnSpc>
              <a:buClr>
                <a:srgbClr val="000000"/>
              </a:buClr>
              <a:defRPr/>
            </a:pPr>
            <a:r>
              <a:rPr lang="vi-VN" sz="3600" b="1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Học sinh viết bài vào </a:t>
            </a:r>
            <a:r>
              <a:rPr lang="vi-VN" sz="3600" b="1" kern="0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vở </a:t>
            </a:r>
            <a:r>
              <a:rPr lang="en-US" sz="3600" b="1" kern="0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LUYện viết</a:t>
            </a:r>
            <a:endParaRPr lang="en-US" sz="3600" b="1" kern="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3896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ỗ dành sẵn cho Nội dung 4">
            <a:extLst>
              <a:ext uri="{FF2B5EF4-FFF2-40B4-BE49-F238E27FC236}">
                <a16:creationId xmlns:a16="http://schemas.microsoft.com/office/drawing/2014/main" id="{9109EAF0-5BA5-4FEC-AC2C-C6E959AE5D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" t="2108" r="3180" b="3475"/>
          <a:stretch/>
        </p:blipFill>
        <p:spPr>
          <a:xfrm>
            <a:off x="1407886" y="583096"/>
            <a:ext cx="9521371" cy="6274904"/>
          </a:xfrm>
          <a:prstGeom prst="rect">
            <a:avLst/>
          </a:prstGeom>
        </p:spPr>
      </p:pic>
      <p:sp>
        <p:nvSpPr>
          <p:cNvPr id="5" name="Text Box 154">
            <a:extLst>
              <a:ext uri="{FF2B5EF4-FFF2-40B4-BE49-F238E27FC236}">
                <a16:creationId xmlns:a16="http://schemas.microsoft.com/office/drawing/2014/main" id="{05489CA7-D012-4A4E-A618-BE66DC715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4353" y="687744"/>
            <a:ext cx="6380120" cy="127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HP001 4 hàng" panose="020B0603050302020204" pitchFamily="34" charset="0"/>
                <a:ea typeface="Times New Roman" panose="02020603050405020304" pitchFamily="18" charset="0"/>
              </a:rPr>
              <a:t>    Thứ    ngày    tháng    năm 2021</a:t>
            </a: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P001 4 hàng" panose="020B06030503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sng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HP001 4 hàng" panose="020B0603050302020204" pitchFamily="34" charset="0"/>
                <a:ea typeface="Times New Roman" panose="02020603050405020304" pitchFamily="18" charset="0"/>
              </a:rPr>
              <a:t>Chính tả</a:t>
            </a:r>
            <a:r>
              <a:rPr kumimoji="0" lang="en-US" altLang="en-US" sz="2400" b="1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HP001 4 hàng" panose="020B0603050302020204" pitchFamily="34" charset="0"/>
                <a:ea typeface="Times New Roman" panose="02020603050405020304" pitchFamily="18" charset="0"/>
              </a:rPr>
              <a:t>:</a:t>
            </a: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P001 4 hàng" panose="020B0603050302020204" pitchFamily="34" charset="0"/>
            </a:endParaRPr>
          </a:p>
          <a:p>
            <a:pPr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1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HP001 4 hàng" panose="020B0603050302020204" pitchFamily="34" charset="0"/>
                <a:ea typeface="Times New Roman" panose="02020603050405020304" pitchFamily="18" charset="0"/>
              </a:rPr>
              <a:t>   Nghe – viết: </a:t>
            </a:r>
            <a:r>
              <a:rPr lang="en-US" sz="2400" b="1">
                <a:solidFill>
                  <a:srgbClr val="002060"/>
                </a:solidFill>
                <a:latin typeface="HP001 4 hàng" panose="020B0603050302020204" pitchFamily="34" charset="0"/>
              </a:rPr>
              <a:t>Chuyện bốn mùa</a:t>
            </a:r>
          </a:p>
          <a:p>
            <a:pPr lvl="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en-US" sz="2400" b="1" i="0" u="none" strike="noStrike" cap="none" normalizeH="0" baseline="0">
              <a:ln>
                <a:noFill/>
              </a:ln>
              <a:solidFill>
                <a:srgbClr val="002060"/>
              </a:solidFill>
              <a:effectLst/>
              <a:latin typeface="HP001 4 hàng" panose="020B06030503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HP001 4 hàng" panose="020B0603050302020204" pitchFamily="34" charset="0"/>
                <a:ea typeface="Times New Roman" panose="02020603050405020304" pitchFamily="18" charset="0"/>
              </a:rPr>
              <a:t>       </a:t>
            </a: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P001 4 hàng" panose="020B06030503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HP001 4 hàng" panose="020B0603050302020204" pitchFamily="34" charset="0"/>
                <a:ea typeface="Times New Roman" panose="02020603050405020304" pitchFamily="18" charset="0"/>
              </a:rPr>
              <a:t>       </a:t>
            </a: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P001 4 hàng" panose="020B06030503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HP001 4 hàng" panose="020B0603050302020204" pitchFamily="34" charset="0"/>
                <a:ea typeface="Times New Roman" panose="02020603050405020304" pitchFamily="18" charset="0"/>
              </a:rPr>
              <a:t>       </a:t>
            </a: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P001 4 hàng" panose="020B06030503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HP001 4 hàng" panose="020B0603050302020204" pitchFamily="34" charset="0"/>
                <a:ea typeface="Times New Roman" panose="02020603050405020304" pitchFamily="18" charset="0"/>
              </a:rPr>
              <a:t>      </a:t>
            </a:r>
            <a:br>
              <a:rPr kumimoji="0" lang="en-US" altLang="en-US" sz="2400" b="1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HP001 4 hàng" panose="020B0603050302020204" pitchFamily="34" charset="0"/>
                <a:ea typeface="Times New Roman" panose="02020603050405020304" pitchFamily="18" charset="0"/>
              </a:rPr>
            </a:br>
            <a:r>
              <a:rPr kumimoji="0" lang="en-US" altLang="en-US" sz="2400" b="1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HP001 4 hàng" panose="020B0603050302020204" pitchFamily="34" charset="0"/>
                <a:ea typeface="Times New Roman" panose="02020603050405020304" pitchFamily="18" charset="0"/>
              </a:rPr>
              <a:t>    </a:t>
            </a: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P001 4 hàng" panose="020B0603050302020204" pitchFamily="34" charset="0"/>
            </a:endParaRPr>
          </a:p>
        </p:txBody>
      </p:sp>
      <p:sp>
        <p:nvSpPr>
          <p:cNvPr id="6" name="Text Box 155">
            <a:extLst>
              <a:ext uri="{FF2B5EF4-FFF2-40B4-BE49-F238E27FC236}">
                <a16:creationId xmlns:a16="http://schemas.microsoft.com/office/drawing/2014/main" id="{8C9BCF73-0513-4552-BB92-9DBBC1BC5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4352" y="2500086"/>
            <a:ext cx="8227143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r>
              <a:rPr kumimoji="0" lang="en-US" altLang="en-US" sz="2400" b="1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HP001 4 hàng" panose="020B06030503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b="1">
                <a:solidFill>
                  <a:srgbClr val="002060"/>
                </a:solidFill>
                <a:latin typeface="HP001 4 hàng" panose="020B0603050302020204" pitchFamily="34" charset="0"/>
              </a:rPr>
              <a:t>- “Các cháu mỗi ng</a:t>
            </a:r>
            <a:r>
              <a:rPr lang="vi-VN" sz="2400" b="1">
                <a:solidFill>
                  <a:srgbClr val="002060"/>
                </a:solidFill>
                <a:latin typeface="HP001 4 hàng" panose="020B0603050302020204" pitchFamily="34" charset="0"/>
              </a:rPr>
              <a:t>ư</a:t>
            </a:r>
            <a:r>
              <a:rPr lang="en-US" sz="2400" b="1">
                <a:solidFill>
                  <a:srgbClr val="002060"/>
                </a:solidFill>
                <a:latin typeface="HP001 4 hàng" panose="020B0603050302020204" pitchFamily="34" charset="0"/>
              </a:rPr>
              <a:t>ời một vẻ. Xuân làm cho cây lá t</a:t>
            </a:r>
            <a:r>
              <a:rPr lang="vi-VN" sz="2400" b="1">
                <a:solidFill>
                  <a:srgbClr val="002060"/>
                </a:solidFill>
                <a:latin typeface="HP001 4 hàng" panose="020B0603050302020204" pitchFamily="34" charset="0"/>
              </a:rPr>
              <a:t>ư</a:t>
            </a:r>
            <a:r>
              <a:rPr lang="en-US" sz="2400" b="1">
                <a:solidFill>
                  <a:srgbClr val="002060"/>
                </a:solidFill>
                <a:latin typeface="HP001 4 hàng" panose="020B0603050302020204" pitchFamily="34" charset="0"/>
              </a:rPr>
              <a:t>ơi tốt. Hạ cho trái ngọt, hoa th</a:t>
            </a:r>
            <a:r>
              <a:rPr lang="vi-VN" sz="2400" b="1">
                <a:solidFill>
                  <a:srgbClr val="002060"/>
                </a:solidFill>
                <a:latin typeface="HP001 4 hàng" panose="020B0603050302020204" pitchFamily="34" charset="0"/>
              </a:rPr>
              <a:t>ơ</a:t>
            </a:r>
            <a:r>
              <a:rPr lang="en-US" sz="2400" b="1">
                <a:solidFill>
                  <a:srgbClr val="002060"/>
                </a:solidFill>
                <a:latin typeface="HP001 4 hàng" panose="020B0603050302020204" pitchFamily="34" charset="0"/>
              </a:rPr>
              <a:t>m. Thu làm cho trời xanh cao, cho học sinh nhớ ngày tựu tr</a:t>
            </a:r>
            <a:r>
              <a:rPr lang="vi-VN" sz="2400" b="1">
                <a:solidFill>
                  <a:srgbClr val="002060"/>
                </a:solidFill>
                <a:latin typeface="HP001 4 hàng" panose="020B0603050302020204" pitchFamily="34" charset="0"/>
              </a:rPr>
              <a:t>ư</a:t>
            </a:r>
            <a:r>
              <a:rPr lang="en-US" sz="2400" b="1">
                <a:solidFill>
                  <a:srgbClr val="002060"/>
                </a:solidFill>
                <a:latin typeface="HP001 4 hàng" panose="020B0603050302020204" pitchFamily="34" charset="0"/>
              </a:rPr>
              <a:t>ờng. Đông ấp ủ mầm sống</a:t>
            </a:r>
            <a:endParaRPr kumimoji="0" lang="en-US" altLang="en-US" sz="2400" b="1" i="0" u="none" strike="noStrike" cap="none" normalizeH="0" baseline="0">
              <a:ln>
                <a:noFill/>
              </a:ln>
              <a:solidFill>
                <a:srgbClr val="002060"/>
              </a:solidFill>
              <a:effectLst/>
              <a:latin typeface="HP001 4 hàng" panose="020B0603050302020204" pitchFamily="34" charset="0"/>
            </a:endParaRPr>
          </a:p>
        </p:txBody>
      </p:sp>
      <p:sp>
        <p:nvSpPr>
          <p:cNvPr id="7" name="Text Box 156">
            <a:extLst>
              <a:ext uri="{FF2B5EF4-FFF2-40B4-BE49-F238E27FC236}">
                <a16:creationId xmlns:a16="http://schemas.microsoft.com/office/drawing/2014/main" id="{9E150275-78F0-461A-AF9B-AE48312605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7360" y="3850491"/>
            <a:ext cx="7988606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r>
              <a:rPr lang="en-US" sz="2400" b="1">
                <a:solidFill>
                  <a:srgbClr val="002060"/>
                </a:solidFill>
                <a:latin typeface="HP001 4 hàng" panose="020B0603050302020204" pitchFamily="34" charset="0"/>
              </a:rPr>
              <a:t>để xuân về cây cối đâm chồi nảy lộc. Các cháu đều có ích, đều đáng yêu. </a:t>
            </a:r>
          </a:p>
          <a:p>
            <a:pPr algn="r">
              <a:lnSpc>
                <a:spcPct val="120000"/>
              </a:lnSpc>
            </a:pPr>
            <a:r>
              <a:rPr lang="en-US" sz="2400" b="1">
                <a:solidFill>
                  <a:srgbClr val="002060"/>
                </a:solidFill>
                <a:latin typeface="HP001 4 hàng" panose="020B0603050302020204" pitchFamily="34" charset="0"/>
              </a:rPr>
              <a:t>Theo Từ Nguyên Tĩnh</a:t>
            </a:r>
          </a:p>
          <a:p>
            <a:pPr marL="0" marR="0" lvl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1" i="0" u="none" strike="noStrike" cap="none" normalizeH="0" baseline="0">
              <a:ln>
                <a:noFill/>
              </a:ln>
              <a:solidFill>
                <a:srgbClr val="002060"/>
              </a:solidFill>
              <a:effectLst/>
              <a:latin typeface="HP001 4 hàng" panose="020B0603050302020204" pitchFamily="34" charset="0"/>
            </a:endParaRPr>
          </a:p>
        </p:txBody>
      </p:sp>
      <p:cxnSp>
        <p:nvCxnSpPr>
          <p:cNvPr id="3" name="Đường nối Thẳng 2">
            <a:extLst>
              <a:ext uri="{FF2B5EF4-FFF2-40B4-BE49-F238E27FC236}">
                <a16:creationId xmlns:a16="http://schemas.microsoft.com/office/drawing/2014/main" id="{1E0C75FA-2E4E-4017-BD52-E1DA078AD60F}"/>
              </a:ext>
            </a:extLst>
          </p:cNvPr>
          <p:cNvCxnSpPr/>
          <p:nvPr/>
        </p:nvCxnSpPr>
        <p:spPr>
          <a:xfrm>
            <a:off x="2374596" y="583096"/>
            <a:ext cx="0" cy="627490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6751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08913975-C1FE-4C49-8201-DC2DE8B570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97" y="437322"/>
            <a:ext cx="11433605" cy="6420678"/>
          </a:xfrm>
          <a:prstGeom prst="rect">
            <a:avLst/>
          </a:prstGeom>
        </p:spPr>
      </p:pic>
      <p:sp>
        <p:nvSpPr>
          <p:cNvPr id="5" name="Hình chữ nhật 4">
            <a:extLst>
              <a:ext uri="{FF2B5EF4-FFF2-40B4-BE49-F238E27FC236}">
                <a16:creationId xmlns:a16="http://schemas.microsoft.com/office/drawing/2014/main" id="{D6E0DDFF-DEB6-48FF-9EBD-C290B1F68F30}"/>
              </a:ext>
            </a:extLst>
          </p:cNvPr>
          <p:cNvSpPr/>
          <p:nvPr/>
        </p:nvSpPr>
        <p:spPr>
          <a:xfrm>
            <a:off x="4174435" y="1550504"/>
            <a:ext cx="5353878" cy="22721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>
                <a:solidFill>
                  <a:schemeClr val="tx1"/>
                </a:solidFill>
              </a:rPr>
              <a:t>Trăng  </a:t>
            </a:r>
            <a:r>
              <a:rPr lang="en-US" sz="3200">
                <a:solidFill>
                  <a:srgbClr val="FF0000"/>
                </a:solidFill>
              </a:rPr>
              <a:t>tr</a:t>
            </a:r>
            <a:r>
              <a:rPr lang="en-US" sz="3200">
                <a:solidFill>
                  <a:schemeClr val="tx1"/>
                </a:solidFill>
              </a:rPr>
              <a:t>òn nh</a:t>
            </a:r>
            <a:r>
              <a:rPr lang="vi-VN" sz="3200">
                <a:solidFill>
                  <a:schemeClr val="tx1"/>
                </a:solidFill>
              </a:rPr>
              <a:t>ư</a:t>
            </a:r>
            <a:r>
              <a:rPr lang="en-US" sz="3200">
                <a:solidFill>
                  <a:schemeClr val="tx1"/>
                </a:solidFill>
              </a:rPr>
              <a:t> quả bóng</a:t>
            </a:r>
          </a:p>
          <a:p>
            <a:pPr algn="just"/>
            <a:r>
              <a:rPr lang="en-US" sz="3200">
                <a:solidFill>
                  <a:schemeClr val="tx1"/>
                </a:solidFill>
              </a:rPr>
              <a:t>Lơ lửng </a:t>
            </a:r>
            <a:r>
              <a:rPr lang="en-US" sz="3200">
                <a:solidFill>
                  <a:srgbClr val="FF0000"/>
                </a:solidFill>
              </a:rPr>
              <a:t>tr</a:t>
            </a:r>
            <a:r>
              <a:rPr lang="en-US" sz="3200">
                <a:solidFill>
                  <a:schemeClr val="tx1"/>
                </a:solidFill>
              </a:rPr>
              <a:t>eo l</a:t>
            </a:r>
            <a:r>
              <a:rPr lang="vi-VN" sz="3200">
                <a:solidFill>
                  <a:schemeClr val="tx1"/>
                </a:solidFill>
              </a:rPr>
              <a:t>ư</a:t>
            </a:r>
            <a:r>
              <a:rPr lang="en-US" sz="3200">
                <a:solidFill>
                  <a:schemeClr val="tx1"/>
                </a:solidFill>
              </a:rPr>
              <a:t>ng trời</a:t>
            </a:r>
          </a:p>
          <a:p>
            <a:pPr algn="just"/>
            <a:r>
              <a:rPr lang="en-US" sz="3200">
                <a:solidFill>
                  <a:schemeClr val="tx1"/>
                </a:solidFill>
              </a:rPr>
              <a:t>Gió đùa mây </a:t>
            </a:r>
            <a:r>
              <a:rPr lang="en-US" sz="3200">
                <a:solidFill>
                  <a:srgbClr val="FF0000"/>
                </a:solidFill>
              </a:rPr>
              <a:t>ch</a:t>
            </a:r>
            <a:r>
              <a:rPr lang="en-US" sz="3200">
                <a:solidFill>
                  <a:schemeClr val="tx1"/>
                </a:solidFill>
              </a:rPr>
              <a:t>e kín</a:t>
            </a:r>
          </a:p>
          <a:p>
            <a:pPr algn="just"/>
            <a:r>
              <a:rPr lang="en-US" sz="3200">
                <a:solidFill>
                  <a:schemeClr val="tx1"/>
                </a:solidFill>
              </a:rPr>
              <a:t>Trăng </a:t>
            </a:r>
            <a:r>
              <a:rPr lang="en-US" sz="3200">
                <a:solidFill>
                  <a:srgbClr val="FF0000"/>
                </a:solidFill>
              </a:rPr>
              <a:t>tr</a:t>
            </a:r>
            <a:r>
              <a:rPr lang="en-US" sz="3200">
                <a:solidFill>
                  <a:schemeClr val="tx1"/>
                </a:solidFill>
              </a:rPr>
              <a:t>ốn vào mây </a:t>
            </a:r>
            <a:r>
              <a:rPr lang="en-US" sz="3200">
                <a:solidFill>
                  <a:srgbClr val="FF0000"/>
                </a:solidFill>
              </a:rPr>
              <a:t>ch</a:t>
            </a:r>
            <a:r>
              <a:rPr lang="vi-VN" sz="3200">
                <a:solidFill>
                  <a:schemeClr val="tx1"/>
                </a:solidFill>
              </a:rPr>
              <a:t>ơ</a:t>
            </a:r>
            <a:r>
              <a:rPr lang="en-US" sz="320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9E4F2A1F-122A-43DA-BCCB-44D0452A8A6F}"/>
              </a:ext>
            </a:extLst>
          </p:cNvPr>
          <p:cNvSpPr txBox="1"/>
          <p:nvPr/>
        </p:nvSpPr>
        <p:spPr>
          <a:xfrm>
            <a:off x="5433861" y="1723081"/>
            <a:ext cx="353077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4A857243-39F6-4FFA-A7AB-01F11F3B4198}"/>
              </a:ext>
            </a:extLst>
          </p:cNvPr>
          <p:cNvSpPr txBox="1"/>
          <p:nvPr/>
        </p:nvSpPr>
        <p:spPr>
          <a:xfrm>
            <a:off x="5742922" y="2257995"/>
            <a:ext cx="353077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18" name="Hộp Văn bản 17">
            <a:extLst>
              <a:ext uri="{FF2B5EF4-FFF2-40B4-BE49-F238E27FC236}">
                <a16:creationId xmlns:a16="http://schemas.microsoft.com/office/drawing/2014/main" id="{250A3033-ABEA-4232-B4AD-534BC099C220}"/>
              </a:ext>
            </a:extLst>
          </p:cNvPr>
          <p:cNvSpPr txBox="1"/>
          <p:nvPr/>
        </p:nvSpPr>
        <p:spPr>
          <a:xfrm>
            <a:off x="7010400" y="2719660"/>
            <a:ext cx="462405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19" name="Hộp Văn bản 18">
            <a:extLst>
              <a:ext uri="{FF2B5EF4-FFF2-40B4-BE49-F238E27FC236}">
                <a16:creationId xmlns:a16="http://schemas.microsoft.com/office/drawing/2014/main" id="{2C32E951-0934-4351-BA31-85753D518CDA}"/>
              </a:ext>
            </a:extLst>
          </p:cNvPr>
          <p:cNvSpPr txBox="1"/>
          <p:nvPr/>
        </p:nvSpPr>
        <p:spPr>
          <a:xfrm>
            <a:off x="5393912" y="3198167"/>
            <a:ext cx="353077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20" name="Hộp Văn bản 19">
            <a:extLst>
              <a:ext uri="{FF2B5EF4-FFF2-40B4-BE49-F238E27FC236}">
                <a16:creationId xmlns:a16="http://schemas.microsoft.com/office/drawing/2014/main" id="{90ED4899-0734-483A-BB1C-EA03A79E1D39}"/>
              </a:ext>
            </a:extLst>
          </p:cNvPr>
          <p:cNvSpPr txBox="1"/>
          <p:nvPr/>
        </p:nvSpPr>
        <p:spPr>
          <a:xfrm>
            <a:off x="8241868" y="3198167"/>
            <a:ext cx="542746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6511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8" grpId="0" animBg="1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4">
            <a:extLst>
              <a:ext uri="{FF2B5EF4-FFF2-40B4-BE49-F238E27FC236}">
                <a16:creationId xmlns:a16="http://schemas.microsoft.com/office/drawing/2014/main" id="{E5BDBBFB-7302-4FE6-8C85-98DB350BA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8972"/>
            <a:ext cx="12192000" cy="6379028"/>
          </a:xfrm>
          <a:prstGeom prst="rect">
            <a:avLst/>
          </a:prstGeom>
        </p:spPr>
      </p:pic>
      <p:sp>
        <p:nvSpPr>
          <p:cNvPr id="7" name="Hình chữ nhật 6">
            <a:extLst>
              <a:ext uri="{FF2B5EF4-FFF2-40B4-BE49-F238E27FC236}">
                <a16:creationId xmlns:a16="http://schemas.microsoft.com/office/drawing/2014/main" id="{F2F8F8B9-4F6D-4542-8188-693FB54048CF}"/>
              </a:ext>
            </a:extLst>
          </p:cNvPr>
          <p:cNvSpPr/>
          <p:nvPr/>
        </p:nvSpPr>
        <p:spPr>
          <a:xfrm>
            <a:off x="2784142" y="2217608"/>
            <a:ext cx="8215161" cy="37639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</a:rPr>
              <a:t>Ngoài thềm chênh chếch trăng soi</a:t>
            </a:r>
          </a:p>
          <a:p>
            <a:pPr algn="just"/>
            <a:r>
              <a:rPr lang="en-US" sz="3200">
                <a:solidFill>
                  <a:schemeClr val="tx1"/>
                </a:solidFill>
              </a:rPr>
              <a:t>     Sợi vàng dệt với muôn loài cỏ cây</a:t>
            </a:r>
          </a:p>
          <a:p>
            <a:pPr algn="just"/>
            <a:r>
              <a:rPr lang="en-US" sz="3200">
                <a:solidFill>
                  <a:schemeClr val="tx1"/>
                </a:solidFill>
              </a:rPr>
              <a:t>           Chim rừng cũng mệt, thôi bay</a:t>
            </a:r>
          </a:p>
          <a:p>
            <a:pPr algn="just"/>
            <a:r>
              <a:rPr lang="en-US" sz="3200">
                <a:solidFill>
                  <a:schemeClr val="tx1"/>
                </a:solidFill>
              </a:rPr>
              <a:t>      Chỉ còn tiếng ếch đâu đây vọng về.</a:t>
            </a:r>
          </a:p>
          <a:p>
            <a:pPr algn="just"/>
            <a:r>
              <a:rPr lang="en-US" sz="3200">
                <a:solidFill>
                  <a:schemeClr val="tx1"/>
                </a:solidFill>
              </a:rPr>
              <a:t>                                                   </a:t>
            </a:r>
            <a:r>
              <a:rPr lang="en-US" sz="2000">
                <a:solidFill>
                  <a:schemeClr val="tx1"/>
                </a:solidFill>
              </a:rPr>
              <a:t>HOÀNG MINH</a:t>
            </a:r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8" name="Hộp Văn bản 7">
            <a:extLst>
              <a:ext uri="{FF2B5EF4-FFF2-40B4-BE49-F238E27FC236}">
                <a16:creationId xmlns:a16="http://schemas.microsoft.com/office/drawing/2014/main" id="{025244E3-D580-4336-906B-187DA5748E19}"/>
              </a:ext>
            </a:extLst>
          </p:cNvPr>
          <p:cNvSpPr txBox="1"/>
          <p:nvPr/>
        </p:nvSpPr>
        <p:spPr>
          <a:xfrm>
            <a:off x="7785347" y="2896522"/>
            <a:ext cx="709296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9" name="Hộp Văn bản 8">
            <a:extLst>
              <a:ext uri="{FF2B5EF4-FFF2-40B4-BE49-F238E27FC236}">
                <a16:creationId xmlns:a16="http://schemas.microsoft.com/office/drawing/2014/main" id="{378B00A8-9729-4C14-8AEC-F98CAF2FC090}"/>
              </a:ext>
            </a:extLst>
          </p:cNvPr>
          <p:cNvSpPr txBox="1"/>
          <p:nvPr/>
        </p:nvSpPr>
        <p:spPr>
          <a:xfrm>
            <a:off x="6301925" y="4313416"/>
            <a:ext cx="814491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10" name="Hộp Văn bản 9">
            <a:extLst>
              <a:ext uri="{FF2B5EF4-FFF2-40B4-BE49-F238E27FC236}">
                <a16:creationId xmlns:a16="http://schemas.microsoft.com/office/drawing/2014/main" id="{C51CF238-410E-46A2-9840-0A80D3CDB9D3}"/>
              </a:ext>
            </a:extLst>
          </p:cNvPr>
          <p:cNvSpPr txBox="1"/>
          <p:nvPr/>
        </p:nvSpPr>
        <p:spPr>
          <a:xfrm>
            <a:off x="5550340" y="3358187"/>
            <a:ext cx="404885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22F6B2D6-713F-479A-B9F7-F8AAD1D27A56}"/>
              </a:ext>
            </a:extLst>
          </p:cNvPr>
          <p:cNvSpPr txBox="1"/>
          <p:nvPr/>
        </p:nvSpPr>
        <p:spPr>
          <a:xfrm>
            <a:off x="7806554" y="3851751"/>
            <a:ext cx="404885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38312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Hình ảnh 6">
            <a:extLst>
              <a:ext uri="{FF2B5EF4-FFF2-40B4-BE49-F238E27FC236}">
                <a16:creationId xmlns:a16="http://schemas.microsoft.com/office/drawing/2014/main" id="{6DBF71D2-C2B0-4852-8260-AB9135FCC48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96553"/>
            <a:ext cx="12192000" cy="3329265"/>
          </a:xfrm>
          <a:prstGeom prst="rect">
            <a:avLst/>
          </a:prstGeom>
        </p:spPr>
      </p:pic>
      <p:sp>
        <p:nvSpPr>
          <p:cNvPr id="35" name="Hình chữ nhật 34">
            <a:extLst>
              <a:ext uri="{FF2B5EF4-FFF2-40B4-BE49-F238E27FC236}">
                <a16:creationId xmlns:a16="http://schemas.microsoft.com/office/drawing/2014/main" id="{81006975-1F45-4EB5-9123-BA4D13A5079B}"/>
              </a:ext>
            </a:extLst>
          </p:cNvPr>
          <p:cNvSpPr/>
          <p:nvPr/>
        </p:nvSpPr>
        <p:spPr>
          <a:xfrm>
            <a:off x="6344887" y="4534558"/>
            <a:ext cx="2033151" cy="6183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trắng b</a:t>
            </a:r>
            <a:r>
              <a:rPr lang="en-US" sz="2400">
                <a:solidFill>
                  <a:srgbClr val="FF0000"/>
                </a:solidFill>
              </a:rPr>
              <a:t>ệch</a:t>
            </a: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BEAC07E4-22DB-43CD-BF34-09A8557A723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057"/>
            <a:ext cx="12192000" cy="3530749"/>
          </a:xfrm>
          <a:prstGeom prst="rect">
            <a:avLst/>
          </a:prstGeom>
        </p:spPr>
      </p:pic>
      <p:sp>
        <p:nvSpPr>
          <p:cNvPr id="5" name="Hình chữ nhật 4">
            <a:extLst>
              <a:ext uri="{FF2B5EF4-FFF2-40B4-BE49-F238E27FC236}">
                <a16:creationId xmlns:a16="http://schemas.microsoft.com/office/drawing/2014/main" id="{451E6344-25C0-4D94-8193-BEC2E161D520}"/>
              </a:ext>
            </a:extLst>
          </p:cNvPr>
          <p:cNvSpPr/>
          <p:nvPr/>
        </p:nvSpPr>
        <p:spPr>
          <a:xfrm>
            <a:off x="2235201" y="2599964"/>
            <a:ext cx="1350624" cy="6183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cây </a:t>
            </a:r>
            <a:r>
              <a:rPr lang="en-US" sz="2400">
                <a:solidFill>
                  <a:srgbClr val="FF0000"/>
                </a:solidFill>
              </a:rPr>
              <a:t>tr</a:t>
            </a:r>
            <a:r>
              <a:rPr lang="en-US" sz="240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16" name="Hộp Văn bản 15">
            <a:extLst>
              <a:ext uri="{FF2B5EF4-FFF2-40B4-BE49-F238E27FC236}">
                <a16:creationId xmlns:a16="http://schemas.microsoft.com/office/drawing/2014/main" id="{2D79C733-C76A-4AFA-8C62-5038E2FCB2C6}"/>
              </a:ext>
            </a:extLst>
          </p:cNvPr>
          <p:cNvSpPr txBox="1"/>
          <p:nvPr/>
        </p:nvSpPr>
        <p:spPr>
          <a:xfrm>
            <a:off x="2910513" y="2729393"/>
            <a:ext cx="353077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26" name="Hình chữ nhật 25">
            <a:extLst>
              <a:ext uri="{FF2B5EF4-FFF2-40B4-BE49-F238E27FC236}">
                <a16:creationId xmlns:a16="http://schemas.microsoft.com/office/drawing/2014/main" id="{EED70272-6107-4930-A489-754C6120C59A}"/>
              </a:ext>
            </a:extLst>
          </p:cNvPr>
          <p:cNvSpPr/>
          <p:nvPr/>
        </p:nvSpPr>
        <p:spPr>
          <a:xfrm>
            <a:off x="4020790" y="2588048"/>
            <a:ext cx="1804983" cy="6183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FF0000"/>
                </a:solidFill>
              </a:rPr>
              <a:t>ch</a:t>
            </a:r>
            <a:r>
              <a:rPr lang="en-US" sz="2400">
                <a:solidFill>
                  <a:schemeClr val="tx1"/>
                </a:solidFill>
              </a:rPr>
              <a:t>e mưa</a:t>
            </a:r>
          </a:p>
        </p:txBody>
      </p:sp>
      <p:sp>
        <p:nvSpPr>
          <p:cNvPr id="27" name="Hình chữ nhật 26">
            <a:extLst>
              <a:ext uri="{FF2B5EF4-FFF2-40B4-BE49-F238E27FC236}">
                <a16:creationId xmlns:a16="http://schemas.microsoft.com/office/drawing/2014/main" id="{DA8E3E0F-7130-4044-8B01-23D253B6CEA3}"/>
              </a:ext>
            </a:extLst>
          </p:cNvPr>
          <p:cNvSpPr/>
          <p:nvPr/>
        </p:nvSpPr>
        <p:spPr>
          <a:xfrm>
            <a:off x="6237456" y="2568355"/>
            <a:ext cx="2248015" cy="6183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FF0000"/>
                </a:solidFill>
              </a:rPr>
              <a:t>ch</a:t>
            </a:r>
            <a:r>
              <a:rPr lang="en-US" sz="2400">
                <a:solidFill>
                  <a:schemeClr val="tx1"/>
                </a:solidFill>
              </a:rPr>
              <a:t>úc mừng</a:t>
            </a:r>
          </a:p>
        </p:txBody>
      </p:sp>
      <p:sp>
        <p:nvSpPr>
          <p:cNvPr id="28" name="Hình chữ nhật 27">
            <a:extLst>
              <a:ext uri="{FF2B5EF4-FFF2-40B4-BE49-F238E27FC236}">
                <a16:creationId xmlns:a16="http://schemas.microsoft.com/office/drawing/2014/main" id="{5B9F3643-9C07-47ED-BF21-73782C1DD87B}"/>
              </a:ext>
            </a:extLst>
          </p:cNvPr>
          <p:cNvSpPr/>
          <p:nvPr/>
        </p:nvSpPr>
        <p:spPr>
          <a:xfrm>
            <a:off x="8717752" y="2606705"/>
            <a:ext cx="1709138" cy="6183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cây </a:t>
            </a:r>
            <a:r>
              <a:rPr lang="en-US" sz="2400">
                <a:solidFill>
                  <a:srgbClr val="FF0000"/>
                </a:solidFill>
              </a:rPr>
              <a:t>tr</a:t>
            </a:r>
            <a:r>
              <a:rPr lang="en-US" sz="2400">
                <a:solidFill>
                  <a:schemeClr val="tx1"/>
                </a:solidFill>
              </a:rPr>
              <a:t>úc</a:t>
            </a:r>
          </a:p>
        </p:txBody>
      </p:sp>
      <p:sp>
        <p:nvSpPr>
          <p:cNvPr id="29" name="Hộp Văn bản 28">
            <a:extLst>
              <a:ext uri="{FF2B5EF4-FFF2-40B4-BE49-F238E27FC236}">
                <a16:creationId xmlns:a16="http://schemas.microsoft.com/office/drawing/2014/main" id="{B9786092-F2B5-4BF1-A9EE-A20FFFA571DB}"/>
              </a:ext>
            </a:extLst>
          </p:cNvPr>
          <p:cNvSpPr txBox="1"/>
          <p:nvPr/>
        </p:nvSpPr>
        <p:spPr>
          <a:xfrm>
            <a:off x="4138337" y="2661468"/>
            <a:ext cx="478972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30" name="Hộp Văn bản 29">
            <a:extLst>
              <a:ext uri="{FF2B5EF4-FFF2-40B4-BE49-F238E27FC236}">
                <a16:creationId xmlns:a16="http://schemas.microsoft.com/office/drawing/2014/main" id="{2BE28410-9D76-4028-8FA6-ACEE2DA0A90A}"/>
              </a:ext>
            </a:extLst>
          </p:cNvPr>
          <p:cNvSpPr txBox="1"/>
          <p:nvPr/>
        </p:nvSpPr>
        <p:spPr>
          <a:xfrm>
            <a:off x="6375529" y="2685067"/>
            <a:ext cx="478972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32" name="Hộp Văn bản 31">
            <a:extLst>
              <a:ext uri="{FF2B5EF4-FFF2-40B4-BE49-F238E27FC236}">
                <a16:creationId xmlns:a16="http://schemas.microsoft.com/office/drawing/2014/main" id="{6EF4D18E-9783-4E09-ACEE-7C7C503770D4}"/>
              </a:ext>
            </a:extLst>
          </p:cNvPr>
          <p:cNvSpPr txBox="1"/>
          <p:nvPr/>
        </p:nvSpPr>
        <p:spPr>
          <a:xfrm>
            <a:off x="9493486" y="2691430"/>
            <a:ext cx="353077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33" name="Hình chữ nhật 32">
            <a:extLst>
              <a:ext uri="{FF2B5EF4-FFF2-40B4-BE49-F238E27FC236}">
                <a16:creationId xmlns:a16="http://schemas.microsoft.com/office/drawing/2014/main" id="{2BA75BE3-F2DB-4851-BE58-CE9791624851}"/>
              </a:ext>
            </a:extLst>
          </p:cNvPr>
          <p:cNvSpPr/>
          <p:nvPr/>
        </p:nvSpPr>
        <p:spPr>
          <a:xfrm>
            <a:off x="2001303" y="4544744"/>
            <a:ext cx="2033151" cy="6183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chênh l</a:t>
            </a:r>
            <a:r>
              <a:rPr lang="en-US" sz="2400">
                <a:solidFill>
                  <a:srgbClr val="FF0000"/>
                </a:solidFill>
              </a:rPr>
              <a:t>ệch</a:t>
            </a:r>
          </a:p>
        </p:txBody>
      </p:sp>
      <p:sp>
        <p:nvSpPr>
          <p:cNvPr id="34" name="Hình chữ nhật 33">
            <a:extLst>
              <a:ext uri="{FF2B5EF4-FFF2-40B4-BE49-F238E27FC236}">
                <a16:creationId xmlns:a16="http://schemas.microsoft.com/office/drawing/2014/main" id="{8DF47172-1EF1-4347-9DED-6EEEBDCC6CD9}"/>
              </a:ext>
            </a:extLst>
          </p:cNvPr>
          <p:cNvSpPr/>
          <p:nvPr/>
        </p:nvSpPr>
        <p:spPr>
          <a:xfrm>
            <a:off x="4173095" y="4527305"/>
            <a:ext cx="2033151" cy="6183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k</a:t>
            </a:r>
            <a:r>
              <a:rPr lang="en-US" sz="2400">
                <a:solidFill>
                  <a:srgbClr val="FF0000"/>
                </a:solidFill>
              </a:rPr>
              <a:t>ết</a:t>
            </a:r>
            <a:r>
              <a:rPr lang="en-US" sz="2400">
                <a:solidFill>
                  <a:schemeClr val="tx1"/>
                </a:solidFill>
              </a:rPr>
              <a:t> quả</a:t>
            </a:r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36" name="Hình chữ nhật 35">
            <a:extLst>
              <a:ext uri="{FF2B5EF4-FFF2-40B4-BE49-F238E27FC236}">
                <a16:creationId xmlns:a16="http://schemas.microsoft.com/office/drawing/2014/main" id="{A1F9905D-267F-4BC2-ADB7-2D0D424D5A37}"/>
              </a:ext>
            </a:extLst>
          </p:cNvPr>
          <p:cNvSpPr/>
          <p:nvPr/>
        </p:nvSpPr>
        <p:spPr>
          <a:xfrm>
            <a:off x="8697562" y="4515066"/>
            <a:ext cx="2033151" cy="6183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ngồi b</a:t>
            </a:r>
            <a:r>
              <a:rPr lang="en-US" sz="2400">
                <a:solidFill>
                  <a:srgbClr val="FF0000"/>
                </a:solidFill>
              </a:rPr>
              <a:t>ệt</a:t>
            </a:r>
          </a:p>
        </p:txBody>
      </p:sp>
      <p:sp>
        <p:nvSpPr>
          <p:cNvPr id="37" name="Hộp Văn bản 36">
            <a:extLst>
              <a:ext uri="{FF2B5EF4-FFF2-40B4-BE49-F238E27FC236}">
                <a16:creationId xmlns:a16="http://schemas.microsoft.com/office/drawing/2014/main" id="{8D8F8E56-1CDA-4771-8ECC-CD3CEAEF1688}"/>
              </a:ext>
            </a:extLst>
          </p:cNvPr>
          <p:cNvSpPr txBox="1"/>
          <p:nvPr/>
        </p:nvSpPr>
        <p:spPr>
          <a:xfrm>
            <a:off x="3269181" y="4659087"/>
            <a:ext cx="57654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38" name="Hộp Văn bản 37">
            <a:extLst>
              <a:ext uri="{FF2B5EF4-FFF2-40B4-BE49-F238E27FC236}">
                <a16:creationId xmlns:a16="http://schemas.microsoft.com/office/drawing/2014/main" id="{EE8E16D2-1004-44E2-B588-402D1E923817}"/>
              </a:ext>
            </a:extLst>
          </p:cNvPr>
          <p:cNvSpPr txBox="1"/>
          <p:nvPr/>
        </p:nvSpPr>
        <p:spPr>
          <a:xfrm>
            <a:off x="4783068" y="4593429"/>
            <a:ext cx="478972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39" name="Hộp Văn bản 38">
            <a:extLst>
              <a:ext uri="{FF2B5EF4-FFF2-40B4-BE49-F238E27FC236}">
                <a16:creationId xmlns:a16="http://schemas.microsoft.com/office/drawing/2014/main" id="{992FFBA5-2B26-424B-BD92-3DCFCBBE3933}"/>
              </a:ext>
            </a:extLst>
          </p:cNvPr>
          <p:cNvSpPr txBox="1"/>
          <p:nvPr/>
        </p:nvSpPr>
        <p:spPr>
          <a:xfrm>
            <a:off x="7654519" y="4593429"/>
            <a:ext cx="632542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40" name="Hộp Văn bản 39">
            <a:extLst>
              <a:ext uri="{FF2B5EF4-FFF2-40B4-BE49-F238E27FC236}">
                <a16:creationId xmlns:a16="http://schemas.microsoft.com/office/drawing/2014/main" id="{7117FA70-DA82-4512-94D5-C8993D86AD23}"/>
              </a:ext>
            </a:extLst>
          </p:cNvPr>
          <p:cNvSpPr txBox="1"/>
          <p:nvPr/>
        </p:nvSpPr>
        <p:spPr>
          <a:xfrm>
            <a:off x="10039546" y="4593429"/>
            <a:ext cx="576544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16" grpId="0" animBg="1"/>
      <p:bldP spid="29" grpId="0" animBg="1"/>
      <p:bldP spid="30" grpId="0" animBg="1"/>
      <p:bldP spid="32" grpId="0" animBg="1"/>
      <p:bldP spid="33" grpId="0" animBg="1"/>
      <p:bldP spid="34" grpId="0" animBg="1"/>
      <p:bldP spid="36" grpId="0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6142033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11.4|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9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37.5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1264</TotalTime>
  <Words>687</Words>
  <Application>Microsoft Office PowerPoint</Application>
  <PresentationFormat>Widescreen</PresentationFormat>
  <Paragraphs>94</Paragraphs>
  <Slides>19</Slides>
  <Notes>6</Notes>
  <HiddenSlides>0</HiddenSlides>
  <MMClips>3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等线</vt:lpstr>
      <vt:lpstr>Arial</vt:lpstr>
      <vt:lpstr>Arial-Rounded</vt:lpstr>
      <vt:lpstr>Calibri</vt:lpstr>
      <vt:lpstr>HP001 4 hàng</vt:lpstr>
      <vt:lpstr>SVN-Fiolex Girls</vt:lpstr>
      <vt:lpstr>Times New Roman</vt:lpstr>
      <vt:lpstr>UTM Avo</vt:lpstr>
      <vt:lpstr>UVN Phuong Tay</vt:lpstr>
      <vt:lpstr>华康海报体W12(P)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77</cp:revision>
  <dcterms:created xsi:type="dcterms:W3CDTF">2021-11-01T08:16:43Z</dcterms:created>
  <dcterms:modified xsi:type="dcterms:W3CDTF">2022-03-09T02:43:15Z</dcterms:modified>
</cp:coreProperties>
</file>