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1" r:id="rId2"/>
  </p:sldMasterIdLst>
  <p:notesMasterIdLst>
    <p:notesMasterId r:id="rId21"/>
  </p:notesMasterIdLst>
  <p:sldIdLst>
    <p:sldId id="449" r:id="rId3"/>
    <p:sldId id="345" r:id="rId4"/>
    <p:sldId id="336" r:id="rId5"/>
    <p:sldId id="337" r:id="rId6"/>
    <p:sldId id="339" r:id="rId7"/>
    <p:sldId id="340" r:id="rId8"/>
    <p:sldId id="341" r:id="rId9"/>
    <p:sldId id="342" r:id="rId10"/>
    <p:sldId id="314" r:id="rId11"/>
    <p:sldId id="332" r:id="rId12"/>
    <p:sldId id="328" r:id="rId13"/>
    <p:sldId id="317" r:id="rId14"/>
    <p:sldId id="304" r:id="rId15"/>
    <p:sldId id="308" r:id="rId16"/>
    <p:sldId id="306" r:id="rId17"/>
    <p:sldId id="318" r:id="rId18"/>
    <p:sldId id="344"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iểu Trung bình 2 - Màu chủ đề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varScale="1">
        <p:scale>
          <a:sx n="72" d="100"/>
          <a:sy n="72" d="100"/>
        </p:scale>
        <p:origin x="53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579DB1-7740-44AA-B0DC-8E759ED437BA}" type="datetimeFigureOut">
              <a:rPr lang="en-US" smtClean="0"/>
              <a:t>3/16/2022</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DCF9C7-32A5-43C4-A807-A55CFA71ADED}" type="slidenum">
              <a:rPr lang="en-US" smtClean="0"/>
              <a:t>‹#›</a:t>
            </a:fld>
            <a:endParaRPr lang="en-US"/>
          </a:p>
        </p:txBody>
      </p:sp>
    </p:spTree>
    <p:extLst>
      <p:ext uri="{BB962C8B-B14F-4D97-AF65-F5344CB8AC3E}">
        <p14:creationId xmlns:p14="http://schemas.microsoft.com/office/powerpoint/2010/main" val="3351603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16" name="Google Shape;16;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1"/>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76018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4"/>
            <a:ext cx="12184879" cy="6816715"/>
          </a:xfrm>
          <a:prstGeom prst="rect">
            <a:avLst/>
          </a:prstGeom>
          <a:noFill/>
          <a:ln>
            <a:noFill/>
          </a:ln>
        </p:spPr>
      </p:pic>
      <p:sp>
        <p:nvSpPr>
          <p:cNvPr id="23" name="Google Shape;23;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24" name="Google Shape;24;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735371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Tree>
    <p:extLst>
      <p:ext uri="{BB962C8B-B14F-4D97-AF65-F5344CB8AC3E}">
        <p14:creationId xmlns:p14="http://schemas.microsoft.com/office/powerpoint/2010/main" val="1400006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5"/>
            <a:ext cx="12165839" cy="6853993"/>
          </a:xfrm>
          <a:prstGeom prst="rect">
            <a:avLst/>
          </a:prstGeom>
          <a:noFill/>
          <a:ln>
            <a:noFill/>
          </a:ln>
        </p:spPr>
      </p:pic>
      <p:sp>
        <p:nvSpPr>
          <p:cNvPr id="37" name="Google Shape;37;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38" name="Google Shape;38;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514618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3/16/2022</a:t>
            </a:fld>
            <a:endParaRPr lang="en-US"/>
          </a:p>
        </p:txBody>
      </p:sp>
      <p:sp>
        <p:nvSpPr>
          <p:cNvPr id="47" name="Google Shape;47;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74043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22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429234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634958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646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50293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280311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78584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053014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27889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673365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042638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53767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3/16/2022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3182447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3/16/2022</a:t>
            </a:fld>
            <a:endParaRPr lang="en-US">
              <a:solidFill>
                <a:prstClr val="black">
                  <a:tint val="75000"/>
                </a:prstClr>
              </a:solidFill>
            </a:endParaRPr>
          </a:p>
        </p:txBody>
      </p:sp>
      <p:sp>
        <p:nvSpPr>
          <p:cNvPr id="16" name="Google Shape;16;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17" name="Google Shape;17;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25" tIns="45700" rIns="91425" bIns="45700" anchor="ctr" anchorCtr="0">
            <a:noAutofit/>
          </a:bodyPr>
          <a:lstStyle/>
          <a:p>
            <a:pPr algn="ctr"/>
            <a:endParaRPr>
              <a:solidFill>
                <a:prstClr val="white"/>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1"/>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09595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4"/>
            <a:ext cx="12184879" cy="6816715"/>
          </a:xfrm>
          <a:prstGeom prst="rect">
            <a:avLst/>
          </a:prstGeom>
          <a:noFill/>
          <a:ln>
            <a:noFill/>
          </a:ln>
        </p:spPr>
      </p:pic>
      <p:sp>
        <p:nvSpPr>
          <p:cNvPr id="23" name="Google Shape;23;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3/16/2022</a:t>
            </a:fld>
            <a:endParaRPr lang="en-US">
              <a:solidFill>
                <a:prstClr val="black">
                  <a:tint val="75000"/>
                </a:prstClr>
              </a:solidFill>
            </a:endParaRPr>
          </a:p>
        </p:txBody>
      </p:sp>
      <p:sp>
        <p:nvSpPr>
          <p:cNvPr id="24" name="Google Shape;24;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25" name="Google Shape;25;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3055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Tree>
    <p:extLst>
      <p:ext uri="{BB962C8B-B14F-4D97-AF65-F5344CB8AC3E}">
        <p14:creationId xmlns:p14="http://schemas.microsoft.com/office/powerpoint/2010/main" val="2549143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5"/>
            <a:ext cx="12165839" cy="6853993"/>
          </a:xfrm>
          <a:prstGeom prst="rect">
            <a:avLst/>
          </a:prstGeom>
          <a:noFill/>
          <a:ln>
            <a:noFill/>
          </a:ln>
        </p:spPr>
      </p:pic>
      <p:sp>
        <p:nvSpPr>
          <p:cNvPr id="37" name="Google Shape;37;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3/16/2022</a:t>
            </a:fld>
            <a:endParaRPr lang="en-US">
              <a:solidFill>
                <a:prstClr val="black">
                  <a:tint val="75000"/>
                </a:prstClr>
              </a:solidFill>
            </a:endParaRPr>
          </a:p>
        </p:txBody>
      </p:sp>
      <p:sp>
        <p:nvSpPr>
          <p:cNvPr id="38" name="Google Shape;38;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39" name="Google Shape;39;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2747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solidFill>
                  <a:prstClr val="black">
                    <a:tint val="75000"/>
                  </a:prstClr>
                </a:solidFill>
              </a:rPr>
              <a:pPr/>
              <a:t>3/16/2022</a:t>
            </a:fld>
            <a:endParaRPr lang="en-US">
              <a:solidFill>
                <a:prstClr val="black">
                  <a:tint val="75000"/>
                </a:prstClr>
              </a:solidFill>
            </a:endParaRPr>
          </a:p>
        </p:txBody>
      </p:sp>
      <p:sp>
        <p:nvSpPr>
          <p:cNvPr id="47" name="Google Shape;47;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48" name="Google Shape;48;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solidFill>
                  <a:prstClr val="black">
                    <a:tint val="75000"/>
                  </a:prstClr>
                </a:solidFill>
              </a:rPr>
              <a:pPr/>
              <a:t>‹#›</a:t>
            </a:fld>
            <a:endParaRPr lang="en-US">
              <a:solidFill>
                <a:prstClr val="black">
                  <a:tint val="75000"/>
                </a:prstClr>
              </a:solidFill>
            </a:endParaRPr>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Tree>
    <p:extLst>
      <p:ext uri="{BB962C8B-B14F-4D97-AF65-F5344CB8AC3E}">
        <p14:creationId xmlns:p14="http://schemas.microsoft.com/office/powerpoint/2010/main" val="2858597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solidFill>
                  <a:prstClr val="black">
                    <a:tint val="75000"/>
                  </a:prstClr>
                </a:solidFill>
              </a:rPr>
              <a:pPr/>
              <a:t>3/16/2022</a:t>
            </a:fld>
            <a:endParaRPr lang="en-US">
              <a:solidFill>
                <a:prstClr val="black">
                  <a:tint val="75000"/>
                </a:prstClr>
              </a:solidFill>
            </a:endParaRPr>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solidFill>
                  <a:prstClr val="black">
                    <a:tint val="75000"/>
                  </a:prstClr>
                </a:solidFill>
              </a:rPr>
              <a:pPr/>
              <a:t>‹#›</a:t>
            </a:fld>
            <a:endParaRPr lang="en-US">
              <a:solidFill>
                <a:prstClr val="black">
                  <a:tint val="75000"/>
                </a:prstClr>
              </a:solidFill>
            </a:endParaRPr>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algn="ctr"/>
            <a:endParaRPr>
              <a:solidFill>
                <a:prstClr val="white"/>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092842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39602141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9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3/16/2022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575448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498250" y="1679859"/>
            <a:ext cx="11404084" cy="2337178"/>
          </a:xfrm>
          <a:prstGeom prst="rect">
            <a:avLst/>
          </a:prstGeom>
        </p:spPr>
        <p:txBody>
          <a:bodyPr wrap="none">
            <a:spAutoFit/>
          </a:bodyPr>
          <a:lstStyle/>
          <a:p>
            <a:pPr algn="ctr" defTabSz="91412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29</a:t>
            </a:r>
            <a:endParaRPr lang="en-US" sz="5200" b="1" dirty="0">
              <a:solidFill>
                <a:srgbClr val="002060"/>
              </a:solidFill>
              <a:latin typeface="UTM Avo" panose="02040603050506020204" pitchFamily="18" charset="0"/>
              <a:cs typeface="Arial" panose="020B0604020202020204" pitchFamily="34" charset="0"/>
            </a:endParaRPr>
          </a:p>
          <a:p>
            <a:pPr algn="ctr" defTabSz="914127">
              <a:lnSpc>
                <a:spcPct val="150000"/>
              </a:lnSpc>
              <a:defRPr/>
            </a:pPr>
            <a:r>
              <a:rPr lang="en-US" sz="5200" b="1">
                <a:solidFill>
                  <a:srgbClr val="FF0000"/>
                </a:solidFill>
                <a:latin typeface="UTM Avo" panose="02040603050506020204" pitchFamily="18" charset="0"/>
                <a:cs typeface="Arial" panose="020B0604020202020204" pitchFamily="34" charset="0"/>
              </a:rPr>
              <a:t>Góc sáng tạo: Giữ lấy màu xanh</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1"/>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ết quả hình ảnh cho boneca palito escola | Школьные проекты ...">
            <a:extLst>
              <a:ext uri="{FF2B5EF4-FFF2-40B4-BE49-F238E27FC236}">
                <a16:creationId xmlns:a16="http://schemas.microsoft.com/office/drawing/2014/main" id="{17B2FA60-5046-4758-9A88-802492A48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05" y="527912"/>
            <a:ext cx="9149938" cy="54311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F886439-C1C8-439F-9DA4-B12453CE7CF9}"/>
              </a:ext>
            </a:extLst>
          </p:cNvPr>
          <p:cNvSpPr/>
          <p:nvPr/>
        </p:nvSpPr>
        <p:spPr>
          <a:xfrm>
            <a:off x="3013738" y="3951726"/>
            <a:ext cx="7657231" cy="1271602"/>
          </a:xfrm>
          <a:prstGeom prst="rect">
            <a:avLst/>
          </a:prstGeom>
          <a:noFill/>
        </p:spPr>
        <p:txBody>
          <a:bodyPr wrap="square" lIns="40104" tIns="20052" rIns="40104" bIns="20052">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a:ln w="11430"/>
                <a:solidFill>
                  <a:srgbClr val="002060"/>
                </a:solidFill>
                <a:effectLst>
                  <a:outerShdw blurRad="50800" dist="39000" dir="5460000" algn="tl">
                    <a:srgbClr val="000000">
                      <a:alpha val="38000"/>
                    </a:srgbClr>
                  </a:outerShdw>
                </a:effectLst>
                <a:cs typeface="Times New Roman" pitchFamily="18" charset="0"/>
              </a:rPr>
              <a:t>KHỞI ĐỘNG</a:t>
            </a:r>
          </a:p>
        </p:txBody>
      </p:sp>
    </p:spTree>
    <p:extLst>
      <p:ext uri="{BB962C8B-B14F-4D97-AF65-F5344CB8AC3E}">
        <p14:creationId xmlns:p14="http://schemas.microsoft.com/office/powerpoint/2010/main" val="427017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rái đất này là của chúng mình- Ca nhạc thiếu nhi Trái đất này- Lyric trái đất này là của chúng mình.mp4">
            <a:hlinkClick r:id="" action="ppaction://media"/>
          </p:cNvPr>
          <p:cNvPicPr>
            <a:picLocks noChangeAspect="1"/>
          </p:cNvPicPr>
          <p:nvPr>
            <a:videoFile r:link="rId1"/>
            <p:extLst>
              <p:ext uri="{DAA4B4D4-6D71-4841-9C94-3DE7FCFB9230}">
                <p14:media xmlns:p14="http://schemas.microsoft.com/office/powerpoint/2010/main" r:embed="rId2">
                  <p14:trim st="39149" end="56132"/>
                </p14:media>
              </p:ext>
            </p:extLst>
          </p:nvPr>
        </p:nvPicPr>
        <p:blipFill>
          <a:blip r:embed="rId4"/>
          <a:stretch>
            <a:fillRect/>
          </a:stretch>
        </p:blipFill>
        <p:spPr>
          <a:xfrm>
            <a:off x="0" y="430844"/>
            <a:ext cx="12192000" cy="6427156"/>
          </a:xfrm>
          <a:prstGeom prst="rect">
            <a:avLst/>
          </a:prstGeom>
        </p:spPr>
      </p:pic>
    </p:spTree>
    <p:extLst>
      <p:ext uri="{BB962C8B-B14F-4D97-AF65-F5344CB8AC3E}">
        <p14:creationId xmlns:p14="http://schemas.microsoft.com/office/powerpoint/2010/main" val="139454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8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4844"/>
          <a:stretch/>
        </p:blipFill>
        <p:spPr bwMode="auto">
          <a:xfrm>
            <a:off x="0" y="614328"/>
            <a:ext cx="11823700" cy="525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511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398770" y="1038255"/>
            <a:ext cx="9394459" cy="5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515035"/>
            <a:ext cx="11823700" cy="523220"/>
          </a:xfrm>
          <a:prstGeom prst="rect">
            <a:avLst/>
          </a:prstGeom>
        </p:spPr>
        <p:txBody>
          <a:bodyPr wrap="square">
            <a:spAutoFit/>
          </a:bodyPr>
          <a:lstStyle/>
          <a:p>
            <a:pPr lvl="0" algn="ctr">
              <a:defRPr/>
            </a:pPr>
            <a:r>
              <a:rPr lang="en-US" altLang="zh-CN" sz="2800" kern="0">
                <a:solidFill>
                  <a:srgbClr val="FF0000"/>
                </a:solidFill>
                <a:ea typeface="微软雅黑" panose="020B0503020204020204" pitchFamily="34" charset="-122"/>
                <a:cs typeface="Times New Roman" panose="02020603050405020304" pitchFamily="18" charset="0"/>
              </a:rPr>
              <a:t>1. Hãy cho biết mỗi bức tranh, tấm ảnh dưới đây nói về điều gì.</a:t>
            </a:r>
            <a:endParaRPr lang="zh-CN" altLang="en-US" sz="2800" kern="0" dirty="0">
              <a:solidFill>
                <a:srgbClr val="FF0000"/>
              </a:solidFill>
              <a:ea typeface="微软雅黑" panose="020B0503020204020204" pitchFamily="34" charset="-122"/>
            </a:endParaRPr>
          </a:p>
        </p:txBody>
      </p:sp>
    </p:spTree>
    <p:extLst>
      <p:ext uri="{BB962C8B-B14F-4D97-AF65-F5344CB8AC3E}">
        <p14:creationId xmlns:p14="http://schemas.microsoft.com/office/powerpoint/2010/main" val="1107460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A77341-0AC8-487D-B668-BACA29827F45}"/>
              </a:ext>
            </a:extLst>
          </p:cNvPr>
          <p:cNvPicPr>
            <a:picLocks noChangeAspect="1"/>
          </p:cNvPicPr>
          <p:nvPr/>
        </p:nvPicPr>
        <p:blipFill rotWithShape="1">
          <a:blip r:embed="rId2">
            <a:extLst>
              <a:ext uri="{28A0092B-C50C-407E-A947-70E740481C1C}">
                <a14:useLocalDpi xmlns:a14="http://schemas.microsoft.com/office/drawing/2010/main" val="0"/>
              </a:ext>
            </a:extLst>
          </a:blip>
          <a:srcRect l="4319" r="692"/>
          <a:stretch/>
        </p:blipFill>
        <p:spPr>
          <a:xfrm>
            <a:off x="444573" y="530638"/>
            <a:ext cx="5858492" cy="4457699"/>
          </a:xfrm>
          <a:prstGeom prst="rect">
            <a:avLst/>
          </a:prstGeom>
        </p:spPr>
      </p:pic>
      <p:sp>
        <p:nvSpPr>
          <p:cNvPr id="3" name="Rectangle: Rounded Corners 1">
            <a:extLst>
              <a:ext uri="{FF2B5EF4-FFF2-40B4-BE49-F238E27FC236}">
                <a16:creationId xmlns:a16="http://schemas.microsoft.com/office/drawing/2014/main" id="{9E6E77F6-6920-4CCC-99B6-1FB1B9789501}"/>
              </a:ext>
            </a:extLst>
          </p:cNvPr>
          <p:cNvSpPr/>
          <p:nvPr/>
        </p:nvSpPr>
        <p:spPr>
          <a:xfrm>
            <a:off x="254000" y="5144899"/>
            <a:ext cx="6049065" cy="14511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vi-VN" sz="2800" b="0" i="0">
                <a:solidFill>
                  <a:srgbClr val="000000"/>
                </a:solidFill>
                <a:effectLst/>
                <a:cs typeface="Times New Roman" panose="02020603050405020304" pitchFamily="18" charset="0"/>
              </a:rPr>
              <a:t>Tranh 1: Con người chung tay bảo vệ hành tinh xanh – Trái Đất.</a:t>
            </a:r>
            <a:endParaRPr lang="en-US" sz="2800">
              <a:cs typeface="Times New Roman" panose="02020603050405020304" pitchFamily="18" charset="0"/>
            </a:endParaRPr>
          </a:p>
        </p:txBody>
      </p:sp>
      <p:pic>
        <p:nvPicPr>
          <p:cNvPr id="4" name="Picture 3">
            <a:extLst>
              <a:ext uri="{FF2B5EF4-FFF2-40B4-BE49-F238E27FC236}">
                <a16:creationId xmlns:a16="http://schemas.microsoft.com/office/drawing/2014/main" id="{DF9D8906-4A66-4813-833C-E450E1259B62}"/>
              </a:ext>
            </a:extLst>
          </p:cNvPr>
          <p:cNvPicPr>
            <a:picLocks noChangeAspect="1"/>
          </p:cNvPicPr>
          <p:nvPr/>
        </p:nvPicPr>
        <p:blipFill>
          <a:blip r:embed="rId3">
            <a:extLst>
              <a:ext uri="{28A0092B-C50C-407E-A947-70E740481C1C}">
                <a14:useLocalDpi xmlns:a14="http://schemas.microsoft.com/office/drawing/2010/main" val="0"/>
              </a:ext>
            </a:extLst>
          </a:blip>
          <a:srcRect l="1364" r="1364"/>
          <a:stretch/>
        </p:blipFill>
        <p:spPr>
          <a:xfrm>
            <a:off x="6286500" y="594139"/>
            <a:ext cx="5651500" cy="4330699"/>
          </a:xfrm>
          <a:prstGeom prst="rect">
            <a:avLst/>
          </a:prstGeom>
        </p:spPr>
      </p:pic>
      <p:sp>
        <p:nvSpPr>
          <p:cNvPr id="5" name="Rectangle: Rounded Corners 9">
            <a:extLst>
              <a:ext uri="{FF2B5EF4-FFF2-40B4-BE49-F238E27FC236}">
                <a16:creationId xmlns:a16="http://schemas.microsoft.com/office/drawing/2014/main" id="{B476543F-2343-4FFB-B713-20DB874822AC}"/>
              </a:ext>
            </a:extLst>
          </p:cNvPr>
          <p:cNvSpPr/>
          <p:nvPr/>
        </p:nvSpPr>
        <p:spPr>
          <a:xfrm>
            <a:off x="6883711" y="5047150"/>
            <a:ext cx="4961523" cy="164660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2800" err="1">
                <a:solidFill>
                  <a:srgbClr val="000000"/>
                </a:solidFill>
                <a:cs typeface="Times New Roman" panose="02020603050405020304" pitchFamily="18" charset="0"/>
              </a:rPr>
              <a:t>Tranh</a:t>
            </a:r>
            <a:r>
              <a:rPr lang="en-US" sz="2800">
                <a:solidFill>
                  <a:srgbClr val="000000"/>
                </a:solidFill>
                <a:cs typeface="Times New Roman" panose="02020603050405020304" pitchFamily="18" charset="0"/>
              </a:rPr>
              <a:t> 2: Vườn hoa và tấm biển ghi dòng chữ: “Đừng hái hoa làm hoa buồn ”.</a:t>
            </a:r>
            <a:endParaRPr lang="en-US" sz="2800" dirty="0">
              <a:cs typeface="Times New Roman" panose="02020603050405020304" pitchFamily="18" charset="0"/>
            </a:endParaRPr>
          </a:p>
        </p:txBody>
      </p:sp>
    </p:spTree>
    <p:extLst>
      <p:ext uri="{BB962C8B-B14F-4D97-AF65-F5344CB8AC3E}">
        <p14:creationId xmlns:p14="http://schemas.microsoft.com/office/powerpoint/2010/main" val="39731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D9B098-B7C0-45F7-9D63-96F159F3C437}"/>
              </a:ext>
            </a:extLst>
          </p:cNvPr>
          <p:cNvPicPr>
            <a:picLocks noChangeAspect="1"/>
          </p:cNvPicPr>
          <p:nvPr/>
        </p:nvPicPr>
        <p:blipFill rotWithShape="1">
          <a:blip r:embed="rId2">
            <a:extLst>
              <a:ext uri="{28A0092B-C50C-407E-A947-70E740481C1C}">
                <a14:useLocalDpi xmlns:a14="http://schemas.microsoft.com/office/drawing/2010/main" val="0"/>
              </a:ext>
            </a:extLst>
          </a:blip>
          <a:srcRect t="3047" b="3973"/>
          <a:stretch/>
        </p:blipFill>
        <p:spPr>
          <a:xfrm>
            <a:off x="129422" y="446201"/>
            <a:ext cx="3058278" cy="3119213"/>
          </a:xfrm>
          <a:prstGeom prst="rect">
            <a:avLst/>
          </a:prstGeom>
        </p:spPr>
      </p:pic>
      <p:pic>
        <p:nvPicPr>
          <p:cNvPr id="3" name="Picture 2">
            <a:extLst>
              <a:ext uri="{FF2B5EF4-FFF2-40B4-BE49-F238E27FC236}">
                <a16:creationId xmlns:a16="http://schemas.microsoft.com/office/drawing/2014/main" id="{E6A6FAAF-CD09-4902-A11A-86AE7EA458A7}"/>
              </a:ext>
            </a:extLst>
          </p:cNvPr>
          <p:cNvPicPr>
            <a:picLocks noChangeAspect="1"/>
          </p:cNvPicPr>
          <p:nvPr/>
        </p:nvPicPr>
        <p:blipFill rotWithShape="1">
          <a:blip r:embed="rId3">
            <a:extLst>
              <a:ext uri="{28A0092B-C50C-407E-A947-70E740481C1C}">
                <a14:useLocalDpi xmlns:a14="http://schemas.microsoft.com/office/drawing/2010/main" val="0"/>
              </a:ext>
            </a:extLst>
          </a:blip>
          <a:srcRect l="1972" r="5156"/>
          <a:stretch/>
        </p:blipFill>
        <p:spPr>
          <a:xfrm>
            <a:off x="7747000" y="397134"/>
            <a:ext cx="4445000" cy="3168280"/>
          </a:xfrm>
          <a:prstGeom prst="rect">
            <a:avLst/>
          </a:prstGeom>
        </p:spPr>
      </p:pic>
      <p:pic>
        <p:nvPicPr>
          <p:cNvPr id="4" name="Picture 3">
            <a:extLst>
              <a:ext uri="{FF2B5EF4-FFF2-40B4-BE49-F238E27FC236}">
                <a16:creationId xmlns:a16="http://schemas.microsoft.com/office/drawing/2014/main" id="{DC63ABEE-DB68-4AC6-A76C-5262ADD4C784}"/>
              </a:ext>
            </a:extLst>
          </p:cNvPr>
          <p:cNvPicPr>
            <a:picLocks noChangeAspect="1"/>
          </p:cNvPicPr>
          <p:nvPr/>
        </p:nvPicPr>
        <p:blipFill>
          <a:blip r:embed="rId4">
            <a:extLst>
              <a:ext uri="{28A0092B-C50C-407E-A947-70E740481C1C}">
                <a14:useLocalDpi xmlns:a14="http://schemas.microsoft.com/office/drawing/2010/main" val="0"/>
              </a:ext>
            </a:extLst>
          </a:blip>
          <a:srcRect t="2956" b="2956"/>
          <a:stretch/>
        </p:blipFill>
        <p:spPr>
          <a:xfrm>
            <a:off x="4103549" y="3510559"/>
            <a:ext cx="3663950" cy="2402117"/>
          </a:xfrm>
          <a:prstGeom prst="rect">
            <a:avLst/>
          </a:prstGeom>
        </p:spPr>
      </p:pic>
      <p:sp>
        <p:nvSpPr>
          <p:cNvPr id="5" name="Rectangle: Rounded Corners 7">
            <a:extLst>
              <a:ext uri="{FF2B5EF4-FFF2-40B4-BE49-F238E27FC236}">
                <a16:creationId xmlns:a16="http://schemas.microsoft.com/office/drawing/2014/main" id="{85A0E53A-9CCB-4729-8666-7EBBC2314185}"/>
              </a:ext>
            </a:extLst>
          </p:cNvPr>
          <p:cNvSpPr/>
          <p:nvPr/>
        </p:nvSpPr>
        <p:spPr>
          <a:xfrm>
            <a:off x="127000" y="3661413"/>
            <a:ext cx="3793849" cy="105020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2400" dirty="0" err="1">
                <a:solidFill>
                  <a:srgbClr val="000000"/>
                </a:solidFill>
                <a:cs typeface="Times New Roman" panose="02020603050405020304" pitchFamily="18" charset="0"/>
              </a:rPr>
              <a:t>Tranh</a:t>
            </a:r>
            <a:r>
              <a:rPr lang="en-US" sz="2400" dirty="0">
                <a:solidFill>
                  <a:srgbClr val="000000"/>
                </a:solidFill>
                <a:cs typeface="Times New Roman" panose="02020603050405020304" pitchFamily="18" charset="0"/>
              </a:rPr>
              <a:t> 3</a:t>
            </a:r>
            <a:r>
              <a:rPr lang="en-US" sz="2400">
                <a:solidFill>
                  <a:srgbClr val="000000"/>
                </a:solidFill>
                <a:cs typeface="Times New Roman" panose="02020603050405020304" pitchFamily="18" charset="0"/>
              </a:rPr>
              <a:t>: Đôi bàn tay vươn cao để thả chim bồ câu bay đi.</a:t>
            </a:r>
            <a:endParaRPr lang="en-US" sz="2400" dirty="0">
              <a:cs typeface="Times New Roman" panose="02020603050405020304" pitchFamily="18" charset="0"/>
            </a:endParaRPr>
          </a:p>
        </p:txBody>
      </p:sp>
      <p:sp>
        <p:nvSpPr>
          <p:cNvPr id="6" name="Rectangle: Rounded Corners 8">
            <a:extLst>
              <a:ext uri="{FF2B5EF4-FFF2-40B4-BE49-F238E27FC236}">
                <a16:creationId xmlns:a16="http://schemas.microsoft.com/office/drawing/2014/main" id="{3507F842-81C1-4D92-8114-D377B8232C27}"/>
              </a:ext>
            </a:extLst>
          </p:cNvPr>
          <p:cNvSpPr/>
          <p:nvPr/>
        </p:nvSpPr>
        <p:spPr>
          <a:xfrm>
            <a:off x="7950200" y="3826081"/>
            <a:ext cx="4058125" cy="105020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vi-VN" sz="2400" dirty="0">
                <a:solidFill>
                  <a:srgbClr val="000000"/>
                </a:solidFill>
                <a:cs typeface="Times New Roman" panose="02020603050405020304" pitchFamily="18" charset="0"/>
              </a:rPr>
              <a:t>Tranh 4</a:t>
            </a:r>
            <a:r>
              <a:rPr lang="vi-VN" sz="2400">
                <a:solidFill>
                  <a:srgbClr val="000000"/>
                </a:solidFill>
                <a:cs typeface="Times New Roman" panose="02020603050405020304" pitchFamily="18" charset="0"/>
              </a:rPr>
              <a:t>: Những bàn tay đang vun trồng cây non.</a:t>
            </a:r>
            <a:endParaRPr lang="en-US" sz="2400" dirty="0">
              <a:cs typeface="Times New Roman" panose="02020603050405020304" pitchFamily="18" charset="0"/>
            </a:endParaRPr>
          </a:p>
        </p:txBody>
      </p:sp>
      <p:sp>
        <p:nvSpPr>
          <p:cNvPr id="7" name="Rectangle: Rounded Corners 9">
            <a:extLst>
              <a:ext uri="{FF2B5EF4-FFF2-40B4-BE49-F238E27FC236}">
                <a16:creationId xmlns:a16="http://schemas.microsoft.com/office/drawing/2014/main" id="{A1E81DC1-72D1-4B87-A934-99572531AD25}"/>
              </a:ext>
            </a:extLst>
          </p:cNvPr>
          <p:cNvSpPr/>
          <p:nvPr/>
        </p:nvSpPr>
        <p:spPr>
          <a:xfrm>
            <a:off x="2761628" y="5937405"/>
            <a:ext cx="6347792" cy="7863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vi-VN" sz="2400" dirty="0">
                <a:solidFill>
                  <a:srgbClr val="000000"/>
                </a:solidFill>
                <a:cs typeface="Times New Roman" panose="02020603050405020304" pitchFamily="18" charset="0"/>
              </a:rPr>
              <a:t>Tranh 5</a:t>
            </a:r>
            <a:r>
              <a:rPr lang="vi-VN" sz="2400">
                <a:solidFill>
                  <a:srgbClr val="000000"/>
                </a:solidFill>
                <a:cs typeface="Times New Roman" panose="02020603050405020304" pitchFamily="18" charset="0"/>
              </a:rPr>
              <a:t>: Các bạn nhỏ đang quét dọn sạch, đẹp đường làng, ngõ xóm.</a:t>
            </a:r>
            <a:endParaRPr lang="en-US" sz="2400" dirty="0">
              <a:cs typeface="Times New Roman" panose="02020603050405020304" pitchFamily="18" charset="0"/>
            </a:endParaRPr>
          </a:p>
        </p:txBody>
      </p:sp>
    </p:spTree>
    <p:extLst>
      <p:ext uri="{BB962C8B-B14F-4D97-AF65-F5344CB8AC3E}">
        <p14:creationId xmlns:p14="http://schemas.microsoft.com/office/powerpoint/2010/main" val="122069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E60AE1B-762A-4320-9461-39A032EB81F5}"/>
              </a:ext>
            </a:extLst>
          </p:cNvPr>
          <p:cNvGrpSpPr/>
          <p:nvPr/>
        </p:nvGrpSpPr>
        <p:grpSpPr>
          <a:xfrm>
            <a:off x="558800" y="1930400"/>
            <a:ext cx="10977105" cy="4497618"/>
            <a:chOff x="1090253" y="1641595"/>
            <a:chExt cx="4731219" cy="2511698"/>
          </a:xfrm>
        </p:grpSpPr>
        <p:grpSp>
          <p:nvGrpSpPr>
            <p:cNvPr id="4" name="Group 3">
              <a:extLst>
                <a:ext uri="{FF2B5EF4-FFF2-40B4-BE49-F238E27FC236}">
                  <a16:creationId xmlns:a16="http://schemas.microsoft.com/office/drawing/2014/main" id="{C3E15DAF-C530-4BA2-AD91-25847103355E}"/>
                </a:ext>
              </a:extLst>
            </p:cNvPr>
            <p:cNvGrpSpPr/>
            <p:nvPr/>
          </p:nvGrpSpPr>
          <p:grpSpPr>
            <a:xfrm>
              <a:off x="1090253" y="1641595"/>
              <a:ext cx="4731219" cy="2511698"/>
              <a:chOff x="1090253" y="1641595"/>
              <a:chExt cx="4731219" cy="2511698"/>
            </a:xfrm>
          </p:grpSpPr>
          <p:sp>
            <p:nvSpPr>
              <p:cNvPr id="6" name="Rectangle 14">
                <a:extLst>
                  <a:ext uri="{FF2B5EF4-FFF2-40B4-BE49-F238E27FC236}">
                    <a16:creationId xmlns:a16="http://schemas.microsoft.com/office/drawing/2014/main" id="{A5986311-70CA-4A28-BD61-2AEDD5A010E8}"/>
                  </a:ext>
                </a:extLst>
              </p:cNvPr>
              <p:cNvSpPr/>
              <p:nvPr/>
            </p:nvSpPr>
            <p:spPr>
              <a:xfrm>
                <a:off x="2820697" y="1661594"/>
                <a:ext cx="1269423" cy="589771"/>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FFAB40">
                  <a:lumMod val="40000"/>
                  <a:lumOff val="60000"/>
                </a:srgbClr>
              </a:solidFill>
              <a:ln w="25400" cap="flat" cmpd="sng" algn="ctr">
                <a:noFill/>
                <a:prstDash val="solid"/>
              </a:ln>
              <a:effectLst/>
            </p:spPr>
            <p:txBody>
              <a:bodyPr rtlCol="0" anchor="ctr"/>
              <a:lstStyle/>
              <a:p>
                <a:pPr algn="ctr">
                  <a:buClr>
                    <a:srgbClr val="000000"/>
                  </a:buClr>
                  <a:buFont typeface="Arial"/>
                  <a:buNone/>
                  <a:defRPr/>
                </a:pPr>
                <a:endParaRPr lang="en-US" sz="2400" kern="0">
                  <a:solidFill>
                    <a:srgbClr val="BAE5E4"/>
                  </a:solidFill>
                  <a:ea typeface="Arial-Rounded"/>
                  <a:cs typeface="Quire Sans" panose="020B0502040400020003" pitchFamily="34" charset="0"/>
                  <a:sym typeface="Arial"/>
                </a:endParaRPr>
              </a:p>
            </p:txBody>
          </p:sp>
          <p:grpSp>
            <p:nvGrpSpPr>
              <p:cNvPr id="7" name="Google Shape;1251;p47">
                <a:extLst>
                  <a:ext uri="{FF2B5EF4-FFF2-40B4-BE49-F238E27FC236}">
                    <a16:creationId xmlns:a16="http://schemas.microsoft.com/office/drawing/2014/main" id="{79F84D57-DDCE-4805-8B67-23CB997FC689}"/>
                  </a:ext>
                </a:extLst>
              </p:cNvPr>
              <p:cNvGrpSpPr/>
              <p:nvPr/>
            </p:nvGrpSpPr>
            <p:grpSpPr>
              <a:xfrm>
                <a:off x="1090253" y="1641595"/>
                <a:ext cx="4731219" cy="2511698"/>
                <a:chOff x="4951175" y="946666"/>
                <a:chExt cx="1109954" cy="1443671"/>
              </a:xfrm>
            </p:grpSpPr>
            <p:sp>
              <p:nvSpPr>
                <p:cNvPr id="9" name="Google Shape;1252;p47">
                  <a:extLst>
                    <a:ext uri="{FF2B5EF4-FFF2-40B4-BE49-F238E27FC236}">
                      <a16:creationId xmlns:a16="http://schemas.microsoft.com/office/drawing/2014/main" id="{1ADF729E-A0FD-4B4B-B70F-574128E424D3}"/>
                    </a:ext>
                  </a:extLst>
                </p:cNvPr>
                <p:cNvSpPr/>
                <p:nvPr/>
              </p:nvSpPr>
              <p:spPr>
                <a:xfrm>
                  <a:off x="5455534" y="1055601"/>
                  <a:ext cx="53695" cy="44148"/>
                </a:xfrm>
                <a:custGeom>
                  <a:avLst/>
                  <a:gdLst/>
                  <a:ahLst/>
                  <a:cxnLst/>
                  <a:rect l="l" t="t" r="r" b="b"/>
                  <a:pathLst>
                    <a:path w="3442" h="2830" extrusionOk="0">
                      <a:moveTo>
                        <a:pt x="2902" y="0"/>
                      </a:moveTo>
                      <a:cubicBezTo>
                        <a:pt x="2802" y="0"/>
                        <a:pt x="2699" y="38"/>
                        <a:pt x="2608" y="113"/>
                      </a:cubicBezTo>
                      <a:cubicBezTo>
                        <a:pt x="2174" y="439"/>
                        <a:pt x="1666" y="838"/>
                        <a:pt x="1232" y="1200"/>
                      </a:cubicBezTo>
                      <a:cubicBezTo>
                        <a:pt x="906" y="1490"/>
                        <a:pt x="580" y="1743"/>
                        <a:pt x="254" y="1997"/>
                      </a:cubicBezTo>
                      <a:cubicBezTo>
                        <a:pt x="36" y="2142"/>
                        <a:pt x="0" y="2432"/>
                        <a:pt x="145" y="2649"/>
                      </a:cubicBezTo>
                      <a:cubicBezTo>
                        <a:pt x="254" y="2758"/>
                        <a:pt x="362" y="2830"/>
                        <a:pt x="507" y="2830"/>
                      </a:cubicBezTo>
                      <a:cubicBezTo>
                        <a:pt x="616" y="2830"/>
                        <a:pt x="725" y="2794"/>
                        <a:pt x="797" y="2721"/>
                      </a:cubicBezTo>
                      <a:cubicBezTo>
                        <a:pt x="1123" y="2504"/>
                        <a:pt x="1449" y="2214"/>
                        <a:pt x="1811" y="1924"/>
                      </a:cubicBezTo>
                      <a:cubicBezTo>
                        <a:pt x="2246" y="1562"/>
                        <a:pt x="2717" y="1200"/>
                        <a:pt x="3151" y="874"/>
                      </a:cubicBezTo>
                      <a:cubicBezTo>
                        <a:pt x="3369" y="729"/>
                        <a:pt x="3441" y="403"/>
                        <a:pt x="3260" y="222"/>
                      </a:cubicBezTo>
                      <a:cubicBezTo>
                        <a:pt x="3176" y="74"/>
                        <a:pt x="3042" y="0"/>
                        <a:pt x="2902"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0" name="Google Shape;1253;p47">
                  <a:extLst>
                    <a:ext uri="{FF2B5EF4-FFF2-40B4-BE49-F238E27FC236}">
                      <a16:creationId xmlns:a16="http://schemas.microsoft.com/office/drawing/2014/main" id="{11506AA2-90F7-41FA-BC29-72EC02592B66}"/>
                    </a:ext>
                  </a:extLst>
                </p:cNvPr>
                <p:cNvSpPr/>
                <p:nvPr/>
              </p:nvSpPr>
              <p:spPr>
                <a:xfrm>
                  <a:off x="4952637" y="2200313"/>
                  <a:ext cx="1086088" cy="135782"/>
                </a:xfrm>
                <a:custGeom>
                  <a:avLst/>
                  <a:gdLst/>
                  <a:ahLst/>
                  <a:cxnLst/>
                  <a:rect l="l" t="t" r="r" b="b"/>
                  <a:pathLst>
                    <a:path w="69621" h="8704" extrusionOk="0">
                      <a:moveTo>
                        <a:pt x="68963" y="1"/>
                      </a:moveTo>
                      <a:cubicBezTo>
                        <a:pt x="68838" y="1"/>
                        <a:pt x="68709" y="56"/>
                        <a:pt x="68603" y="191"/>
                      </a:cubicBezTo>
                      <a:cubicBezTo>
                        <a:pt x="68096" y="771"/>
                        <a:pt x="67589" y="1278"/>
                        <a:pt x="67010" y="1821"/>
                      </a:cubicBezTo>
                      <a:cubicBezTo>
                        <a:pt x="66539" y="2256"/>
                        <a:pt x="66032" y="2727"/>
                        <a:pt x="65561" y="3234"/>
                      </a:cubicBezTo>
                      <a:cubicBezTo>
                        <a:pt x="65380" y="3415"/>
                        <a:pt x="65380" y="3704"/>
                        <a:pt x="65597" y="3886"/>
                      </a:cubicBezTo>
                      <a:cubicBezTo>
                        <a:pt x="65670" y="3958"/>
                        <a:pt x="65814" y="3994"/>
                        <a:pt x="65923" y="3994"/>
                      </a:cubicBezTo>
                      <a:cubicBezTo>
                        <a:pt x="66032" y="3994"/>
                        <a:pt x="66177" y="3958"/>
                        <a:pt x="66249" y="3849"/>
                      </a:cubicBezTo>
                      <a:cubicBezTo>
                        <a:pt x="66684" y="3415"/>
                        <a:pt x="67191" y="2944"/>
                        <a:pt x="67662" y="2509"/>
                      </a:cubicBezTo>
                      <a:cubicBezTo>
                        <a:pt x="68241" y="1966"/>
                        <a:pt x="68821" y="1386"/>
                        <a:pt x="69328" y="771"/>
                      </a:cubicBezTo>
                      <a:cubicBezTo>
                        <a:pt x="69620" y="425"/>
                        <a:pt x="69308" y="1"/>
                        <a:pt x="68963" y="1"/>
                      </a:cubicBezTo>
                      <a:close/>
                      <a:moveTo>
                        <a:pt x="65670" y="481"/>
                      </a:moveTo>
                      <a:cubicBezTo>
                        <a:pt x="64329" y="481"/>
                        <a:pt x="61214" y="4393"/>
                        <a:pt x="60599" y="5407"/>
                      </a:cubicBezTo>
                      <a:cubicBezTo>
                        <a:pt x="60417" y="5624"/>
                        <a:pt x="60490" y="5914"/>
                        <a:pt x="60743" y="6059"/>
                      </a:cubicBezTo>
                      <a:cubicBezTo>
                        <a:pt x="60816" y="6095"/>
                        <a:pt x="60888" y="6131"/>
                        <a:pt x="60961" y="6131"/>
                      </a:cubicBezTo>
                      <a:cubicBezTo>
                        <a:pt x="61142" y="6131"/>
                        <a:pt x="61287" y="6059"/>
                        <a:pt x="61359" y="5914"/>
                      </a:cubicBezTo>
                      <a:cubicBezTo>
                        <a:pt x="62373" y="4320"/>
                        <a:pt x="65054" y="1459"/>
                        <a:pt x="65670" y="1423"/>
                      </a:cubicBezTo>
                      <a:cubicBezTo>
                        <a:pt x="66285" y="1423"/>
                        <a:pt x="66285" y="481"/>
                        <a:pt x="65670" y="481"/>
                      </a:cubicBezTo>
                      <a:close/>
                      <a:moveTo>
                        <a:pt x="2877" y="4720"/>
                      </a:moveTo>
                      <a:cubicBezTo>
                        <a:pt x="2764" y="4720"/>
                        <a:pt x="2645" y="4763"/>
                        <a:pt x="2536" y="4864"/>
                      </a:cubicBezTo>
                      <a:cubicBezTo>
                        <a:pt x="1956" y="5479"/>
                        <a:pt x="1377" y="6168"/>
                        <a:pt x="906" y="6892"/>
                      </a:cubicBezTo>
                      <a:cubicBezTo>
                        <a:pt x="652" y="7254"/>
                        <a:pt x="435" y="7616"/>
                        <a:pt x="145" y="7942"/>
                      </a:cubicBezTo>
                      <a:cubicBezTo>
                        <a:pt x="0" y="8160"/>
                        <a:pt x="36" y="8449"/>
                        <a:pt x="254" y="8631"/>
                      </a:cubicBezTo>
                      <a:cubicBezTo>
                        <a:pt x="326" y="8667"/>
                        <a:pt x="435" y="8703"/>
                        <a:pt x="507" y="8703"/>
                      </a:cubicBezTo>
                      <a:cubicBezTo>
                        <a:pt x="688" y="8703"/>
                        <a:pt x="797" y="8667"/>
                        <a:pt x="906" y="8522"/>
                      </a:cubicBezTo>
                      <a:cubicBezTo>
                        <a:pt x="1159" y="8196"/>
                        <a:pt x="1449" y="7797"/>
                        <a:pt x="1703" y="7435"/>
                      </a:cubicBezTo>
                      <a:cubicBezTo>
                        <a:pt x="2137" y="6747"/>
                        <a:pt x="2644" y="6131"/>
                        <a:pt x="3224" y="5516"/>
                      </a:cubicBezTo>
                      <a:cubicBezTo>
                        <a:pt x="3558" y="5182"/>
                        <a:pt x="3251" y="4720"/>
                        <a:pt x="2877" y="472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1" name="Google Shape;1254;p47">
                  <a:extLst>
                    <a:ext uri="{FF2B5EF4-FFF2-40B4-BE49-F238E27FC236}">
                      <a16:creationId xmlns:a16="http://schemas.microsoft.com/office/drawing/2014/main" id="{6C31D4BF-00CD-4B0B-A491-2F406EC1FF81}"/>
                    </a:ext>
                  </a:extLst>
                </p:cNvPr>
                <p:cNvSpPr/>
                <p:nvPr/>
              </p:nvSpPr>
              <p:spPr>
                <a:xfrm>
                  <a:off x="4951175" y="946666"/>
                  <a:ext cx="1109954" cy="1443671"/>
                </a:xfrm>
                <a:custGeom>
                  <a:avLst/>
                  <a:gdLst/>
                  <a:ahLst/>
                  <a:cxnLst/>
                  <a:rect l="l" t="t" r="r" b="b"/>
                  <a:pathLst>
                    <a:path w="80992" h="92543" extrusionOk="0">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r>
                    <a:rPr lang="en" sz="2400" kern="0">
                      <a:solidFill>
                        <a:srgbClr val="000000"/>
                      </a:solidFill>
                      <a:ea typeface="Arial-Rounded"/>
                      <a:cs typeface="Quire Sans" panose="020B0502040400020003" pitchFamily="34" charset="0"/>
                      <a:sym typeface="Arial"/>
                    </a:rPr>
                    <a:t>   </a:t>
                  </a:r>
                  <a:endParaRPr sz="2400" kern="0">
                    <a:solidFill>
                      <a:srgbClr val="000000"/>
                    </a:solidFill>
                    <a:ea typeface="Arial-Rounded"/>
                    <a:cs typeface="Quire Sans" panose="020B0502040400020003" pitchFamily="34" charset="0"/>
                    <a:sym typeface="Arial"/>
                  </a:endParaRPr>
                </a:p>
              </p:txBody>
            </p:sp>
            <p:sp>
              <p:nvSpPr>
                <p:cNvPr id="12" name="Google Shape;1255;p47">
                  <a:extLst>
                    <a:ext uri="{FF2B5EF4-FFF2-40B4-BE49-F238E27FC236}">
                      <a16:creationId xmlns:a16="http://schemas.microsoft.com/office/drawing/2014/main" id="{EA9AC324-14F6-4D80-BDF2-77D4FECC0805}"/>
                    </a:ext>
                  </a:extLst>
                </p:cNvPr>
                <p:cNvSpPr/>
                <p:nvPr/>
              </p:nvSpPr>
              <p:spPr>
                <a:xfrm>
                  <a:off x="5451010" y="1048035"/>
                  <a:ext cx="109075" cy="99419"/>
                </a:xfrm>
                <a:custGeom>
                  <a:avLst/>
                  <a:gdLst/>
                  <a:ahLst/>
                  <a:cxnLst/>
                  <a:rect l="l" t="t" r="r" b="b"/>
                  <a:pathLst>
                    <a:path w="6992" h="6373" extrusionOk="0">
                      <a:moveTo>
                        <a:pt x="6448" y="1"/>
                      </a:moveTo>
                      <a:cubicBezTo>
                        <a:pt x="6330" y="1"/>
                        <a:pt x="6212" y="55"/>
                        <a:pt x="6122" y="164"/>
                      </a:cubicBezTo>
                      <a:cubicBezTo>
                        <a:pt x="4311" y="2011"/>
                        <a:pt x="2210" y="4148"/>
                        <a:pt x="326" y="5488"/>
                      </a:cubicBezTo>
                      <a:cubicBezTo>
                        <a:pt x="73" y="5633"/>
                        <a:pt x="0" y="5959"/>
                        <a:pt x="182" y="6176"/>
                      </a:cubicBezTo>
                      <a:cubicBezTo>
                        <a:pt x="269" y="6307"/>
                        <a:pt x="408" y="6372"/>
                        <a:pt x="552" y="6372"/>
                      </a:cubicBezTo>
                      <a:cubicBezTo>
                        <a:pt x="648" y="6372"/>
                        <a:pt x="747" y="6343"/>
                        <a:pt x="834" y="6285"/>
                      </a:cubicBezTo>
                      <a:cubicBezTo>
                        <a:pt x="2826" y="4872"/>
                        <a:pt x="4963" y="2735"/>
                        <a:pt x="6774" y="816"/>
                      </a:cubicBezTo>
                      <a:cubicBezTo>
                        <a:pt x="6991" y="635"/>
                        <a:pt x="6991" y="345"/>
                        <a:pt x="6774" y="164"/>
                      </a:cubicBezTo>
                      <a:cubicBezTo>
                        <a:pt x="6683" y="55"/>
                        <a:pt x="6566" y="1"/>
                        <a:pt x="6448" y="1"/>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3" name="Google Shape;1256;p47">
                  <a:extLst>
                    <a:ext uri="{FF2B5EF4-FFF2-40B4-BE49-F238E27FC236}">
                      <a16:creationId xmlns:a16="http://schemas.microsoft.com/office/drawing/2014/main" id="{A3EFE90C-FB37-43BE-A0CF-1619AFB3EDE1}"/>
                    </a:ext>
                  </a:extLst>
                </p:cNvPr>
                <p:cNvSpPr/>
                <p:nvPr/>
              </p:nvSpPr>
              <p:spPr>
                <a:xfrm>
                  <a:off x="5519557" y="1088423"/>
                  <a:ext cx="44476" cy="37346"/>
                </a:xfrm>
                <a:custGeom>
                  <a:avLst/>
                  <a:gdLst/>
                  <a:ahLst/>
                  <a:cxnLst/>
                  <a:rect l="l" t="t" r="r" b="b"/>
                  <a:pathLst>
                    <a:path w="2851" h="2394" extrusionOk="0">
                      <a:moveTo>
                        <a:pt x="2320" y="0"/>
                      </a:moveTo>
                      <a:cubicBezTo>
                        <a:pt x="2232" y="0"/>
                        <a:pt x="2141" y="24"/>
                        <a:pt x="2054" y="74"/>
                      </a:cubicBezTo>
                      <a:cubicBezTo>
                        <a:pt x="1366" y="472"/>
                        <a:pt x="786" y="980"/>
                        <a:pt x="315" y="1595"/>
                      </a:cubicBezTo>
                      <a:cubicBezTo>
                        <a:pt x="0" y="1910"/>
                        <a:pt x="226" y="2394"/>
                        <a:pt x="634" y="2394"/>
                      </a:cubicBezTo>
                      <a:cubicBezTo>
                        <a:pt x="648" y="2394"/>
                        <a:pt x="663" y="2393"/>
                        <a:pt x="677" y="2392"/>
                      </a:cubicBezTo>
                      <a:cubicBezTo>
                        <a:pt x="822" y="2356"/>
                        <a:pt x="931" y="2320"/>
                        <a:pt x="1040" y="2211"/>
                      </a:cubicBezTo>
                      <a:cubicBezTo>
                        <a:pt x="1438" y="1668"/>
                        <a:pt x="1945" y="1233"/>
                        <a:pt x="2525" y="907"/>
                      </a:cubicBezTo>
                      <a:cubicBezTo>
                        <a:pt x="2778" y="798"/>
                        <a:pt x="2851" y="472"/>
                        <a:pt x="2742" y="255"/>
                      </a:cubicBezTo>
                      <a:cubicBezTo>
                        <a:pt x="2647" y="89"/>
                        <a:pt x="2489" y="0"/>
                        <a:pt x="2320"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4" name="Google Shape;1257;p47">
                  <a:extLst>
                    <a:ext uri="{FF2B5EF4-FFF2-40B4-BE49-F238E27FC236}">
                      <a16:creationId xmlns:a16="http://schemas.microsoft.com/office/drawing/2014/main" id="{8F5C8E91-AB9C-4A83-93EA-B51B61E0AD26}"/>
                    </a:ext>
                  </a:extLst>
                </p:cNvPr>
                <p:cNvSpPr/>
                <p:nvPr/>
              </p:nvSpPr>
              <p:spPr>
                <a:xfrm>
                  <a:off x="5895142" y="2207801"/>
                  <a:ext cx="92118" cy="88171"/>
                </a:xfrm>
                <a:custGeom>
                  <a:avLst/>
                  <a:gdLst/>
                  <a:ahLst/>
                  <a:cxnLst/>
                  <a:rect l="l" t="t" r="r" b="b"/>
                  <a:pathLst>
                    <a:path w="5905" h="5652" extrusionOk="0">
                      <a:moveTo>
                        <a:pt x="5253" y="1"/>
                      </a:moveTo>
                      <a:cubicBezTo>
                        <a:pt x="3912" y="1"/>
                        <a:pt x="797" y="3913"/>
                        <a:pt x="182" y="4927"/>
                      </a:cubicBezTo>
                      <a:cubicBezTo>
                        <a:pt x="0" y="5144"/>
                        <a:pt x="73" y="5434"/>
                        <a:pt x="326" y="5579"/>
                      </a:cubicBezTo>
                      <a:cubicBezTo>
                        <a:pt x="399" y="5615"/>
                        <a:pt x="471" y="5651"/>
                        <a:pt x="544" y="5651"/>
                      </a:cubicBezTo>
                      <a:cubicBezTo>
                        <a:pt x="725" y="5651"/>
                        <a:pt x="870" y="5579"/>
                        <a:pt x="942" y="5434"/>
                      </a:cubicBezTo>
                      <a:cubicBezTo>
                        <a:pt x="1956" y="3840"/>
                        <a:pt x="4637" y="979"/>
                        <a:pt x="5253" y="943"/>
                      </a:cubicBezTo>
                      <a:cubicBezTo>
                        <a:pt x="5904" y="943"/>
                        <a:pt x="5904" y="1"/>
                        <a:pt x="5253" y="1"/>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5" name="Google Shape;1258;p47">
                  <a:extLst>
                    <a:ext uri="{FF2B5EF4-FFF2-40B4-BE49-F238E27FC236}">
                      <a16:creationId xmlns:a16="http://schemas.microsoft.com/office/drawing/2014/main" id="{F5D55EC3-E910-4216-A673-1A6B83EB6909}"/>
                    </a:ext>
                  </a:extLst>
                </p:cNvPr>
                <p:cNvSpPr/>
                <p:nvPr/>
              </p:nvSpPr>
              <p:spPr>
                <a:xfrm>
                  <a:off x="5972549" y="2200578"/>
                  <a:ext cx="66768" cy="62618"/>
                </a:xfrm>
                <a:custGeom>
                  <a:avLst/>
                  <a:gdLst/>
                  <a:ahLst/>
                  <a:cxnLst/>
                  <a:rect l="l" t="t" r="r" b="b"/>
                  <a:pathLst>
                    <a:path w="4280" h="4014" extrusionOk="0">
                      <a:moveTo>
                        <a:pt x="3613" y="0"/>
                      </a:moveTo>
                      <a:cubicBezTo>
                        <a:pt x="3490" y="0"/>
                        <a:pt x="3364" y="51"/>
                        <a:pt x="3261" y="174"/>
                      </a:cubicBezTo>
                      <a:cubicBezTo>
                        <a:pt x="2754" y="754"/>
                        <a:pt x="2210" y="1297"/>
                        <a:pt x="1631" y="1804"/>
                      </a:cubicBezTo>
                      <a:cubicBezTo>
                        <a:pt x="1160" y="2239"/>
                        <a:pt x="653" y="2710"/>
                        <a:pt x="182" y="3217"/>
                      </a:cubicBezTo>
                      <a:cubicBezTo>
                        <a:pt x="1" y="3398"/>
                        <a:pt x="37" y="3687"/>
                        <a:pt x="254" y="3869"/>
                      </a:cubicBezTo>
                      <a:cubicBezTo>
                        <a:pt x="327" y="3941"/>
                        <a:pt x="435" y="4013"/>
                        <a:pt x="544" y="4013"/>
                      </a:cubicBezTo>
                      <a:cubicBezTo>
                        <a:pt x="689" y="4013"/>
                        <a:pt x="798" y="3941"/>
                        <a:pt x="906" y="3832"/>
                      </a:cubicBezTo>
                      <a:cubicBezTo>
                        <a:pt x="1341" y="3398"/>
                        <a:pt x="1812" y="2927"/>
                        <a:pt x="2283" y="2492"/>
                      </a:cubicBezTo>
                      <a:cubicBezTo>
                        <a:pt x="2898" y="1949"/>
                        <a:pt x="3442" y="1369"/>
                        <a:pt x="3985" y="790"/>
                      </a:cubicBezTo>
                      <a:cubicBezTo>
                        <a:pt x="4280" y="415"/>
                        <a:pt x="3960" y="0"/>
                        <a:pt x="3613"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6" name="Google Shape;1259;p47">
                  <a:extLst>
                    <a:ext uri="{FF2B5EF4-FFF2-40B4-BE49-F238E27FC236}">
                      <a16:creationId xmlns:a16="http://schemas.microsoft.com/office/drawing/2014/main" id="{8C0C45AC-F4C5-4F2C-A7D3-CC457DB7EC21}"/>
                    </a:ext>
                  </a:extLst>
                </p:cNvPr>
                <p:cNvSpPr/>
                <p:nvPr/>
              </p:nvSpPr>
              <p:spPr>
                <a:xfrm>
                  <a:off x="5653295" y="1253830"/>
                  <a:ext cx="46348" cy="54990"/>
                </a:xfrm>
                <a:custGeom>
                  <a:avLst/>
                  <a:gdLst/>
                  <a:ahLst/>
                  <a:cxnLst/>
                  <a:rect l="l" t="t" r="r" b="b"/>
                  <a:pathLst>
                    <a:path w="2971" h="3525" extrusionOk="0">
                      <a:moveTo>
                        <a:pt x="2423" y="1"/>
                      </a:moveTo>
                      <a:cubicBezTo>
                        <a:pt x="2312" y="1"/>
                        <a:pt x="2199" y="38"/>
                        <a:pt x="2102" y="120"/>
                      </a:cubicBezTo>
                      <a:cubicBezTo>
                        <a:pt x="1558" y="663"/>
                        <a:pt x="1087" y="1243"/>
                        <a:pt x="725" y="1931"/>
                      </a:cubicBezTo>
                      <a:cubicBezTo>
                        <a:pt x="544" y="2257"/>
                        <a:pt x="363" y="2547"/>
                        <a:pt x="182" y="2800"/>
                      </a:cubicBezTo>
                      <a:cubicBezTo>
                        <a:pt x="1" y="2981"/>
                        <a:pt x="37" y="3307"/>
                        <a:pt x="254" y="3452"/>
                      </a:cubicBezTo>
                      <a:cubicBezTo>
                        <a:pt x="327" y="3489"/>
                        <a:pt x="435" y="3525"/>
                        <a:pt x="544" y="3525"/>
                      </a:cubicBezTo>
                      <a:cubicBezTo>
                        <a:pt x="689" y="3525"/>
                        <a:pt x="834" y="3452"/>
                        <a:pt x="906" y="3344"/>
                      </a:cubicBezTo>
                      <a:cubicBezTo>
                        <a:pt x="1124" y="3054"/>
                        <a:pt x="1341" y="2764"/>
                        <a:pt x="1522" y="2402"/>
                      </a:cubicBezTo>
                      <a:cubicBezTo>
                        <a:pt x="1848" y="1822"/>
                        <a:pt x="2246" y="1315"/>
                        <a:pt x="2717" y="844"/>
                      </a:cubicBezTo>
                      <a:cubicBezTo>
                        <a:pt x="2935" y="663"/>
                        <a:pt x="2971" y="374"/>
                        <a:pt x="2790" y="156"/>
                      </a:cubicBezTo>
                      <a:cubicBezTo>
                        <a:pt x="2690" y="57"/>
                        <a:pt x="2558" y="1"/>
                        <a:pt x="2423" y="1"/>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7" name="Google Shape;1260;p47">
                  <a:extLst>
                    <a:ext uri="{FF2B5EF4-FFF2-40B4-BE49-F238E27FC236}">
                      <a16:creationId xmlns:a16="http://schemas.microsoft.com/office/drawing/2014/main" id="{6746052E-AB17-4642-BE20-BCC1A4C5D4B2}"/>
                    </a:ext>
                  </a:extLst>
                </p:cNvPr>
                <p:cNvSpPr/>
                <p:nvPr/>
              </p:nvSpPr>
              <p:spPr>
                <a:xfrm>
                  <a:off x="5717458" y="1246482"/>
                  <a:ext cx="39406" cy="33056"/>
                </a:xfrm>
                <a:custGeom>
                  <a:avLst/>
                  <a:gdLst/>
                  <a:ahLst/>
                  <a:cxnLst/>
                  <a:rect l="l" t="t" r="r" b="b"/>
                  <a:pathLst>
                    <a:path w="2526" h="2119" extrusionOk="0">
                      <a:moveTo>
                        <a:pt x="1813" y="0"/>
                      </a:moveTo>
                      <a:cubicBezTo>
                        <a:pt x="1710" y="0"/>
                        <a:pt x="1602" y="36"/>
                        <a:pt x="1502" y="120"/>
                      </a:cubicBezTo>
                      <a:cubicBezTo>
                        <a:pt x="1104" y="482"/>
                        <a:pt x="705" y="917"/>
                        <a:pt x="307" y="1315"/>
                      </a:cubicBezTo>
                      <a:cubicBezTo>
                        <a:pt x="1" y="1621"/>
                        <a:pt x="205" y="2119"/>
                        <a:pt x="591" y="2119"/>
                      </a:cubicBezTo>
                      <a:cubicBezTo>
                        <a:pt x="616" y="2119"/>
                        <a:pt x="642" y="2117"/>
                        <a:pt x="669" y="2112"/>
                      </a:cubicBezTo>
                      <a:cubicBezTo>
                        <a:pt x="778" y="2112"/>
                        <a:pt x="922" y="2076"/>
                        <a:pt x="995" y="1967"/>
                      </a:cubicBezTo>
                      <a:cubicBezTo>
                        <a:pt x="1357" y="1569"/>
                        <a:pt x="1756" y="1171"/>
                        <a:pt x="2154" y="808"/>
                      </a:cubicBezTo>
                      <a:cubicBezTo>
                        <a:pt x="2525" y="494"/>
                        <a:pt x="2199" y="0"/>
                        <a:pt x="1813"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sp>
              <p:nvSpPr>
                <p:cNvPr id="18" name="Google Shape;1261;p47">
                  <a:extLst>
                    <a:ext uri="{FF2B5EF4-FFF2-40B4-BE49-F238E27FC236}">
                      <a16:creationId xmlns:a16="http://schemas.microsoft.com/office/drawing/2014/main" id="{88870C56-B532-43FD-999E-F0201CA148A1}"/>
                    </a:ext>
                  </a:extLst>
                </p:cNvPr>
                <p:cNvSpPr/>
                <p:nvPr/>
              </p:nvSpPr>
              <p:spPr>
                <a:xfrm>
                  <a:off x="4952637" y="2273945"/>
                  <a:ext cx="55505" cy="62150"/>
                </a:xfrm>
                <a:custGeom>
                  <a:avLst/>
                  <a:gdLst/>
                  <a:ahLst/>
                  <a:cxnLst/>
                  <a:rect l="l" t="t" r="r" b="b"/>
                  <a:pathLst>
                    <a:path w="3558" h="3984" extrusionOk="0">
                      <a:moveTo>
                        <a:pt x="2894" y="0"/>
                      </a:moveTo>
                      <a:cubicBezTo>
                        <a:pt x="2786" y="0"/>
                        <a:pt x="2673" y="43"/>
                        <a:pt x="2572" y="144"/>
                      </a:cubicBezTo>
                      <a:cubicBezTo>
                        <a:pt x="1956" y="759"/>
                        <a:pt x="1377" y="1448"/>
                        <a:pt x="906" y="2172"/>
                      </a:cubicBezTo>
                      <a:cubicBezTo>
                        <a:pt x="688" y="2534"/>
                        <a:pt x="435" y="2896"/>
                        <a:pt x="145" y="3222"/>
                      </a:cubicBezTo>
                      <a:cubicBezTo>
                        <a:pt x="0" y="3440"/>
                        <a:pt x="36" y="3729"/>
                        <a:pt x="254" y="3911"/>
                      </a:cubicBezTo>
                      <a:cubicBezTo>
                        <a:pt x="326" y="3947"/>
                        <a:pt x="435" y="3983"/>
                        <a:pt x="544" y="3983"/>
                      </a:cubicBezTo>
                      <a:cubicBezTo>
                        <a:pt x="688" y="3983"/>
                        <a:pt x="797" y="3947"/>
                        <a:pt x="906" y="3802"/>
                      </a:cubicBezTo>
                      <a:cubicBezTo>
                        <a:pt x="1196" y="3476"/>
                        <a:pt x="1449" y="3077"/>
                        <a:pt x="1703" y="2715"/>
                      </a:cubicBezTo>
                      <a:cubicBezTo>
                        <a:pt x="2137" y="2027"/>
                        <a:pt x="2644" y="1411"/>
                        <a:pt x="3224" y="796"/>
                      </a:cubicBezTo>
                      <a:cubicBezTo>
                        <a:pt x="3558" y="462"/>
                        <a:pt x="3251" y="0"/>
                        <a:pt x="2894" y="0"/>
                      </a:cubicBezTo>
                      <a:close/>
                    </a:path>
                  </a:pathLst>
                </a:custGeom>
                <a:solidFill>
                  <a:srgbClr val="213054"/>
                </a:solidFill>
                <a:ln>
                  <a:noFill/>
                </a:ln>
              </p:spPr>
              <p:txBody>
                <a:bodyPr spcFirstLastPara="1" wrap="square" lIns="91425" tIns="91425" rIns="91425" bIns="91425" anchor="ctr" anchorCtr="0">
                  <a:noAutofit/>
                </a:bodyPr>
                <a:lstStyle/>
                <a:p>
                  <a:pPr>
                    <a:buClr>
                      <a:srgbClr val="000000"/>
                    </a:buClr>
                    <a:buFont typeface="Arial"/>
                    <a:buNone/>
                    <a:defRPr/>
                  </a:pPr>
                  <a:endParaRPr sz="2400" kern="0">
                    <a:solidFill>
                      <a:srgbClr val="000000"/>
                    </a:solidFill>
                    <a:ea typeface="Arial-Rounded"/>
                    <a:cs typeface="Quire Sans" panose="020B0502040400020003" pitchFamily="34" charset="0"/>
                    <a:sym typeface="Arial"/>
                  </a:endParaRPr>
                </a:p>
              </p:txBody>
            </p:sp>
          </p:grpSp>
          <p:sp>
            <p:nvSpPr>
              <p:cNvPr id="8" name="Rectangle 14">
                <a:extLst>
                  <a:ext uri="{FF2B5EF4-FFF2-40B4-BE49-F238E27FC236}">
                    <a16:creationId xmlns:a16="http://schemas.microsoft.com/office/drawing/2014/main" id="{8F9F0E0A-0B17-46D9-AFFA-362FBA37ABC2}"/>
                  </a:ext>
                </a:extLst>
              </p:cNvPr>
              <p:cNvSpPr/>
              <p:nvPr/>
            </p:nvSpPr>
            <p:spPr>
              <a:xfrm>
                <a:off x="3161301" y="1767517"/>
                <a:ext cx="615357" cy="371363"/>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FFAB40">
                  <a:lumMod val="40000"/>
                  <a:lumOff val="60000"/>
                </a:srgbClr>
              </a:solidFill>
              <a:ln w="25400" cap="flat" cmpd="sng" algn="ctr">
                <a:noFill/>
                <a:prstDash val="solid"/>
              </a:ln>
              <a:effectLst/>
            </p:spPr>
            <p:txBody>
              <a:bodyPr rtlCol="0" anchor="ctr"/>
              <a:lstStyle/>
              <a:p>
                <a:pPr algn="ctr">
                  <a:buClr>
                    <a:srgbClr val="000000"/>
                  </a:buClr>
                  <a:buFont typeface="Arial"/>
                  <a:buNone/>
                  <a:defRPr/>
                </a:pPr>
                <a:endParaRPr lang="en-US" sz="2400" kern="0">
                  <a:solidFill>
                    <a:srgbClr val="BAE5E4"/>
                  </a:solidFill>
                  <a:ea typeface="Arial-Rounded"/>
                  <a:cs typeface="Quire Sans" panose="020B0502040400020003" pitchFamily="34" charset="0"/>
                  <a:sym typeface="Arial"/>
                </a:endParaRPr>
              </a:p>
            </p:txBody>
          </p:sp>
        </p:grpSp>
        <p:sp>
          <p:nvSpPr>
            <p:cNvPr id="5" name="TextBox 4">
              <a:extLst>
                <a:ext uri="{FF2B5EF4-FFF2-40B4-BE49-F238E27FC236}">
                  <a16:creationId xmlns:a16="http://schemas.microsoft.com/office/drawing/2014/main" id="{AA6CC7BE-B99C-43A3-8778-B67DA8B32A6F}"/>
                </a:ext>
              </a:extLst>
            </p:cNvPr>
            <p:cNvSpPr txBox="1"/>
            <p:nvPr/>
          </p:nvSpPr>
          <p:spPr>
            <a:xfrm>
              <a:off x="3120433" y="1757134"/>
              <a:ext cx="741461" cy="360944"/>
            </a:xfrm>
            <a:prstGeom prst="rect">
              <a:avLst/>
            </a:prstGeom>
            <a:noFill/>
          </p:spPr>
          <p:txBody>
            <a:bodyPr wrap="square" rtlCol="0">
              <a:spAutoFit/>
            </a:bodyPr>
            <a:lstStyle/>
            <a:p>
              <a:pPr>
                <a:buClr>
                  <a:srgbClr val="000000"/>
                </a:buClr>
                <a:buFont typeface="Arial"/>
                <a:buNone/>
                <a:defRPr/>
              </a:pPr>
              <a:r>
                <a:rPr lang="en-US" sz="3600" kern="0" dirty="0" err="1">
                  <a:solidFill>
                    <a:srgbClr val="FF0000"/>
                  </a:solidFill>
                  <a:effectLst>
                    <a:outerShdw blurRad="38100" dist="38100" dir="2700000" algn="tl">
                      <a:srgbClr val="000000">
                        <a:alpha val="43137"/>
                      </a:srgbClr>
                    </a:outerShdw>
                  </a:effectLst>
                  <a:ea typeface="Arial-Rounded"/>
                  <a:cs typeface="Quire Sans" panose="020B0502040400020003" pitchFamily="34" charset="0"/>
                  <a:sym typeface="Arial"/>
                </a:rPr>
                <a:t>Gợi</a:t>
              </a:r>
              <a:r>
                <a:rPr lang="en-US" sz="3600" kern="0" dirty="0">
                  <a:solidFill>
                    <a:srgbClr val="FF0000"/>
                  </a:solidFill>
                  <a:effectLst>
                    <a:outerShdw blurRad="38100" dist="38100" dir="2700000" algn="tl">
                      <a:srgbClr val="000000">
                        <a:alpha val="43137"/>
                      </a:srgbClr>
                    </a:outerShdw>
                  </a:effectLst>
                  <a:ea typeface="Arial-Rounded"/>
                  <a:cs typeface="Quire Sans" panose="020B0502040400020003" pitchFamily="34" charset="0"/>
                  <a:sym typeface="Arial"/>
                </a:rPr>
                <a:t> ý</a:t>
              </a:r>
            </a:p>
          </p:txBody>
        </p:sp>
      </p:grpSp>
      <p:sp>
        <p:nvSpPr>
          <p:cNvPr id="19" name="TextBox 18">
            <a:extLst>
              <a:ext uri="{FF2B5EF4-FFF2-40B4-BE49-F238E27FC236}">
                <a16:creationId xmlns:a16="http://schemas.microsoft.com/office/drawing/2014/main" id="{2B349DA4-C32F-486F-A056-A814C3D7F4B5}"/>
              </a:ext>
            </a:extLst>
          </p:cNvPr>
          <p:cNvSpPr txBox="1"/>
          <p:nvPr/>
        </p:nvSpPr>
        <p:spPr>
          <a:xfrm>
            <a:off x="1038169" y="3688692"/>
            <a:ext cx="8856175" cy="1636666"/>
          </a:xfrm>
          <a:prstGeom prst="rect">
            <a:avLst/>
          </a:prstGeom>
          <a:noFill/>
        </p:spPr>
        <p:txBody>
          <a:bodyPr wrap="square" rtlCol="0">
            <a:spAutoFit/>
          </a:bodyPr>
          <a:lstStyle/>
          <a:p>
            <a:pPr>
              <a:lnSpc>
                <a:spcPct val="150000"/>
              </a:lnSpc>
              <a:buClr>
                <a:srgbClr val="000000"/>
              </a:buClr>
              <a:buFont typeface="Arial"/>
              <a:buNone/>
              <a:defRPr/>
            </a:pPr>
            <a:r>
              <a:rPr lang="en-US" sz="3600" kern="0">
                <a:solidFill>
                  <a:schemeClr val="accent1"/>
                </a:solidFill>
                <a:ea typeface="Arial-Rounded"/>
                <a:cs typeface="Quire Sans" panose="020B0502040400020003" pitchFamily="34" charset="0"/>
                <a:sym typeface="Arial"/>
              </a:rPr>
              <a:t>- Đó </a:t>
            </a:r>
            <a:r>
              <a:rPr lang="en-US" sz="3600" kern="0" dirty="0" err="1">
                <a:solidFill>
                  <a:schemeClr val="accent1"/>
                </a:solidFill>
                <a:ea typeface="Arial-Rounded"/>
                <a:cs typeface="Quire Sans" panose="020B0502040400020003" pitchFamily="34" charset="0"/>
                <a:sym typeface="Arial"/>
              </a:rPr>
              <a:t>là</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hoạt</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động</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gì</a:t>
            </a:r>
            <a:r>
              <a:rPr lang="vi-VN" sz="3600" kern="0" dirty="0">
                <a:solidFill>
                  <a:schemeClr val="accent1"/>
                </a:solidFill>
                <a:ea typeface="Arial-Rounded"/>
                <a:cs typeface="Quire Sans" panose="020B0502040400020003" pitchFamily="34" charset="0"/>
                <a:sym typeface="Arial"/>
              </a:rPr>
              <a:t>?</a:t>
            </a:r>
          </a:p>
          <a:p>
            <a:pPr>
              <a:lnSpc>
                <a:spcPct val="150000"/>
              </a:lnSpc>
              <a:buClr>
                <a:srgbClr val="000000"/>
              </a:buClr>
              <a:buFont typeface="Arial"/>
              <a:buNone/>
              <a:defRPr/>
            </a:pP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Hoạt</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động</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đó</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diễn</a:t>
            </a:r>
            <a:r>
              <a:rPr lang="en-US" sz="3600" kern="0" dirty="0">
                <a:solidFill>
                  <a:schemeClr val="accent1"/>
                </a:solidFill>
                <a:ea typeface="Arial-Rounded"/>
                <a:cs typeface="Quire Sans" panose="020B0502040400020003" pitchFamily="34" charset="0"/>
                <a:sym typeface="Arial"/>
              </a:rPr>
              <a:t> ra </a:t>
            </a:r>
            <a:r>
              <a:rPr lang="en-US" sz="3600" kern="0" dirty="0" err="1">
                <a:solidFill>
                  <a:schemeClr val="accent1"/>
                </a:solidFill>
                <a:ea typeface="Arial-Rounded"/>
                <a:cs typeface="Quire Sans" panose="020B0502040400020003" pitchFamily="34" charset="0"/>
                <a:sym typeface="Arial"/>
              </a:rPr>
              <a:t>như</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thế</a:t>
            </a:r>
            <a:r>
              <a:rPr lang="en-US" sz="3600" kern="0" dirty="0">
                <a:solidFill>
                  <a:schemeClr val="accent1"/>
                </a:solidFill>
                <a:ea typeface="Arial-Rounded"/>
                <a:cs typeface="Quire Sans" panose="020B0502040400020003" pitchFamily="34" charset="0"/>
                <a:sym typeface="Arial"/>
              </a:rPr>
              <a:t> </a:t>
            </a:r>
            <a:r>
              <a:rPr lang="en-US" sz="3600" kern="0" dirty="0" err="1">
                <a:solidFill>
                  <a:schemeClr val="accent1"/>
                </a:solidFill>
                <a:ea typeface="Arial-Rounded"/>
                <a:cs typeface="Quire Sans" panose="020B0502040400020003" pitchFamily="34" charset="0"/>
                <a:sym typeface="Arial"/>
              </a:rPr>
              <a:t>nào</a:t>
            </a:r>
            <a:r>
              <a:rPr lang="en-US" sz="3600" kern="0" dirty="0">
                <a:solidFill>
                  <a:schemeClr val="accent1"/>
                </a:solidFill>
                <a:ea typeface="Arial-Rounded"/>
                <a:cs typeface="Quire Sans" panose="020B0502040400020003" pitchFamily="34" charset="0"/>
                <a:sym typeface="Arial"/>
              </a:rPr>
              <a:t>?</a:t>
            </a:r>
            <a:endParaRPr lang="vi-VN" sz="3600" kern="0" dirty="0">
              <a:solidFill>
                <a:schemeClr val="accent1"/>
              </a:solidFill>
              <a:ea typeface="Arial-Rounded"/>
              <a:cs typeface="Quire Sans" panose="020B0502040400020003" pitchFamily="34" charset="0"/>
              <a:sym typeface="Arial"/>
            </a:endParaRPr>
          </a:p>
        </p:txBody>
      </p:sp>
      <p:sp>
        <p:nvSpPr>
          <p:cNvPr id="20" name="Rectangle 19"/>
          <p:cNvSpPr/>
          <p:nvPr/>
        </p:nvSpPr>
        <p:spPr>
          <a:xfrm>
            <a:off x="253965" y="578535"/>
            <a:ext cx="11281940" cy="954107"/>
          </a:xfrm>
          <a:prstGeom prst="rect">
            <a:avLst/>
          </a:prstGeom>
        </p:spPr>
        <p:txBody>
          <a:bodyPr wrap="square">
            <a:spAutoFit/>
          </a:bodyPr>
          <a:lstStyle/>
          <a:p>
            <a:r>
              <a:rPr lang="en-US" sz="2800">
                <a:solidFill>
                  <a:srgbClr val="000000"/>
                </a:solidFill>
                <a:cs typeface="Times New Roman" panose="02020603050405020304" pitchFamily="18" charset="0"/>
              </a:rPr>
              <a:t>2. </a:t>
            </a:r>
            <a:r>
              <a:rPr lang="vi-VN" sz="2800">
                <a:solidFill>
                  <a:srgbClr val="000000"/>
                </a:solidFill>
                <a:cs typeface="Times New Roman" panose="02020603050405020304" pitchFamily="18" charset="0"/>
              </a:rPr>
              <a:t>Viết 4</a:t>
            </a:r>
            <a:r>
              <a:rPr lang="en-US" sz="2800">
                <a:solidFill>
                  <a:srgbClr val="000000"/>
                </a:solidFill>
                <a:cs typeface="Times New Roman" panose="02020603050405020304" pitchFamily="18" charset="0"/>
              </a:rPr>
              <a:t>  </a:t>
            </a:r>
            <a:r>
              <a:rPr lang="vi-VN" sz="2800">
                <a:solidFill>
                  <a:srgbClr val="000000"/>
                </a:solidFill>
                <a:cs typeface="Times New Roman" panose="02020603050405020304" pitchFamily="18" charset="0"/>
              </a:rPr>
              <a:t>-5 câu về một việc em đã chứng kiến hoặc tham gia thể hiện sự thân thiện với thiên nhiên, môi trường.</a:t>
            </a:r>
            <a:endParaRPr lang="vi-VN" sz="280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3961" y="2576966"/>
            <a:ext cx="1536072"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Đường nối Thẳng 5">
            <a:extLst>
              <a:ext uri="{FF2B5EF4-FFF2-40B4-BE49-F238E27FC236}">
                <a16:creationId xmlns:a16="http://schemas.microsoft.com/office/drawing/2014/main" id="{6AFB880F-7FC0-4F90-958E-8519B52F8401}"/>
              </a:ext>
            </a:extLst>
          </p:cNvPr>
          <p:cNvCxnSpPr>
            <a:cxnSpLocks/>
          </p:cNvCxnSpPr>
          <p:nvPr/>
        </p:nvCxnSpPr>
        <p:spPr>
          <a:xfrm>
            <a:off x="3210257" y="1078134"/>
            <a:ext cx="513004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Đường nối Thẳng 11">
            <a:extLst>
              <a:ext uri="{FF2B5EF4-FFF2-40B4-BE49-F238E27FC236}">
                <a16:creationId xmlns:a16="http://schemas.microsoft.com/office/drawing/2014/main" id="{D79CFA9E-D4CA-463B-9CCA-74BC8A67CA5E}"/>
              </a:ext>
            </a:extLst>
          </p:cNvPr>
          <p:cNvCxnSpPr>
            <a:cxnSpLocks/>
          </p:cNvCxnSpPr>
          <p:nvPr/>
        </p:nvCxnSpPr>
        <p:spPr>
          <a:xfrm>
            <a:off x="9509670" y="1078134"/>
            <a:ext cx="1480363"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Đường nối Thẳng 11">
            <a:extLst>
              <a:ext uri="{FF2B5EF4-FFF2-40B4-BE49-F238E27FC236}">
                <a16:creationId xmlns:a16="http://schemas.microsoft.com/office/drawing/2014/main" id="{D79CFA9E-D4CA-463B-9CCA-74BC8A67CA5E}"/>
              </a:ext>
            </a:extLst>
          </p:cNvPr>
          <p:cNvCxnSpPr>
            <a:cxnSpLocks/>
          </p:cNvCxnSpPr>
          <p:nvPr/>
        </p:nvCxnSpPr>
        <p:spPr>
          <a:xfrm>
            <a:off x="371062" y="1532642"/>
            <a:ext cx="8332159"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62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animEffect transition="in" filter="fade">
                                      <p:cBhvr>
                                        <p:cTn id="29" dur="1000"/>
                                        <p:tgtEl>
                                          <p:spTgt spid="3074"/>
                                        </p:tgtEl>
                                      </p:cBhvr>
                                    </p:animEffect>
                                    <p:anim calcmode="lin" valueType="num">
                                      <p:cBhvr>
                                        <p:cTn id="30" dur="1000" fill="hold"/>
                                        <p:tgtEl>
                                          <p:spTgt spid="3074"/>
                                        </p:tgtEl>
                                        <p:attrNameLst>
                                          <p:attrName>ppt_x</p:attrName>
                                        </p:attrNameLst>
                                      </p:cBhvr>
                                      <p:tavLst>
                                        <p:tav tm="0">
                                          <p:val>
                                            <p:strVal val="#ppt_x"/>
                                          </p:val>
                                        </p:tav>
                                        <p:tav tm="100000">
                                          <p:val>
                                            <p:strVal val="#ppt_x"/>
                                          </p:val>
                                        </p:tav>
                                      </p:tavLst>
                                    </p:anim>
                                    <p:anim calcmode="lin" valueType="num">
                                      <p:cBhvr>
                                        <p:cTn id="31"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C390FD1-05E4-478C-A44F-470D702FBB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4687" y="4999367"/>
            <a:ext cx="1844825" cy="1844825"/>
          </a:xfrm>
          <a:prstGeom prst="rect">
            <a:avLst/>
          </a:prstGeom>
        </p:spPr>
      </p:pic>
      <p:pic>
        <p:nvPicPr>
          <p:cNvPr id="29" name="Picture 28">
            <a:extLst>
              <a:ext uri="{FF2B5EF4-FFF2-40B4-BE49-F238E27FC236}">
                <a16:creationId xmlns:a16="http://schemas.microsoft.com/office/drawing/2014/main" id="{88E95125-316B-4599-8762-A292711503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99367"/>
            <a:ext cx="1844825" cy="1844825"/>
          </a:xfrm>
          <a:prstGeom prst="rect">
            <a:avLst/>
          </a:prstGeom>
        </p:spPr>
      </p:pic>
      <p:pic>
        <p:nvPicPr>
          <p:cNvPr id="1026" name="Picture 2" descr="Không có mô tả ảnh.">
            <a:extLst>
              <a:ext uri="{FF2B5EF4-FFF2-40B4-BE49-F238E27FC236}">
                <a16:creationId xmlns:a16="http://schemas.microsoft.com/office/drawing/2014/main" id="{59BEAB82-6C86-48A2-9A18-9DCC1EF57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49943"/>
            <a:ext cx="12191999" cy="6408057"/>
          </a:xfrm>
          <a:prstGeom prst="rect">
            <a:avLst/>
          </a:prstGeom>
          <a:noFill/>
          <a:extLst>
            <a:ext uri="{909E8E84-426E-40DD-AFC4-6F175D3DCCD1}">
              <a14:hiddenFill xmlns:a14="http://schemas.microsoft.com/office/drawing/2010/main">
                <a:solidFill>
                  <a:srgbClr val="FFFFFF"/>
                </a:solidFill>
              </a14:hiddenFill>
            </a:ext>
          </a:extLst>
        </p:spPr>
      </p:pic>
      <p:sp>
        <p:nvSpPr>
          <p:cNvPr id="20" name="Hộp Văn bản 19">
            <a:extLst>
              <a:ext uri="{FF2B5EF4-FFF2-40B4-BE49-F238E27FC236}">
                <a16:creationId xmlns:a16="http://schemas.microsoft.com/office/drawing/2014/main" id="{279B8111-6D37-42DF-A609-A35B22251AA8}"/>
              </a:ext>
            </a:extLst>
          </p:cNvPr>
          <p:cNvSpPr txBox="1"/>
          <p:nvPr/>
        </p:nvSpPr>
        <p:spPr>
          <a:xfrm>
            <a:off x="5994399" y="1858633"/>
            <a:ext cx="5283201" cy="3539430"/>
          </a:xfrm>
          <a:prstGeom prst="rect">
            <a:avLst/>
          </a:prstGeom>
          <a:noFill/>
          <a:ln>
            <a:solidFill>
              <a:srgbClr val="FFFF00"/>
            </a:solidFill>
          </a:ln>
        </p:spPr>
        <p:txBody>
          <a:bodyPr wrap="square" rtlCol="0">
            <a:spAutoFit/>
          </a:bodyPr>
          <a:lstStyle/>
          <a:p>
            <a:pPr algn="just"/>
            <a:r>
              <a:rPr lang="en-US" sz="2800"/>
              <a:t>     Trên cây xoài gần nhà tôi có một tổ chim sẻ. Ông tôi rất vui, bảo: “Đất lành chim đậu”. Ngày ngày, tôi rắc thóc dưới gốc cây cho sẻ ăn. Lũ sẻ có vẻ rất thích sống trong vườn nhà tôi lắm nên chúng cứ kêu lích rích rất vui.</a:t>
            </a:r>
            <a:endParaRPr lang="en-US" sz="2800" dirty="0"/>
          </a:p>
        </p:txBody>
      </p:sp>
      <p:sp>
        <p:nvSpPr>
          <p:cNvPr id="2" name="AutoShape 2" descr="Tả con chim lớp 4 hay nhất - 3 bài văn ngắn miêu tả chim sẻ, chim sâu, chim  sá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4101" name="Picture 5" descr="Chim sẻ mẹ và bốn con (Truyện cổ Grim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200" y="838200"/>
            <a:ext cx="4876800" cy="544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88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9" presetClass="exit" presetSubtype="0" fill="hold" nodeType="withEffect">
                                  <p:stCondLst>
                                    <p:cond delay="0"/>
                                  </p:stCondLst>
                                  <p:childTnLst>
                                    <p:animEffect transition="out" filter="dissolv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29"/>
                                        </p:tgtEl>
                                      </p:cBhvr>
                                    </p:animEffect>
                                    <p:set>
                                      <p:cBhvr>
                                        <p:cTn id="16" dur="1" fill="hold">
                                          <p:stCondLst>
                                            <p:cond delay="499"/>
                                          </p:stCondLst>
                                        </p:cTn>
                                        <p:tgtEl>
                                          <p:spTgt spid="2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circle(in)">
                                      <p:cBhvr>
                                        <p:cTn id="2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86347" y="2062241"/>
            <a:ext cx="4249241" cy="2164503"/>
          </a:xfrm>
          <a:prstGeom prst="rect">
            <a:avLst/>
          </a:prstGeom>
          <a:noFill/>
        </p:spPr>
        <p:txBody>
          <a:bodyPr wrap="square" rtlCol="0">
            <a:spAutoFit/>
          </a:bodyPr>
          <a:lstStyle/>
          <a:p>
            <a:pPr algn="ctr">
              <a:lnSpc>
                <a:spcPct val="150000"/>
              </a:lnSpc>
            </a:pPr>
            <a:r>
              <a:rPr lang="en-US" sz="4800" b="1" dirty="0">
                <a:solidFill>
                  <a:schemeClr val="bg1"/>
                </a:solidFill>
              </a:rPr>
              <a:t>HỌC SINH </a:t>
            </a:r>
          </a:p>
          <a:p>
            <a:pPr algn="ctr">
              <a:lnSpc>
                <a:spcPct val="150000"/>
              </a:lnSpc>
            </a:pPr>
            <a:r>
              <a:rPr lang="en-US" sz="4800" b="1" dirty="0">
                <a:solidFill>
                  <a:schemeClr val="bg1"/>
                </a:solidFill>
              </a:rPr>
              <a:t>THỰC HÀNH</a:t>
            </a: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D9C522A4-6BFD-46E3-89FC-3956067ADC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50" y="0"/>
            <a:ext cx="12185650" cy="6442257"/>
          </a:xfrm>
          <a:prstGeom prst="rect">
            <a:avLst/>
          </a:prstGeom>
        </p:spPr>
      </p:pic>
      <p:sp>
        <p:nvSpPr>
          <p:cNvPr id="6" name="Hộp Văn bản 5">
            <a:extLst>
              <a:ext uri="{FF2B5EF4-FFF2-40B4-BE49-F238E27FC236}">
                <a16:creationId xmlns:a16="http://schemas.microsoft.com/office/drawing/2014/main" id="{6A58DB55-6B7D-4DF8-B247-B491E21803D8}"/>
              </a:ext>
            </a:extLst>
          </p:cNvPr>
          <p:cNvSpPr txBox="1"/>
          <p:nvPr/>
        </p:nvSpPr>
        <p:spPr>
          <a:xfrm>
            <a:off x="2730501" y="616157"/>
            <a:ext cx="8219660" cy="954107"/>
          </a:xfrm>
          <a:prstGeom prst="rect">
            <a:avLst/>
          </a:prstGeom>
          <a:noFill/>
        </p:spPr>
        <p:txBody>
          <a:bodyPr wrap="square" rtlCol="0">
            <a:spAutoFit/>
          </a:bodyPr>
          <a:lstStyle/>
          <a:p>
            <a:pPr lvl="0" algn="ctr"/>
            <a:r>
              <a:rPr lang="vi-VN" sz="2800">
                <a:solidFill>
                  <a:srgbClr val="FFFF00"/>
                </a:solidFill>
                <a:cs typeface="Times New Roman" panose="02020603050405020304" pitchFamily="18" charset="0"/>
              </a:rPr>
              <a:t>3.Trưng bày và giới thiệu sản phẩm , bình chọn những sản phẩm có nội dung hay.</a:t>
            </a:r>
            <a:endParaRPr lang="zh-CN" altLang="en-US" sz="2800" b="1" kern="0" dirty="0">
              <a:solidFill>
                <a:srgbClr val="FFFF00"/>
              </a:solidFill>
              <a:ea typeface="微软雅黑" panose="020B0503020204020204" pitchFamily="34" charset="-122"/>
              <a:cs typeface="Times New Roman" panose="02020603050405020304" pitchFamily="18" charset="0"/>
            </a:endParaRPr>
          </a:p>
        </p:txBody>
      </p:sp>
      <p:pic>
        <p:nvPicPr>
          <p:cNvPr id="7" name="Picture 6">
            <a:extLst>
              <a:ext uri="{FF2B5EF4-FFF2-40B4-BE49-F238E27FC236}">
                <a16:creationId xmlns:a16="http://schemas.microsoft.com/office/drawing/2014/main" id="{EC768F7C-066E-4927-A055-BC66F36503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33" t="18727" r="8030" b="2337"/>
          <a:stretch/>
        </p:blipFill>
        <p:spPr>
          <a:xfrm>
            <a:off x="5105650" y="1958110"/>
            <a:ext cx="6286250" cy="3639128"/>
          </a:xfrm>
          <a:prstGeom prst="rect">
            <a:avLst/>
          </a:prstGeom>
        </p:spPr>
      </p:pic>
      <p:sp>
        <p:nvSpPr>
          <p:cNvPr id="2" name="TextBox 1"/>
          <p:cNvSpPr txBox="1"/>
          <p:nvPr/>
        </p:nvSpPr>
        <p:spPr>
          <a:xfrm>
            <a:off x="7487479" y="3216735"/>
            <a:ext cx="3904422" cy="230832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t> Trên cây xoài gần nhà tôi có một tổ chim sẻ. Ông tôi rất vui, bảo: “ Đất lành chim đậu”. Ngày ngày, tôi rắc thóc dưới gốc cây cho sẻ ăn. Lũ sẻ có vẻ rất thích sống trong vườn nhà tôi lắm nên chúng cứ kêu lích</a:t>
            </a:r>
          </a:p>
          <a:p>
            <a:r>
              <a:rPr lang="en-US"/>
              <a:t>rích rất vui.</a:t>
            </a:r>
            <a:endParaRPr lang="vi-VN"/>
          </a:p>
        </p:txBody>
      </p:sp>
    </p:spTree>
    <p:extLst>
      <p:ext uri="{BB962C8B-B14F-4D97-AF65-F5344CB8AC3E}">
        <p14:creationId xmlns:p14="http://schemas.microsoft.com/office/powerpoint/2010/main" val="295489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73F50A2-928C-45D0-BF20-F0E5371E7652}"/>
              </a:ext>
            </a:extLst>
          </p:cNvPr>
          <p:cNvPicPr>
            <a:picLocks noGrp="1" noChangeAspect="1"/>
          </p:cNvPicPr>
          <p:nvPr>
            <p:ph idx="4294967295"/>
          </p:nvPr>
        </p:nvPicPr>
        <p:blipFill>
          <a:blip r:embed="rId2"/>
          <a:stretch>
            <a:fillRect/>
          </a:stretch>
        </p:blipFill>
        <p:spPr>
          <a:xfrm>
            <a:off x="0" y="427038"/>
            <a:ext cx="12192000" cy="6430962"/>
          </a:xfrm>
        </p:spPr>
      </p:pic>
      <p:sp>
        <p:nvSpPr>
          <p:cNvPr id="7" name="TextBox 6">
            <a:extLst>
              <a:ext uri="{FF2B5EF4-FFF2-40B4-BE49-F238E27FC236}">
                <a16:creationId xmlns:a16="http://schemas.microsoft.com/office/drawing/2014/main" id="{33D275D9-C079-446E-AED7-60E2C3D03404}"/>
              </a:ext>
            </a:extLst>
          </p:cNvPr>
          <p:cNvSpPr txBox="1"/>
          <p:nvPr/>
        </p:nvSpPr>
        <p:spPr>
          <a:xfrm>
            <a:off x="2499610" y="3180854"/>
            <a:ext cx="8079490" cy="923330"/>
          </a:xfrm>
          <a:prstGeom prst="rect">
            <a:avLst/>
          </a:prstGeom>
          <a:noFill/>
        </p:spPr>
        <p:txBody>
          <a:bodyPr wrap="square" rtlCol="0">
            <a:spAutoFit/>
          </a:bodyPr>
          <a:lstStyle/>
          <a:p>
            <a:r>
              <a:rPr lang="en-US" sz="5400" b="1" dirty="0">
                <a:solidFill>
                  <a:schemeClr val="bg1"/>
                </a:solidFill>
                <a:latin typeface="+mj-lt"/>
                <a:cs typeface="Times New Roman" panose="02020603050405020304" pitchFamily="18" charset="0"/>
              </a:rPr>
              <a:t>TRÌNH BÀY SẢN PHẨM</a:t>
            </a:r>
          </a:p>
        </p:txBody>
      </p:sp>
    </p:spTree>
    <p:extLst>
      <p:ext uri="{BB962C8B-B14F-4D97-AF65-F5344CB8AC3E}">
        <p14:creationId xmlns:p14="http://schemas.microsoft.com/office/powerpoint/2010/main" val="864319622"/>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ảng">
            <a:extLst>
              <a:ext uri="{FF2B5EF4-FFF2-40B4-BE49-F238E27FC236}">
                <a16:creationId xmlns:a16="http://schemas.microsoft.com/office/drawing/2014/main" id="{C15FDB70-E56F-4A16-853D-5F05E028B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416" y="770717"/>
            <a:ext cx="7924136" cy="3976395"/>
          </a:xfrm>
          <a:prstGeom prst="rect">
            <a:avLst/>
          </a:prstGeom>
        </p:spPr>
      </p:pic>
      <p:pic>
        <p:nvPicPr>
          <p:cNvPr id="5" name="bkgr 1">
            <a:extLst>
              <a:ext uri="{FF2B5EF4-FFF2-40B4-BE49-F238E27FC236}">
                <a16:creationId xmlns:a16="http://schemas.microsoft.com/office/drawing/2014/main" id="{242F90B9-7779-4F84-A6E2-EE15B88EEAF8}"/>
              </a:ext>
            </a:extLst>
          </p:cNvPr>
          <p:cNvPicPr>
            <a:picLocks noChangeAspect="1"/>
          </p:cNvPicPr>
          <p:nvPr/>
        </p:nvPicPr>
        <p:blipFill rotWithShape="1">
          <a:blip r:embed="rId3">
            <a:extLst>
              <a:ext uri="{28A0092B-C50C-407E-A947-70E740481C1C}">
                <a14:useLocalDpi xmlns:a14="http://schemas.microsoft.com/office/drawing/2010/main" val="0"/>
              </a:ext>
            </a:extLst>
          </a:blip>
          <a:srcRect t="-1" b="-247"/>
          <a:stretch/>
        </p:blipFill>
        <p:spPr>
          <a:xfrm>
            <a:off x="0" y="4553099"/>
            <a:ext cx="12192000" cy="1814028"/>
          </a:xfrm>
          <a:prstGeom prst="rect">
            <a:avLst/>
          </a:prstGeom>
        </p:spPr>
      </p:pic>
      <p:sp>
        <p:nvSpPr>
          <p:cNvPr id="6" name="TextBox 5">
            <a:extLst>
              <a:ext uri="{FF2B5EF4-FFF2-40B4-BE49-F238E27FC236}">
                <a16:creationId xmlns:a16="http://schemas.microsoft.com/office/drawing/2014/main" id="{24488899-0B4A-4E1B-A52C-418B7A9E86DD}"/>
              </a:ext>
            </a:extLst>
          </p:cNvPr>
          <p:cNvSpPr txBox="1"/>
          <p:nvPr/>
        </p:nvSpPr>
        <p:spPr>
          <a:xfrm>
            <a:off x="3113207" y="2169061"/>
            <a:ext cx="7154523" cy="1323439"/>
          </a:xfrm>
          <a:prstGeom prst="rect">
            <a:avLst/>
          </a:prstGeom>
          <a:noFill/>
        </p:spPr>
        <p:txBody>
          <a:bodyPr wrap="none" rtlCol="0">
            <a:spAutoFit/>
          </a:bodyPr>
          <a:lstStyle/>
          <a:p>
            <a:r>
              <a:rPr lang="en-US" sz="8000" b="1" dirty="0">
                <a:solidFill>
                  <a:schemeClr val="bg1"/>
                </a:solidFill>
                <a:latin typeface="+mj-lt"/>
                <a:cs typeface="Times New Roman" pitchFamily="18" charset="0"/>
              </a:rPr>
              <a:t>TỰ ĐÁNH GIÁ</a:t>
            </a:r>
          </a:p>
        </p:txBody>
      </p:sp>
    </p:spTree>
    <p:extLst>
      <p:ext uri="{BB962C8B-B14F-4D97-AF65-F5344CB8AC3E}">
        <p14:creationId xmlns:p14="http://schemas.microsoft.com/office/powerpoint/2010/main" val="18876523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6803" descr="PPT素材-03">
            <a:extLst>
              <a:ext uri="{FF2B5EF4-FFF2-40B4-BE49-F238E27FC236}">
                <a16:creationId xmlns:a16="http://schemas.microsoft.com/office/drawing/2014/main" id="{7E72897E-D08E-4B1A-95D9-100ABA1C2672}"/>
              </a:ext>
            </a:extLst>
          </p:cNvPr>
          <p:cNvPicPr>
            <a:picLocks noChangeAspect="1"/>
          </p:cNvPicPr>
          <p:nvPr/>
        </p:nvPicPr>
        <p:blipFill>
          <a:blip r:embed="rId2"/>
          <a:stretch>
            <a:fillRect/>
          </a:stretch>
        </p:blipFill>
        <p:spPr>
          <a:xfrm>
            <a:off x="-145155" y="269823"/>
            <a:ext cx="12187767" cy="6329598"/>
          </a:xfrm>
          <a:prstGeom prst="rect">
            <a:avLst/>
          </a:prstGeom>
          <a:noFill/>
          <a:ln w="9525">
            <a:noFill/>
          </a:ln>
        </p:spPr>
      </p:pic>
      <p:sp>
        <p:nvSpPr>
          <p:cNvPr id="5" name="TextBox 4">
            <a:extLst>
              <a:ext uri="{FF2B5EF4-FFF2-40B4-BE49-F238E27FC236}">
                <a16:creationId xmlns:a16="http://schemas.microsoft.com/office/drawing/2014/main" id="{923D0C46-61D2-4FA0-B61F-28F11781A859}"/>
              </a:ext>
            </a:extLst>
          </p:cNvPr>
          <p:cNvSpPr txBox="1"/>
          <p:nvPr/>
        </p:nvSpPr>
        <p:spPr>
          <a:xfrm>
            <a:off x="1637155" y="2419688"/>
            <a:ext cx="8917690" cy="2123658"/>
          </a:xfrm>
          <a:prstGeom prst="rect">
            <a:avLst/>
          </a:prstGeom>
          <a:noFill/>
        </p:spPr>
        <p:txBody>
          <a:bodyPr wrap="square" rtlCol="0">
            <a:spAutoFit/>
          </a:bodyPr>
          <a:lstStyle/>
          <a:p>
            <a:pPr lvl="0" algn="ctr"/>
            <a:r>
              <a:rPr lang="en-US" sz="4400" dirty="0">
                <a:solidFill>
                  <a:prstClr val="black"/>
                </a:solidFill>
                <a:latin typeface="+mj-lt"/>
                <a:ea typeface="Arial-Rounded" panose="020B0500000000000000" pitchFamily="34" charset="0"/>
                <a:cs typeface="Times New Roman" panose="02020603050405020304" pitchFamily="18" charset="0"/>
              </a:rPr>
              <a:t>  Sau </a:t>
            </a:r>
            <a:r>
              <a:rPr lang="en-US" sz="4400" err="1">
                <a:solidFill>
                  <a:prstClr val="black"/>
                </a:solidFill>
                <a:latin typeface="+mj-lt"/>
                <a:ea typeface="Arial-Rounded" panose="020B0500000000000000" pitchFamily="34" charset="0"/>
                <a:cs typeface="Times New Roman" panose="02020603050405020304" pitchFamily="18" charset="0"/>
              </a:rPr>
              <a:t>Bài</a:t>
            </a:r>
            <a:r>
              <a:rPr lang="en-US" sz="4400">
                <a:solidFill>
                  <a:prstClr val="black"/>
                </a:solidFill>
                <a:latin typeface="+mj-lt"/>
                <a:ea typeface="Arial-Rounded" panose="020B0500000000000000" pitchFamily="34" charset="0"/>
                <a:cs typeface="Times New Roman" panose="02020603050405020304" pitchFamily="18" charset="0"/>
              </a:rPr>
              <a:t> 28 </a:t>
            </a:r>
            <a:r>
              <a:rPr lang="en-US" sz="4400" dirty="0" err="1">
                <a:solidFill>
                  <a:prstClr val="black"/>
                </a:solidFill>
                <a:latin typeface="+mj-lt"/>
                <a:ea typeface="Arial-Rounded" panose="020B0500000000000000" pitchFamily="34" charset="0"/>
                <a:cs typeface="Times New Roman" panose="02020603050405020304" pitchFamily="18" charset="0"/>
              </a:rPr>
              <a:t>và</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err="1">
                <a:solidFill>
                  <a:prstClr val="black"/>
                </a:solidFill>
                <a:latin typeface="+mj-lt"/>
                <a:ea typeface="Arial-Rounded" panose="020B0500000000000000" pitchFamily="34" charset="0"/>
                <a:cs typeface="Times New Roman" panose="02020603050405020304" pitchFamily="18" charset="0"/>
              </a:rPr>
              <a:t>Bài</a:t>
            </a:r>
            <a:r>
              <a:rPr lang="en-US" sz="4400">
                <a:solidFill>
                  <a:prstClr val="black"/>
                </a:solidFill>
                <a:latin typeface="+mj-lt"/>
                <a:ea typeface="Arial-Rounded" panose="020B0500000000000000" pitchFamily="34" charset="0"/>
                <a:cs typeface="Times New Roman" panose="02020603050405020304" pitchFamily="18" charset="0"/>
              </a:rPr>
              <a:t> 29 </a:t>
            </a:r>
            <a:r>
              <a:rPr lang="en-US" sz="4400" dirty="0" err="1">
                <a:solidFill>
                  <a:prstClr val="black"/>
                </a:solidFill>
                <a:latin typeface="+mj-lt"/>
                <a:ea typeface="Arial-Rounded" panose="020B0500000000000000" pitchFamily="34" charset="0"/>
                <a:cs typeface="Times New Roman" panose="02020603050405020304" pitchFamily="18" charset="0"/>
              </a:rPr>
              <a:t>em</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đã</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biết</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những</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gì</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đã</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làm</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được</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những</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gì</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Hãy</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đánh</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giá</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theo</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bảng</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dưới</a:t>
            </a:r>
            <a:r>
              <a:rPr lang="en-US" sz="4400" dirty="0">
                <a:solidFill>
                  <a:prstClr val="black"/>
                </a:solidFill>
                <a:latin typeface="+mj-lt"/>
                <a:ea typeface="Arial-Rounded" panose="020B0500000000000000" pitchFamily="34" charset="0"/>
                <a:cs typeface="Times New Roman" panose="02020603050405020304" pitchFamily="18" charset="0"/>
              </a:rPr>
              <a:t> </a:t>
            </a:r>
            <a:r>
              <a:rPr lang="en-US" sz="4400" dirty="0" err="1">
                <a:solidFill>
                  <a:prstClr val="black"/>
                </a:solidFill>
                <a:latin typeface="+mj-lt"/>
                <a:ea typeface="Arial-Rounded" panose="020B0500000000000000" pitchFamily="34" charset="0"/>
                <a:cs typeface="Times New Roman" panose="02020603050405020304" pitchFamily="18" charset="0"/>
              </a:rPr>
              <a:t>đây</a:t>
            </a:r>
            <a:r>
              <a:rPr lang="en-US" sz="4400" dirty="0">
                <a:solidFill>
                  <a:prstClr val="black"/>
                </a:solidFill>
                <a:latin typeface="+mj-lt"/>
                <a:ea typeface="Arial-Rounded" panose="020B0500000000000000" pitchFamily="34" charset="0"/>
                <a:cs typeface="Times New Roman" panose="02020603050405020304" pitchFamily="18" charset="0"/>
              </a:rPr>
              <a:t>:</a:t>
            </a:r>
          </a:p>
        </p:txBody>
      </p:sp>
    </p:spTree>
    <p:extLst>
      <p:ext uri="{BB962C8B-B14F-4D97-AF65-F5344CB8AC3E}">
        <p14:creationId xmlns:p14="http://schemas.microsoft.com/office/powerpoint/2010/main" val="39980840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73734" descr="PPT素材-18">
            <a:extLst>
              <a:ext uri="{FF2B5EF4-FFF2-40B4-BE49-F238E27FC236}">
                <a16:creationId xmlns:a16="http://schemas.microsoft.com/office/drawing/2014/main" id="{1E1B6E63-497C-4303-BEFB-1E51E5945E95}"/>
              </a:ext>
            </a:extLst>
          </p:cNvPr>
          <p:cNvPicPr>
            <a:picLocks noChangeAspect="1"/>
          </p:cNvPicPr>
          <p:nvPr/>
        </p:nvPicPr>
        <p:blipFill>
          <a:blip r:embed="rId2"/>
          <a:stretch>
            <a:fillRect/>
          </a:stretch>
        </p:blipFill>
        <p:spPr>
          <a:xfrm>
            <a:off x="10193886" y="2034008"/>
            <a:ext cx="1915242" cy="2789984"/>
          </a:xfrm>
          <a:prstGeom prst="rect">
            <a:avLst/>
          </a:prstGeom>
          <a:noFill/>
          <a:ln w="9525">
            <a:noFill/>
          </a:ln>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0" y="485317"/>
            <a:ext cx="9934578" cy="61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503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43D1CA89-34B1-443C-9F42-A4D1B14DDB57}"/>
              </a:ext>
            </a:extLst>
          </p:cNvPr>
          <p:cNvSpPr/>
          <p:nvPr/>
        </p:nvSpPr>
        <p:spPr>
          <a:xfrm>
            <a:off x="798286" y="624114"/>
            <a:ext cx="3033485" cy="56605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rPr>
              <a:t>Tự đánh giá:</a:t>
            </a:r>
          </a:p>
        </p:txBody>
      </p:sp>
      <p:graphicFrame>
        <p:nvGraphicFramePr>
          <p:cNvPr id="7" name="Bảng 6">
            <a:extLst>
              <a:ext uri="{FF2B5EF4-FFF2-40B4-BE49-F238E27FC236}">
                <a16:creationId xmlns:a16="http://schemas.microsoft.com/office/drawing/2014/main" id="{06EE85B2-F27C-4804-8569-EDE72295DC9D}"/>
              </a:ext>
            </a:extLst>
          </p:cNvPr>
          <p:cNvGraphicFramePr>
            <a:graphicFrameLocks noGrp="1"/>
          </p:cNvGraphicFramePr>
          <p:nvPr>
            <p:extLst>
              <p:ext uri="{D42A27DB-BD31-4B8C-83A1-F6EECF244321}">
                <p14:modId xmlns:p14="http://schemas.microsoft.com/office/powerpoint/2010/main" val="3913884182"/>
              </p:ext>
            </p:extLst>
          </p:nvPr>
        </p:nvGraphicFramePr>
        <p:xfrm>
          <a:off x="798286" y="1510748"/>
          <a:ext cx="10850376" cy="4913253"/>
        </p:xfrm>
        <a:graphic>
          <a:graphicData uri="http://schemas.openxmlformats.org/drawingml/2006/table">
            <a:tbl>
              <a:tblPr firstRow="1" bandRow="1">
                <a:tableStyleId>{5C22544A-7EE6-4342-B048-85BDC9FD1C3A}</a:tableStyleId>
              </a:tblPr>
              <a:tblGrid>
                <a:gridCol w="4626977">
                  <a:extLst>
                    <a:ext uri="{9D8B030D-6E8A-4147-A177-3AD203B41FA5}">
                      <a16:colId xmlns:a16="http://schemas.microsoft.com/office/drawing/2014/main" val="1321880868"/>
                    </a:ext>
                  </a:extLst>
                </a:gridCol>
                <a:gridCol w="798211">
                  <a:extLst>
                    <a:ext uri="{9D8B030D-6E8A-4147-A177-3AD203B41FA5}">
                      <a16:colId xmlns:a16="http://schemas.microsoft.com/office/drawing/2014/main" val="3958189051"/>
                    </a:ext>
                  </a:extLst>
                </a:gridCol>
                <a:gridCol w="4741006">
                  <a:extLst>
                    <a:ext uri="{9D8B030D-6E8A-4147-A177-3AD203B41FA5}">
                      <a16:colId xmlns:a16="http://schemas.microsoft.com/office/drawing/2014/main" val="2832464851"/>
                    </a:ext>
                  </a:extLst>
                </a:gridCol>
                <a:gridCol w="684182">
                  <a:extLst>
                    <a:ext uri="{9D8B030D-6E8A-4147-A177-3AD203B41FA5}">
                      <a16:colId xmlns:a16="http://schemas.microsoft.com/office/drawing/2014/main" val="3914288332"/>
                    </a:ext>
                  </a:extLst>
                </a:gridCol>
              </a:tblGrid>
              <a:tr h="55791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Đã</a:t>
                      </a:r>
                      <a:r>
                        <a:rPr lang="en-US" sz="2400" baseline="0">
                          <a:solidFill>
                            <a:schemeClr val="tx1"/>
                          </a:solidFill>
                          <a:latin typeface="Arial" panose="020B0604020202020204" pitchFamily="34" charset="0"/>
                          <a:cs typeface="Arial" panose="020B0604020202020204" pitchFamily="34" charset="0"/>
                        </a:rPr>
                        <a:t> biết những gì?</a:t>
                      </a:r>
                      <a:endParaRPr lang="en-US" sz="2400">
                        <a:solidFill>
                          <a:schemeClr val="tx1"/>
                        </a:solidFill>
                        <a:latin typeface="Arial" panose="020B0604020202020204" pitchFamily="34" charset="0"/>
                        <a:cs typeface="Arial" panose="020B0604020202020204" pitchFamily="34" charset="0"/>
                      </a:endParaRPr>
                    </a:p>
                    <a:p>
                      <a:pPr algn="just"/>
                      <a:endParaRPr lang="en-US" sz="2400"/>
                    </a:p>
                  </a:txBody>
                  <a:tcPr anchor="ctr">
                    <a:solidFill>
                      <a:srgbClr val="FFFF00"/>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Đã</a:t>
                      </a:r>
                      <a:r>
                        <a:rPr lang="en-US" sz="2400" baseline="0">
                          <a:solidFill>
                            <a:schemeClr val="tx1"/>
                          </a:solidFill>
                          <a:latin typeface="Arial" panose="020B0604020202020204" pitchFamily="34" charset="0"/>
                          <a:cs typeface="Arial" panose="020B0604020202020204" pitchFamily="34" charset="0"/>
                        </a:rPr>
                        <a:t> làm được những gì?</a:t>
                      </a:r>
                      <a:endParaRPr lang="en-US" sz="2400">
                        <a:solidFill>
                          <a:schemeClr val="tx1"/>
                        </a:solidFill>
                        <a:latin typeface="Arial" panose="020B0604020202020204" pitchFamily="34" charset="0"/>
                        <a:cs typeface="Arial" panose="020B0604020202020204" pitchFamily="34" charset="0"/>
                      </a:endParaRPr>
                    </a:p>
                    <a:p>
                      <a:pPr algn="just"/>
                      <a:endParaRPr lang="en-US" sz="2400"/>
                    </a:p>
                  </a:txBody>
                  <a:tcPr anchor="ctr">
                    <a:solidFill>
                      <a:srgbClr val="FFFF00"/>
                    </a:solidFill>
                  </a:tcPr>
                </a:tc>
                <a:tc hMerge="1">
                  <a:txBody>
                    <a:bodyPr/>
                    <a:lstStyle/>
                    <a:p>
                      <a:endParaRPr lang="en-US"/>
                    </a:p>
                  </a:txBody>
                  <a:tcPr/>
                </a:tc>
                <a:extLst>
                  <a:ext uri="{0D108BD9-81ED-4DB2-BD59-A6C34878D82A}">
                    <a16:rowId xmlns:a16="http://schemas.microsoft.com/office/drawing/2014/main" val="2938505842"/>
                  </a:ext>
                </a:extLst>
              </a:tr>
              <a:tr h="1255653">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a)</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Các</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chữ</a:t>
                      </a:r>
                      <a:r>
                        <a:rPr lang="en-US" sz="2400" baseline="0" dirty="0">
                          <a:solidFill>
                            <a:schemeClr val="tx1"/>
                          </a:solidFill>
                          <a:latin typeface="Arial" panose="020B0604020202020204" pitchFamily="34" charset="0"/>
                          <a:cs typeface="Arial" panose="020B0604020202020204" pitchFamily="34" charset="0"/>
                        </a:rPr>
                        <a:t> </a:t>
                      </a:r>
                      <a:r>
                        <a:rPr lang="en-US" sz="2400" baseline="0" err="1">
                          <a:solidFill>
                            <a:schemeClr val="tx1"/>
                          </a:solidFill>
                          <a:latin typeface="Arial" panose="020B0604020202020204" pitchFamily="34" charset="0"/>
                          <a:cs typeface="Arial" panose="020B0604020202020204" pitchFamily="34" charset="0"/>
                        </a:rPr>
                        <a:t>hoa</a:t>
                      </a:r>
                      <a:r>
                        <a:rPr lang="en-US" sz="2400" baseline="0">
                          <a:solidFill>
                            <a:schemeClr val="tx1"/>
                          </a:solidFill>
                          <a:latin typeface="Arial" panose="020B0604020202020204" pitchFamily="34" charset="0"/>
                          <a:cs typeface="Arial" panose="020B0604020202020204" pitchFamily="34" charset="0"/>
                        </a:rPr>
                        <a:t> </a:t>
                      </a:r>
                      <a:r>
                        <a:rPr lang="en-US" sz="2000" b="1" baseline="0">
                          <a:solidFill>
                            <a:schemeClr val="tx1"/>
                          </a:solidFill>
                          <a:latin typeface="HP001 4 hàng" panose="020B0603050302020204" pitchFamily="34" charset="0"/>
                          <a:cs typeface="Arial" panose="020B0604020202020204" pitchFamily="34" charset="0"/>
                        </a:rPr>
                        <a:t>Y ,</a:t>
                      </a:r>
                      <a:r>
                        <a:rPr lang="en-US" sz="2000" b="1">
                          <a:solidFill>
                            <a:srgbClr val="FF0000"/>
                          </a:solidFill>
                          <a:latin typeface="HP001 4 hàng" panose="020B0603050302020204" pitchFamily="34" charset="0"/>
                          <a:ea typeface="Arial-Rounded"/>
                        </a:rPr>
                        <a:t> F</a:t>
                      </a:r>
                      <a:r>
                        <a:rPr lang="en-US" sz="2000" b="1" baseline="0">
                          <a:solidFill>
                            <a:schemeClr val="tx1"/>
                          </a:solidFill>
                          <a:latin typeface="HP001 4 hàng" panose="020B0603050302020204" pitchFamily="34" charset="0"/>
                          <a:cs typeface="Arial" panose="020B0604020202020204" pitchFamily="34" charset="0"/>
                        </a:rPr>
                        <a:t> </a:t>
                      </a:r>
                      <a:r>
                        <a:rPr lang="en-US" sz="2400" b="0" baseline="0">
                          <a:solidFill>
                            <a:schemeClr val="tx1"/>
                          </a:solidFill>
                          <a:latin typeface="+mn-lt"/>
                          <a:cs typeface="Arial" panose="020B0604020202020204" pitchFamily="34" charset="0"/>
                        </a:rPr>
                        <a:t>( kiểu 2)</a:t>
                      </a:r>
                      <a:endParaRPr lang="en-US" sz="2400" b="0" dirty="0">
                        <a:solidFill>
                          <a:schemeClr val="tx1"/>
                        </a:solidFill>
                        <a:latin typeface="+mn-lt"/>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a</a:t>
                      </a:r>
                      <a:r>
                        <a:rPr lang="en-US" sz="2400" dirty="0">
                          <a:solidFill>
                            <a:schemeClr val="tx1"/>
                          </a:solidFill>
                          <a:latin typeface="Arial" panose="020B0604020202020204" pitchFamily="34" charset="0"/>
                          <a:cs typeface="Arial" panose="020B0604020202020204" pitchFamily="34" charset="0"/>
                        </a:rPr>
                        <a:t>)</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Viết</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các</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chữ</a:t>
                      </a:r>
                      <a:r>
                        <a:rPr lang="en-US" sz="2400" baseline="0" dirty="0">
                          <a:solidFill>
                            <a:schemeClr val="tx1"/>
                          </a:solidFill>
                          <a:latin typeface="Arial" panose="020B0604020202020204" pitchFamily="34" charset="0"/>
                          <a:cs typeface="Arial" panose="020B0604020202020204" pitchFamily="34" charset="0"/>
                        </a:rPr>
                        <a:t> </a:t>
                      </a:r>
                      <a:r>
                        <a:rPr lang="en-US" sz="2400" baseline="0" err="1">
                          <a:solidFill>
                            <a:schemeClr val="tx1"/>
                          </a:solidFill>
                          <a:latin typeface="Arial" panose="020B0604020202020204" pitchFamily="34" charset="0"/>
                          <a:cs typeface="Arial" panose="020B0604020202020204" pitchFamily="34" charset="0"/>
                        </a:rPr>
                        <a:t>hoa</a:t>
                      </a:r>
                      <a:r>
                        <a:rPr lang="en-US" sz="2400" baseline="0">
                          <a:solidFill>
                            <a:schemeClr val="tx1"/>
                          </a:solidFill>
                          <a:latin typeface="Arial" panose="020B0604020202020204" pitchFamily="34" charset="0"/>
                          <a:cs typeface="Arial" panose="020B0604020202020204" pitchFamily="34" charset="0"/>
                        </a:rPr>
                        <a:t> </a:t>
                      </a:r>
                      <a:r>
                        <a:rPr lang="en-US" sz="2000" b="1" baseline="0">
                          <a:solidFill>
                            <a:schemeClr val="tx1"/>
                          </a:solidFill>
                          <a:latin typeface="HP001 4 hàng" panose="020B0603050302020204" pitchFamily="34" charset="0"/>
                          <a:cs typeface="Arial" panose="020B0604020202020204" pitchFamily="34" charset="0"/>
                        </a:rPr>
                        <a:t>Y ,</a:t>
                      </a:r>
                      <a:r>
                        <a:rPr lang="en-US" sz="2000" b="1">
                          <a:solidFill>
                            <a:srgbClr val="FF0000"/>
                          </a:solidFill>
                          <a:latin typeface="HP001 4 hàng" panose="020B0603050302020204" pitchFamily="34" charset="0"/>
                          <a:ea typeface="Arial-Rounded"/>
                        </a:rPr>
                        <a:t> F</a:t>
                      </a:r>
                      <a:r>
                        <a:rPr lang="en-US" sz="2000" b="1" baseline="0">
                          <a:solidFill>
                            <a:schemeClr val="tx1"/>
                          </a:solidFill>
                          <a:latin typeface="HP001 4 hàng" panose="020B0603050302020204" pitchFamily="34" charset="0"/>
                          <a:cs typeface="Arial" panose="020B0604020202020204" pitchFamily="34" charset="0"/>
                        </a:rPr>
                        <a:t> </a:t>
                      </a:r>
                      <a:r>
                        <a:rPr lang="en-US" sz="2400" b="0" baseline="0">
                          <a:solidFill>
                            <a:schemeClr val="tx1"/>
                          </a:solidFill>
                          <a:latin typeface="+mn-lt"/>
                          <a:cs typeface="Arial" panose="020B0604020202020204" pitchFamily="34" charset="0"/>
                        </a:rPr>
                        <a:t>( kiểu 2)</a:t>
                      </a:r>
                      <a:endParaRPr lang="en-US" sz="2400" b="0" dirty="0">
                        <a:solidFill>
                          <a:schemeClr val="tx1"/>
                        </a:solidFill>
                        <a:latin typeface="+mn-lt"/>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1501991821"/>
                  </a:ext>
                </a:extLst>
              </a:tr>
              <a:tr h="225431">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b</a:t>
                      </a:r>
                      <a:r>
                        <a:rPr lang="en-US" sz="2400">
                          <a:solidFill>
                            <a:schemeClr val="tx1"/>
                          </a:solidFill>
                          <a:latin typeface="Arial" panose="020B0604020202020204" pitchFamily="34" charset="0"/>
                          <a:cs typeface="Arial" panose="020B0604020202020204" pitchFamily="34" charset="0"/>
                        </a:rPr>
                        <a:t>)</a:t>
                      </a:r>
                      <a:r>
                        <a:rPr lang="en-US" sz="2400" baseline="0">
                          <a:solidFill>
                            <a:schemeClr val="tx1"/>
                          </a:solidFill>
                          <a:latin typeface="Arial" panose="020B0604020202020204" pitchFamily="34" charset="0"/>
                          <a:cs typeface="Arial" panose="020B0604020202020204" pitchFamily="34" charset="0"/>
                        </a:rPr>
                        <a:t> Câu hỏi Vì sao?</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b</a:t>
                      </a:r>
                      <a:r>
                        <a:rPr lang="en-US" sz="2400">
                          <a:solidFill>
                            <a:schemeClr val="tx1"/>
                          </a:solidFill>
                          <a:latin typeface="Arial" panose="020B0604020202020204" pitchFamily="34" charset="0"/>
                          <a:cs typeface="Arial" panose="020B0604020202020204" pitchFamily="34" charset="0"/>
                        </a:rPr>
                        <a:t>)</a:t>
                      </a:r>
                      <a:r>
                        <a:rPr lang="en-US" sz="2400" baseline="0">
                          <a:solidFill>
                            <a:schemeClr val="tx1"/>
                          </a:solidFill>
                          <a:latin typeface="Arial" panose="020B0604020202020204" pitchFamily="34" charset="0"/>
                          <a:cs typeface="Arial" panose="020B0604020202020204" pitchFamily="34" charset="0"/>
                        </a:rPr>
                        <a:t> Hỏi và trả lời câu hỏi Vì sao?</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231345947"/>
                  </a:ext>
                </a:extLst>
              </a:tr>
              <a:tr h="599623">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c)</a:t>
                      </a:r>
                      <a:r>
                        <a:rPr lang="en-US" sz="2400" baseline="0">
                          <a:solidFill>
                            <a:schemeClr val="tx1"/>
                          </a:solidFill>
                          <a:latin typeface="Arial" panose="020B0604020202020204" pitchFamily="34" charset="0"/>
                          <a:cs typeface="Arial" panose="020B0604020202020204" pitchFamily="34" charset="0"/>
                        </a:rPr>
                        <a:t> Bản tin dự báo thời tiết</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c)</a:t>
                      </a:r>
                      <a:r>
                        <a:rPr lang="en-US" sz="2400" baseline="0">
                          <a:solidFill>
                            <a:schemeClr val="tx1"/>
                          </a:solidFill>
                          <a:latin typeface="Arial" panose="020B0604020202020204" pitchFamily="34" charset="0"/>
                          <a:cs typeface="Arial" panose="020B0604020202020204" pitchFamily="34" charset="0"/>
                        </a:rPr>
                        <a:t> Nghe và nhắc lại thông tin chính.</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1503956063"/>
                  </a:ext>
                </a:extLst>
              </a:tr>
              <a:tr h="634007">
                <a:tc>
                  <a:txBody>
                    <a:bodyPr/>
                    <a:lstStyle/>
                    <a:p>
                      <a:pPr algn="just"/>
                      <a:r>
                        <a:rPr lang="en-US" sz="2400">
                          <a:latin typeface="Arial" panose="020B0604020202020204" pitchFamily="34" charset="0"/>
                          <a:cs typeface="Arial" panose="020B0604020202020204" pitchFamily="34" charset="0"/>
                        </a:rPr>
                        <a:t>e) Truyện, th</a:t>
                      </a:r>
                      <a:r>
                        <a:rPr lang="vi-VN" sz="2400">
                          <a:latin typeface="Arial" panose="020B0604020202020204" pitchFamily="34" charset="0"/>
                          <a:cs typeface="Arial" panose="020B0604020202020204" pitchFamily="34" charset="0"/>
                        </a:rPr>
                        <a:t>ơ</a:t>
                      </a:r>
                      <a:r>
                        <a:rPr lang="en-US" sz="2400">
                          <a:latin typeface="Arial" panose="020B0604020202020204" pitchFamily="34" charset="0"/>
                          <a:cs typeface="Arial" panose="020B0604020202020204" pitchFamily="34" charset="0"/>
                        </a:rPr>
                        <a:t>, văn miêu tả, thông</a:t>
                      </a:r>
                      <a:r>
                        <a:rPr lang="en-US" sz="2400" baseline="0">
                          <a:latin typeface="Arial" panose="020B0604020202020204" pitchFamily="34" charset="0"/>
                          <a:cs typeface="Arial" panose="020B0604020202020204" pitchFamily="34" charset="0"/>
                        </a:rPr>
                        <a:t> tin,</a:t>
                      </a:r>
                      <a:r>
                        <a:rPr lang="en-US" sz="2400">
                          <a:latin typeface="Arial" panose="020B0604020202020204" pitchFamily="34" charset="0"/>
                          <a:cs typeface="Arial" panose="020B0604020202020204" pitchFamily="34" charset="0"/>
                        </a:rPr>
                        <a:t> tranh ảnh về</a:t>
                      </a:r>
                      <a:r>
                        <a:rPr lang="en-US" sz="2400" baseline="0">
                          <a:latin typeface="Arial" panose="020B0604020202020204" pitchFamily="34" charset="0"/>
                          <a:cs typeface="Arial" panose="020B0604020202020204" pitchFamily="34" charset="0"/>
                        </a:rPr>
                        <a:t> các mùa trong năm</a:t>
                      </a:r>
                      <a:r>
                        <a:rPr lang="en-US" sz="2400">
                          <a:latin typeface="Arial" panose="020B0604020202020204" pitchFamily="34" charset="0"/>
                          <a:cs typeface="Arial" panose="020B0604020202020204" pitchFamily="34" charset="0"/>
                        </a:rPr>
                        <a:t>.</a:t>
                      </a:r>
                    </a:p>
                  </a:txBody>
                  <a:tcPr anchor="ctr">
                    <a:solidFill>
                      <a:schemeClr val="accent1">
                        <a:lumMod val="60000"/>
                        <a:lumOff val="40000"/>
                      </a:schemeClr>
                    </a:solidFill>
                  </a:tcPr>
                </a:tc>
                <a:tc>
                  <a:txBody>
                    <a:bodyPr/>
                    <a:lstStyle/>
                    <a:p>
                      <a:pPr algn="just"/>
                      <a:endParaRPr lang="en-US" sz="2400">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r>
                        <a:rPr lang="en-US" sz="2400">
                          <a:latin typeface="Arial" panose="020B0604020202020204" pitchFamily="34" charset="0"/>
                          <a:cs typeface="Arial" panose="020B0604020202020204" pitchFamily="34" charset="0"/>
                        </a:rPr>
                        <a:t>e) Quan sát, nhận xét và viết về tranh ảnh;</a:t>
                      </a:r>
                      <a:r>
                        <a:rPr lang="en-US" sz="2400" baseline="0">
                          <a:latin typeface="Arial" panose="020B0604020202020204" pitchFamily="34" charset="0"/>
                          <a:cs typeface="Arial" panose="020B0604020202020204" pitchFamily="34" charset="0"/>
                        </a:rPr>
                        <a:t> viế về mùa yêu thích, về một việc làm bảo vệ môi trường. </a:t>
                      </a:r>
                      <a:endParaRPr lang="en-US" sz="2400">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2157116007"/>
                  </a:ext>
                </a:extLst>
              </a:tr>
            </a:tbl>
          </a:graphicData>
        </a:graphic>
      </p:graphicFrame>
    </p:spTree>
    <p:extLst>
      <p:ext uri="{BB962C8B-B14F-4D97-AF65-F5344CB8AC3E}">
        <p14:creationId xmlns:p14="http://schemas.microsoft.com/office/powerpoint/2010/main" val="3904702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43D1CA89-34B1-443C-9F42-A4D1B14DDB57}"/>
              </a:ext>
            </a:extLst>
          </p:cNvPr>
          <p:cNvSpPr/>
          <p:nvPr/>
        </p:nvSpPr>
        <p:spPr>
          <a:xfrm>
            <a:off x="798286" y="624114"/>
            <a:ext cx="3033485" cy="56605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prstClr val="black"/>
                </a:solidFill>
              </a:rPr>
              <a:t>Tự đánh giá:</a:t>
            </a:r>
          </a:p>
        </p:txBody>
      </p:sp>
      <p:graphicFrame>
        <p:nvGraphicFramePr>
          <p:cNvPr id="7" name="Bảng 6">
            <a:extLst>
              <a:ext uri="{FF2B5EF4-FFF2-40B4-BE49-F238E27FC236}">
                <a16:creationId xmlns:a16="http://schemas.microsoft.com/office/drawing/2014/main" id="{06EE85B2-F27C-4804-8569-EDE72295DC9D}"/>
              </a:ext>
            </a:extLst>
          </p:cNvPr>
          <p:cNvGraphicFramePr>
            <a:graphicFrameLocks noGrp="1"/>
          </p:cNvGraphicFramePr>
          <p:nvPr>
            <p:extLst>
              <p:ext uri="{D42A27DB-BD31-4B8C-83A1-F6EECF244321}">
                <p14:modId xmlns:p14="http://schemas.microsoft.com/office/powerpoint/2010/main" val="1542182523"/>
              </p:ext>
            </p:extLst>
          </p:nvPr>
        </p:nvGraphicFramePr>
        <p:xfrm>
          <a:off x="798286" y="1510748"/>
          <a:ext cx="10850376" cy="5279013"/>
        </p:xfrm>
        <a:graphic>
          <a:graphicData uri="http://schemas.openxmlformats.org/drawingml/2006/table">
            <a:tbl>
              <a:tblPr firstRow="1" bandRow="1">
                <a:tableStyleId>{5C22544A-7EE6-4342-B048-85BDC9FD1C3A}</a:tableStyleId>
              </a:tblPr>
              <a:tblGrid>
                <a:gridCol w="4626977">
                  <a:extLst>
                    <a:ext uri="{9D8B030D-6E8A-4147-A177-3AD203B41FA5}">
                      <a16:colId xmlns:a16="http://schemas.microsoft.com/office/drawing/2014/main" val="1321880868"/>
                    </a:ext>
                  </a:extLst>
                </a:gridCol>
                <a:gridCol w="798211">
                  <a:extLst>
                    <a:ext uri="{9D8B030D-6E8A-4147-A177-3AD203B41FA5}">
                      <a16:colId xmlns:a16="http://schemas.microsoft.com/office/drawing/2014/main" val="3958189051"/>
                    </a:ext>
                  </a:extLst>
                </a:gridCol>
                <a:gridCol w="4741006">
                  <a:extLst>
                    <a:ext uri="{9D8B030D-6E8A-4147-A177-3AD203B41FA5}">
                      <a16:colId xmlns:a16="http://schemas.microsoft.com/office/drawing/2014/main" val="2832464851"/>
                    </a:ext>
                  </a:extLst>
                </a:gridCol>
                <a:gridCol w="684182">
                  <a:extLst>
                    <a:ext uri="{9D8B030D-6E8A-4147-A177-3AD203B41FA5}">
                      <a16:colId xmlns:a16="http://schemas.microsoft.com/office/drawing/2014/main" val="3914288332"/>
                    </a:ext>
                  </a:extLst>
                </a:gridCol>
              </a:tblGrid>
              <a:tr h="55791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Đã</a:t>
                      </a:r>
                      <a:r>
                        <a:rPr lang="en-US" sz="2400" baseline="0">
                          <a:solidFill>
                            <a:schemeClr val="tx1"/>
                          </a:solidFill>
                          <a:latin typeface="Arial" panose="020B0604020202020204" pitchFamily="34" charset="0"/>
                          <a:cs typeface="Arial" panose="020B0604020202020204" pitchFamily="34" charset="0"/>
                        </a:rPr>
                        <a:t> biết những gì?</a:t>
                      </a:r>
                      <a:endParaRPr lang="en-US" sz="2400">
                        <a:solidFill>
                          <a:schemeClr val="tx1"/>
                        </a:solidFill>
                        <a:latin typeface="Arial" panose="020B0604020202020204" pitchFamily="34" charset="0"/>
                        <a:cs typeface="Arial" panose="020B0604020202020204" pitchFamily="34" charset="0"/>
                      </a:endParaRPr>
                    </a:p>
                    <a:p>
                      <a:pPr algn="just"/>
                      <a:endParaRPr lang="en-US" sz="2400"/>
                    </a:p>
                  </a:txBody>
                  <a:tcPr anchor="ctr">
                    <a:solidFill>
                      <a:srgbClr val="FFFF00"/>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Đã</a:t>
                      </a:r>
                      <a:r>
                        <a:rPr lang="en-US" sz="2400" baseline="0">
                          <a:solidFill>
                            <a:schemeClr val="tx1"/>
                          </a:solidFill>
                          <a:latin typeface="Arial" panose="020B0604020202020204" pitchFamily="34" charset="0"/>
                          <a:cs typeface="Arial" panose="020B0604020202020204" pitchFamily="34" charset="0"/>
                        </a:rPr>
                        <a:t> làm được những gì?</a:t>
                      </a:r>
                      <a:endParaRPr lang="en-US" sz="2400">
                        <a:solidFill>
                          <a:schemeClr val="tx1"/>
                        </a:solidFill>
                        <a:latin typeface="Arial" panose="020B0604020202020204" pitchFamily="34" charset="0"/>
                        <a:cs typeface="Arial" panose="020B0604020202020204" pitchFamily="34" charset="0"/>
                      </a:endParaRPr>
                    </a:p>
                    <a:p>
                      <a:pPr algn="just"/>
                      <a:endParaRPr lang="en-US" sz="2400"/>
                    </a:p>
                  </a:txBody>
                  <a:tcPr anchor="ctr">
                    <a:solidFill>
                      <a:srgbClr val="FFFF00"/>
                    </a:solidFill>
                  </a:tcPr>
                </a:tc>
                <a:tc hMerge="1">
                  <a:txBody>
                    <a:bodyPr/>
                    <a:lstStyle/>
                    <a:p>
                      <a:endParaRPr lang="en-US"/>
                    </a:p>
                  </a:txBody>
                  <a:tcPr/>
                </a:tc>
                <a:extLst>
                  <a:ext uri="{0D108BD9-81ED-4DB2-BD59-A6C34878D82A}">
                    <a16:rowId xmlns:a16="http://schemas.microsoft.com/office/drawing/2014/main" val="2938505842"/>
                  </a:ext>
                </a:extLst>
              </a:tr>
              <a:tr h="1255653">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a)</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Các</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chữ</a:t>
                      </a:r>
                      <a:r>
                        <a:rPr lang="en-US" sz="2400" baseline="0" dirty="0">
                          <a:solidFill>
                            <a:schemeClr val="tx1"/>
                          </a:solidFill>
                          <a:latin typeface="Arial" panose="020B0604020202020204" pitchFamily="34" charset="0"/>
                          <a:cs typeface="Arial" panose="020B0604020202020204" pitchFamily="34" charset="0"/>
                        </a:rPr>
                        <a:t> </a:t>
                      </a:r>
                      <a:r>
                        <a:rPr lang="en-US" sz="2400" baseline="0" err="1">
                          <a:solidFill>
                            <a:schemeClr val="tx1"/>
                          </a:solidFill>
                          <a:latin typeface="Arial" panose="020B0604020202020204" pitchFamily="34" charset="0"/>
                          <a:cs typeface="Arial" panose="020B0604020202020204" pitchFamily="34" charset="0"/>
                        </a:rPr>
                        <a:t>hoa</a:t>
                      </a:r>
                      <a:r>
                        <a:rPr lang="en-US" sz="2400" baseline="0">
                          <a:solidFill>
                            <a:schemeClr val="tx1"/>
                          </a:solidFill>
                          <a:latin typeface="Arial" panose="020B0604020202020204" pitchFamily="34" charset="0"/>
                          <a:cs typeface="Arial" panose="020B0604020202020204" pitchFamily="34" charset="0"/>
                        </a:rPr>
                        <a:t> </a:t>
                      </a:r>
                      <a:r>
                        <a:rPr lang="en-US" sz="2000" b="1" baseline="0">
                          <a:solidFill>
                            <a:schemeClr val="tx1"/>
                          </a:solidFill>
                          <a:latin typeface="HP001 4 hàng" panose="020B0603050302020204" pitchFamily="34" charset="0"/>
                          <a:cs typeface="Arial" panose="020B0604020202020204" pitchFamily="34" charset="0"/>
                        </a:rPr>
                        <a:t>Y ,</a:t>
                      </a:r>
                      <a:r>
                        <a:rPr lang="en-US" sz="2000" b="1">
                          <a:solidFill>
                            <a:srgbClr val="FF0000"/>
                          </a:solidFill>
                          <a:latin typeface="HP001 4 hàng" panose="020B0603050302020204" pitchFamily="34" charset="0"/>
                          <a:ea typeface="Arial-Rounded"/>
                        </a:rPr>
                        <a:t> F</a:t>
                      </a:r>
                      <a:r>
                        <a:rPr lang="en-US" sz="2000" b="1" baseline="0">
                          <a:solidFill>
                            <a:schemeClr val="tx1"/>
                          </a:solidFill>
                          <a:latin typeface="HP001 4 hàng" panose="020B0603050302020204" pitchFamily="34" charset="0"/>
                          <a:cs typeface="Arial" panose="020B0604020202020204" pitchFamily="34" charset="0"/>
                        </a:rPr>
                        <a:t> </a:t>
                      </a:r>
                      <a:r>
                        <a:rPr lang="en-US" sz="2400" b="0" baseline="0">
                          <a:solidFill>
                            <a:schemeClr val="tx1"/>
                          </a:solidFill>
                          <a:latin typeface="+mn-lt"/>
                          <a:cs typeface="Arial" panose="020B0604020202020204" pitchFamily="34" charset="0"/>
                        </a:rPr>
                        <a:t>( kiểu 2)</a:t>
                      </a:r>
                      <a:endParaRPr lang="en-US" sz="2400" b="0" dirty="0">
                        <a:solidFill>
                          <a:schemeClr val="tx1"/>
                        </a:solidFill>
                        <a:latin typeface="+mn-lt"/>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a</a:t>
                      </a:r>
                      <a:r>
                        <a:rPr lang="en-US" sz="2400" dirty="0">
                          <a:solidFill>
                            <a:schemeClr val="tx1"/>
                          </a:solidFill>
                          <a:latin typeface="Arial" panose="020B0604020202020204" pitchFamily="34" charset="0"/>
                          <a:cs typeface="Arial" panose="020B0604020202020204" pitchFamily="34" charset="0"/>
                        </a:rPr>
                        <a:t>)</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Viết</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các</a:t>
                      </a:r>
                      <a:r>
                        <a:rPr lang="en-US" sz="2400" baseline="0" dirty="0">
                          <a:solidFill>
                            <a:schemeClr val="tx1"/>
                          </a:solidFill>
                          <a:latin typeface="Arial" panose="020B0604020202020204" pitchFamily="34" charset="0"/>
                          <a:cs typeface="Arial" panose="020B0604020202020204" pitchFamily="34" charset="0"/>
                        </a:rPr>
                        <a:t> </a:t>
                      </a:r>
                      <a:r>
                        <a:rPr lang="en-US" sz="2400" baseline="0" dirty="0" err="1">
                          <a:solidFill>
                            <a:schemeClr val="tx1"/>
                          </a:solidFill>
                          <a:latin typeface="Arial" panose="020B0604020202020204" pitchFamily="34" charset="0"/>
                          <a:cs typeface="Arial" panose="020B0604020202020204" pitchFamily="34" charset="0"/>
                        </a:rPr>
                        <a:t>chữ</a:t>
                      </a:r>
                      <a:r>
                        <a:rPr lang="en-US" sz="2400" baseline="0" dirty="0">
                          <a:solidFill>
                            <a:schemeClr val="tx1"/>
                          </a:solidFill>
                          <a:latin typeface="Arial" panose="020B0604020202020204" pitchFamily="34" charset="0"/>
                          <a:cs typeface="Arial" panose="020B0604020202020204" pitchFamily="34" charset="0"/>
                        </a:rPr>
                        <a:t> </a:t>
                      </a:r>
                      <a:r>
                        <a:rPr lang="en-US" sz="2400" baseline="0" err="1">
                          <a:solidFill>
                            <a:schemeClr val="tx1"/>
                          </a:solidFill>
                          <a:latin typeface="Arial" panose="020B0604020202020204" pitchFamily="34" charset="0"/>
                          <a:cs typeface="Arial" panose="020B0604020202020204" pitchFamily="34" charset="0"/>
                        </a:rPr>
                        <a:t>hoa</a:t>
                      </a:r>
                      <a:r>
                        <a:rPr lang="en-US" sz="2400" baseline="0">
                          <a:solidFill>
                            <a:schemeClr val="tx1"/>
                          </a:solidFill>
                          <a:latin typeface="Arial" panose="020B0604020202020204" pitchFamily="34" charset="0"/>
                          <a:cs typeface="Arial" panose="020B0604020202020204" pitchFamily="34" charset="0"/>
                        </a:rPr>
                        <a:t> </a:t>
                      </a:r>
                      <a:r>
                        <a:rPr lang="en-US" sz="2000" b="1" baseline="0">
                          <a:solidFill>
                            <a:schemeClr val="tx1"/>
                          </a:solidFill>
                          <a:latin typeface="HP001 4 hàng" panose="020B0603050302020204" pitchFamily="34" charset="0"/>
                          <a:cs typeface="Arial" panose="020B0604020202020204" pitchFamily="34" charset="0"/>
                        </a:rPr>
                        <a:t>Y ,</a:t>
                      </a:r>
                      <a:r>
                        <a:rPr lang="en-US" sz="2000" b="1">
                          <a:solidFill>
                            <a:srgbClr val="FF0000"/>
                          </a:solidFill>
                          <a:latin typeface="HP001 4 hàng" panose="020B0603050302020204" pitchFamily="34" charset="0"/>
                          <a:ea typeface="Arial-Rounded"/>
                        </a:rPr>
                        <a:t> F</a:t>
                      </a:r>
                      <a:r>
                        <a:rPr lang="en-US" sz="2000" b="1" baseline="0">
                          <a:solidFill>
                            <a:schemeClr val="tx1"/>
                          </a:solidFill>
                          <a:latin typeface="HP001 4 hàng" panose="020B0603050302020204" pitchFamily="34" charset="0"/>
                          <a:cs typeface="Arial" panose="020B0604020202020204" pitchFamily="34" charset="0"/>
                        </a:rPr>
                        <a:t> </a:t>
                      </a:r>
                      <a:r>
                        <a:rPr lang="en-US" sz="2400" b="0" baseline="0">
                          <a:solidFill>
                            <a:schemeClr val="tx1"/>
                          </a:solidFill>
                          <a:latin typeface="+mn-lt"/>
                          <a:cs typeface="Arial" panose="020B0604020202020204" pitchFamily="34" charset="0"/>
                        </a:rPr>
                        <a:t>( kiểu 2)</a:t>
                      </a:r>
                      <a:endParaRPr lang="en-US" sz="2400" b="0" dirty="0">
                        <a:solidFill>
                          <a:schemeClr val="tx1"/>
                        </a:solidFill>
                        <a:latin typeface="+mn-lt"/>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1501991821"/>
                  </a:ext>
                </a:extLst>
              </a:tr>
              <a:tr h="225431">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b</a:t>
                      </a:r>
                      <a:r>
                        <a:rPr lang="en-US" sz="2400">
                          <a:solidFill>
                            <a:schemeClr val="tx1"/>
                          </a:solidFill>
                          <a:latin typeface="Arial" panose="020B0604020202020204" pitchFamily="34" charset="0"/>
                          <a:cs typeface="Arial" panose="020B0604020202020204" pitchFamily="34" charset="0"/>
                        </a:rPr>
                        <a:t>)</a:t>
                      </a:r>
                      <a:r>
                        <a:rPr lang="en-US" sz="2400" baseline="0">
                          <a:solidFill>
                            <a:schemeClr val="tx1"/>
                          </a:solidFill>
                          <a:latin typeface="Arial" panose="020B0604020202020204" pitchFamily="34" charset="0"/>
                          <a:cs typeface="Arial" panose="020B0604020202020204" pitchFamily="34" charset="0"/>
                        </a:rPr>
                        <a:t> Câu hỏi Vì sao?</a:t>
                      </a:r>
                    </a:p>
                    <a:p>
                      <a:pPr marL="0" marR="0" indent="0" algn="just" defTabSz="1217172" rtl="0" eaLnBrk="1" fontAlgn="auto" latinLnBrk="0" hangingPunct="1">
                        <a:lnSpc>
                          <a:spcPct val="100000"/>
                        </a:lnSpc>
                        <a:spcBef>
                          <a:spcPts val="0"/>
                        </a:spcBef>
                        <a:spcAft>
                          <a:spcPts val="0"/>
                        </a:spcAft>
                        <a:buClrTx/>
                        <a:buSzTx/>
                        <a:buFontTx/>
                        <a:buNone/>
                        <a:tabLst/>
                        <a:defRPr/>
                      </a:pP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b</a:t>
                      </a:r>
                      <a:r>
                        <a:rPr lang="en-US" sz="2400">
                          <a:solidFill>
                            <a:schemeClr val="tx1"/>
                          </a:solidFill>
                          <a:latin typeface="Arial" panose="020B0604020202020204" pitchFamily="34" charset="0"/>
                          <a:cs typeface="Arial" panose="020B0604020202020204" pitchFamily="34" charset="0"/>
                        </a:rPr>
                        <a:t>)</a:t>
                      </a:r>
                      <a:r>
                        <a:rPr lang="en-US" sz="2400" baseline="0">
                          <a:solidFill>
                            <a:schemeClr val="tx1"/>
                          </a:solidFill>
                          <a:latin typeface="Arial" panose="020B0604020202020204" pitchFamily="34" charset="0"/>
                          <a:cs typeface="Arial" panose="020B0604020202020204" pitchFamily="34" charset="0"/>
                        </a:rPr>
                        <a:t> Hỏi và trả lời câu hỏi Vì sao?</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231345947"/>
                  </a:ext>
                </a:extLst>
              </a:tr>
              <a:tr h="599623">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c)</a:t>
                      </a:r>
                      <a:r>
                        <a:rPr lang="en-US" sz="2400" baseline="0">
                          <a:solidFill>
                            <a:schemeClr val="tx1"/>
                          </a:solidFill>
                          <a:latin typeface="Arial" panose="020B0604020202020204" pitchFamily="34" charset="0"/>
                          <a:cs typeface="Arial" panose="020B0604020202020204" pitchFamily="34" charset="0"/>
                        </a:rPr>
                        <a:t> Bản tin dự báo thời tiết</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tc>
                  <a:txBody>
                    <a:bodyPr/>
                    <a:lstStyle/>
                    <a:p>
                      <a:pPr marL="0" marR="0" indent="0" algn="just" defTabSz="1217172" rtl="0" eaLnBrk="1" fontAlgn="auto" latinLnBrk="0" hangingPunct="1">
                        <a:lnSpc>
                          <a:spcPct val="100000"/>
                        </a:lnSpc>
                        <a:spcBef>
                          <a:spcPts val="0"/>
                        </a:spcBef>
                        <a:spcAft>
                          <a:spcPts val="0"/>
                        </a:spcAft>
                        <a:buClrTx/>
                        <a:buSzTx/>
                        <a:buFontTx/>
                        <a:buNone/>
                        <a:tabLst/>
                        <a:defRPr/>
                      </a:pPr>
                      <a:r>
                        <a:rPr lang="en-US" sz="2400">
                          <a:solidFill>
                            <a:schemeClr val="tx1"/>
                          </a:solidFill>
                          <a:latin typeface="Arial" panose="020B0604020202020204" pitchFamily="34" charset="0"/>
                          <a:cs typeface="Arial" panose="020B0604020202020204" pitchFamily="34" charset="0"/>
                        </a:rPr>
                        <a:t>c)</a:t>
                      </a:r>
                      <a:r>
                        <a:rPr lang="en-US" sz="2400" baseline="0">
                          <a:solidFill>
                            <a:schemeClr val="tx1"/>
                          </a:solidFill>
                          <a:latin typeface="Arial" panose="020B0604020202020204" pitchFamily="34" charset="0"/>
                          <a:cs typeface="Arial" panose="020B0604020202020204" pitchFamily="34" charset="0"/>
                        </a:rPr>
                        <a:t> Nghe và nhắc lại thông tin chính.</a:t>
                      </a:r>
                      <a:endParaRPr lang="en-US" sz="2400" dirty="0">
                        <a:solidFill>
                          <a:schemeClr val="tx1"/>
                        </a:solidFill>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p>
                  </a:txBody>
                  <a:tcPr anchor="ctr">
                    <a:solidFill>
                      <a:schemeClr val="accent1">
                        <a:lumMod val="60000"/>
                        <a:lumOff val="40000"/>
                      </a:schemeClr>
                    </a:solidFill>
                  </a:tcPr>
                </a:tc>
                <a:extLst>
                  <a:ext uri="{0D108BD9-81ED-4DB2-BD59-A6C34878D82A}">
                    <a16:rowId xmlns:a16="http://schemas.microsoft.com/office/drawing/2014/main" val="1503956063"/>
                  </a:ext>
                </a:extLst>
              </a:tr>
              <a:tr h="634007">
                <a:tc>
                  <a:txBody>
                    <a:bodyPr/>
                    <a:lstStyle/>
                    <a:p>
                      <a:pPr algn="just"/>
                      <a:r>
                        <a:rPr lang="en-US" sz="2400">
                          <a:latin typeface="Arial" panose="020B0604020202020204" pitchFamily="34" charset="0"/>
                          <a:cs typeface="Arial" panose="020B0604020202020204" pitchFamily="34" charset="0"/>
                        </a:rPr>
                        <a:t>e) Truyện, th</a:t>
                      </a:r>
                      <a:r>
                        <a:rPr lang="vi-VN" sz="2400">
                          <a:latin typeface="Arial" panose="020B0604020202020204" pitchFamily="34" charset="0"/>
                          <a:cs typeface="Arial" panose="020B0604020202020204" pitchFamily="34" charset="0"/>
                        </a:rPr>
                        <a:t>ơ</a:t>
                      </a:r>
                      <a:r>
                        <a:rPr lang="en-US" sz="2400">
                          <a:latin typeface="Arial" panose="020B0604020202020204" pitchFamily="34" charset="0"/>
                          <a:cs typeface="Arial" panose="020B0604020202020204" pitchFamily="34" charset="0"/>
                        </a:rPr>
                        <a:t>, văn miêu tả, thông</a:t>
                      </a:r>
                      <a:r>
                        <a:rPr lang="en-US" sz="2400" baseline="0">
                          <a:latin typeface="Arial" panose="020B0604020202020204" pitchFamily="34" charset="0"/>
                          <a:cs typeface="Arial" panose="020B0604020202020204" pitchFamily="34" charset="0"/>
                        </a:rPr>
                        <a:t> tin,</a:t>
                      </a:r>
                      <a:r>
                        <a:rPr lang="en-US" sz="2400">
                          <a:latin typeface="Arial" panose="020B0604020202020204" pitchFamily="34" charset="0"/>
                          <a:cs typeface="Arial" panose="020B0604020202020204" pitchFamily="34" charset="0"/>
                        </a:rPr>
                        <a:t> tranh ảnh về</a:t>
                      </a:r>
                      <a:r>
                        <a:rPr lang="en-US" sz="2400" baseline="0">
                          <a:latin typeface="Arial" panose="020B0604020202020204" pitchFamily="34" charset="0"/>
                          <a:cs typeface="Arial" panose="020B0604020202020204" pitchFamily="34" charset="0"/>
                        </a:rPr>
                        <a:t> các mùa trong năm</a:t>
                      </a:r>
                      <a:r>
                        <a:rPr lang="en-US" sz="2400">
                          <a:latin typeface="Arial" panose="020B0604020202020204" pitchFamily="34" charset="0"/>
                          <a:cs typeface="Arial" panose="020B0604020202020204" pitchFamily="34" charset="0"/>
                        </a:rPr>
                        <a:t>.</a:t>
                      </a:r>
                    </a:p>
                  </a:txBody>
                  <a:tcPr anchor="ctr">
                    <a:solidFill>
                      <a:schemeClr val="accent1">
                        <a:lumMod val="60000"/>
                        <a:lumOff val="40000"/>
                      </a:schemeClr>
                    </a:solidFill>
                  </a:tcPr>
                </a:tc>
                <a:tc>
                  <a:txBody>
                    <a:bodyPr/>
                    <a:lstStyle/>
                    <a:p>
                      <a:pPr algn="just"/>
                      <a:endParaRPr lang="en-US" sz="2400">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r>
                        <a:rPr lang="en-US" sz="2400">
                          <a:latin typeface="Arial" panose="020B0604020202020204" pitchFamily="34" charset="0"/>
                          <a:cs typeface="Arial" panose="020B0604020202020204" pitchFamily="34" charset="0"/>
                        </a:rPr>
                        <a:t>e) Quan sát, nhận xét và viết về tranh ảnh;</a:t>
                      </a:r>
                      <a:r>
                        <a:rPr lang="en-US" sz="2400" baseline="0">
                          <a:latin typeface="Arial" panose="020B0604020202020204" pitchFamily="34" charset="0"/>
                          <a:cs typeface="Arial" panose="020B0604020202020204" pitchFamily="34" charset="0"/>
                        </a:rPr>
                        <a:t> viế về mùa yêu thích, về một việc làm bảo vệ môi trường. </a:t>
                      </a:r>
                      <a:endParaRPr lang="en-US" sz="2400">
                        <a:latin typeface="Arial" panose="020B0604020202020204" pitchFamily="34" charset="0"/>
                        <a:cs typeface="Arial" panose="020B0604020202020204" pitchFamily="34" charset="0"/>
                      </a:endParaRPr>
                    </a:p>
                  </a:txBody>
                  <a:tcPr anchor="ctr">
                    <a:solidFill>
                      <a:schemeClr val="accent1">
                        <a:lumMod val="60000"/>
                        <a:lumOff val="40000"/>
                      </a:schemeClr>
                    </a:solidFill>
                  </a:tcPr>
                </a:tc>
                <a:tc>
                  <a:txBody>
                    <a:bodyPr/>
                    <a:lstStyle/>
                    <a:p>
                      <a:pPr algn="just"/>
                      <a:endParaRPr lang="en-US" sz="2400">
                        <a:latin typeface="Arial" panose="020B0604020202020204" pitchFamily="34" charset="0"/>
                        <a:cs typeface="Arial" panose="020B0604020202020204" pitchFamily="34" charset="0"/>
                      </a:endParaRPr>
                    </a:p>
                  </a:txBody>
                  <a:tcPr anchor="ctr">
                    <a:solidFill>
                      <a:schemeClr val="accent1">
                        <a:lumMod val="60000"/>
                        <a:lumOff val="40000"/>
                      </a:schemeClr>
                    </a:solidFill>
                  </a:tcPr>
                </a:tc>
                <a:extLst>
                  <a:ext uri="{0D108BD9-81ED-4DB2-BD59-A6C34878D82A}">
                    <a16:rowId xmlns:a16="http://schemas.microsoft.com/office/drawing/2014/main" val="2157116007"/>
                  </a:ext>
                </a:extLst>
              </a:tr>
            </a:tbl>
          </a:graphicData>
        </a:graphic>
      </p:graphicFrame>
      <p:sp>
        <p:nvSpPr>
          <p:cNvPr id="15" name="Hộp Văn bản 5">
            <a:extLst>
              <a:ext uri="{FF2B5EF4-FFF2-40B4-BE49-F238E27FC236}">
                <a16:creationId xmlns:a16="http://schemas.microsoft.com/office/drawing/2014/main" id="{DC24F464-840A-460C-A316-F53A41730F2F}"/>
              </a:ext>
            </a:extLst>
          </p:cNvPr>
          <p:cNvSpPr txBox="1"/>
          <p:nvPr/>
        </p:nvSpPr>
        <p:spPr>
          <a:xfrm>
            <a:off x="5492714" y="2645865"/>
            <a:ext cx="533400" cy="369332"/>
          </a:xfrm>
          <a:prstGeom prst="rect">
            <a:avLst/>
          </a:prstGeom>
          <a:noFill/>
        </p:spPr>
        <p:txBody>
          <a:bodyPr wrap="square" rtlCol="0">
            <a:spAutoFit/>
          </a:bodyPr>
          <a:lstStyle/>
          <a:p>
            <a:pPr algn="ctr"/>
            <a:r>
              <a:rPr lang="en-US" b="1"/>
              <a:t>+</a:t>
            </a:r>
          </a:p>
        </p:txBody>
      </p:sp>
      <p:sp>
        <p:nvSpPr>
          <p:cNvPr id="16" name="Hộp Văn bản 6">
            <a:extLst>
              <a:ext uri="{FF2B5EF4-FFF2-40B4-BE49-F238E27FC236}">
                <a16:creationId xmlns:a16="http://schemas.microsoft.com/office/drawing/2014/main" id="{7110104C-C880-41ED-9418-15CF374DE32D}"/>
              </a:ext>
            </a:extLst>
          </p:cNvPr>
          <p:cNvSpPr txBox="1"/>
          <p:nvPr/>
        </p:nvSpPr>
        <p:spPr>
          <a:xfrm>
            <a:off x="10997678" y="2764336"/>
            <a:ext cx="533400" cy="369332"/>
          </a:xfrm>
          <a:prstGeom prst="rect">
            <a:avLst/>
          </a:prstGeom>
          <a:noFill/>
        </p:spPr>
        <p:txBody>
          <a:bodyPr wrap="square" rtlCol="0">
            <a:spAutoFit/>
          </a:bodyPr>
          <a:lstStyle/>
          <a:p>
            <a:pPr algn="ctr"/>
            <a:r>
              <a:rPr lang="en-US" b="1"/>
              <a:t>+</a:t>
            </a:r>
          </a:p>
        </p:txBody>
      </p:sp>
      <p:sp>
        <p:nvSpPr>
          <p:cNvPr id="17" name="Hộp Văn bản 7">
            <a:extLst>
              <a:ext uri="{FF2B5EF4-FFF2-40B4-BE49-F238E27FC236}">
                <a16:creationId xmlns:a16="http://schemas.microsoft.com/office/drawing/2014/main" id="{81A42A5F-99BA-4B7E-8438-5E0ACA30EF74}"/>
              </a:ext>
            </a:extLst>
          </p:cNvPr>
          <p:cNvSpPr txBox="1"/>
          <p:nvPr/>
        </p:nvSpPr>
        <p:spPr>
          <a:xfrm>
            <a:off x="5468474" y="3833063"/>
            <a:ext cx="533400" cy="369332"/>
          </a:xfrm>
          <a:prstGeom prst="rect">
            <a:avLst/>
          </a:prstGeom>
          <a:noFill/>
        </p:spPr>
        <p:txBody>
          <a:bodyPr wrap="square" rtlCol="0">
            <a:spAutoFit/>
          </a:bodyPr>
          <a:lstStyle/>
          <a:p>
            <a:pPr algn="ctr"/>
            <a:r>
              <a:rPr lang="en-US" b="1"/>
              <a:t>+</a:t>
            </a:r>
          </a:p>
        </p:txBody>
      </p:sp>
      <p:sp>
        <p:nvSpPr>
          <p:cNvPr id="18" name="Hộp Văn bản 8">
            <a:extLst>
              <a:ext uri="{FF2B5EF4-FFF2-40B4-BE49-F238E27FC236}">
                <a16:creationId xmlns:a16="http://schemas.microsoft.com/office/drawing/2014/main" id="{10283696-48FB-462F-81F5-F0ADD6F1F86E}"/>
              </a:ext>
            </a:extLst>
          </p:cNvPr>
          <p:cNvSpPr txBox="1"/>
          <p:nvPr/>
        </p:nvSpPr>
        <p:spPr>
          <a:xfrm>
            <a:off x="11042453" y="3833063"/>
            <a:ext cx="528153" cy="369332"/>
          </a:xfrm>
          <a:prstGeom prst="rect">
            <a:avLst/>
          </a:prstGeom>
          <a:noFill/>
        </p:spPr>
        <p:txBody>
          <a:bodyPr wrap="square" rtlCol="0">
            <a:spAutoFit/>
          </a:bodyPr>
          <a:lstStyle/>
          <a:p>
            <a:pPr algn="ctr"/>
            <a:r>
              <a:rPr lang="en-US" b="1"/>
              <a:t>+</a:t>
            </a:r>
          </a:p>
        </p:txBody>
      </p:sp>
      <p:sp>
        <p:nvSpPr>
          <p:cNvPr id="19" name="Hộp Văn bản 9">
            <a:extLst>
              <a:ext uri="{FF2B5EF4-FFF2-40B4-BE49-F238E27FC236}">
                <a16:creationId xmlns:a16="http://schemas.microsoft.com/office/drawing/2014/main" id="{4A4EC69E-2AB4-4E40-86AC-D0275E30EBC8}"/>
              </a:ext>
            </a:extLst>
          </p:cNvPr>
          <p:cNvSpPr txBox="1"/>
          <p:nvPr/>
        </p:nvSpPr>
        <p:spPr>
          <a:xfrm>
            <a:off x="5475952" y="4628803"/>
            <a:ext cx="521644" cy="369332"/>
          </a:xfrm>
          <a:prstGeom prst="rect">
            <a:avLst/>
          </a:prstGeom>
          <a:noFill/>
        </p:spPr>
        <p:txBody>
          <a:bodyPr wrap="square" rtlCol="0">
            <a:spAutoFit/>
          </a:bodyPr>
          <a:lstStyle/>
          <a:p>
            <a:pPr algn="ctr"/>
            <a:r>
              <a:rPr lang="en-US" b="1"/>
              <a:t>+</a:t>
            </a:r>
          </a:p>
        </p:txBody>
      </p:sp>
      <p:sp>
        <p:nvSpPr>
          <p:cNvPr id="20" name="Hộp Văn bản 10">
            <a:extLst>
              <a:ext uri="{FF2B5EF4-FFF2-40B4-BE49-F238E27FC236}">
                <a16:creationId xmlns:a16="http://schemas.microsoft.com/office/drawing/2014/main" id="{B4A88281-9073-4FEC-A7E1-FFF3860A5877}"/>
              </a:ext>
            </a:extLst>
          </p:cNvPr>
          <p:cNvSpPr txBox="1"/>
          <p:nvPr/>
        </p:nvSpPr>
        <p:spPr>
          <a:xfrm>
            <a:off x="11042454" y="4628803"/>
            <a:ext cx="533400" cy="369332"/>
          </a:xfrm>
          <a:prstGeom prst="rect">
            <a:avLst/>
          </a:prstGeom>
          <a:noFill/>
        </p:spPr>
        <p:txBody>
          <a:bodyPr wrap="square" rtlCol="0">
            <a:spAutoFit/>
          </a:bodyPr>
          <a:lstStyle/>
          <a:p>
            <a:pPr algn="ctr"/>
            <a:r>
              <a:rPr lang="en-US" b="1"/>
              <a:t>+</a:t>
            </a:r>
          </a:p>
        </p:txBody>
      </p:sp>
      <p:sp>
        <p:nvSpPr>
          <p:cNvPr id="21" name="Hộp Văn bản 11">
            <a:extLst>
              <a:ext uri="{FF2B5EF4-FFF2-40B4-BE49-F238E27FC236}">
                <a16:creationId xmlns:a16="http://schemas.microsoft.com/office/drawing/2014/main" id="{1B056B18-66C5-408B-8BBC-0FFB3717D055}"/>
              </a:ext>
            </a:extLst>
          </p:cNvPr>
          <p:cNvSpPr txBox="1"/>
          <p:nvPr/>
        </p:nvSpPr>
        <p:spPr>
          <a:xfrm>
            <a:off x="5475952" y="5533111"/>
            <a:ext cx="533400" cy="369332"/>
          </a:xfrm>
          <a:prstGeom prst="rect">
            <a:avLst/>
          </a:prstGeom>
          <a:noFill/>
        </p:spPr>
        <p:txBody>
          <a:bodyPr wrap="square" rtlCol="0">
            <a:spAutoFit/>
          </a:bodyPr>
          <a:lstStyle/>
          <a:p>
            <a:pPr algn="ctr"/>
            <a:r>
              <a:rPr lang="en-US" b="1"/>
              <a:t>+</a:t>
            </a:r>
          </a:p>
        </p:txBody>
      </p:sp>
      <p:sp>
        <p:nvSpPr>
          <p:cNvPr id="22" name="Hộp Văn bản 12">
            <a:extLst>
              <a:ext uri="{FF2B5EF4-FFF2-40B4-BE49-F238E27FC236}">
                <a16:creationId xmlns:a16="http://schemas.microsoft.com/office/drawing/2014/main" id="{B829A014-64B2-446D-B47C-9B5F1F6D76B5}"/>
              </a:ext>
            </a:extLst>
          </p:cNvPr>
          <p:cNvSpPr txBox="1"/>
          <p:nvPr/>
        </p:nvSpPr>
        <p:spPr>
          <a:xfrm>
            <a:off x="11042454" y="5454667"/>
            <a:ext cx="533400" cy="369332"/>
          </a:xfrm>
          <a:prstGeom prst="rect">
            <a:avLst/>
          </a:prstGeom>
          <a:noFill/>
        </p:spPr>
        <p:txBody>
          <a:bodyPr wrap="square" rtlCol="0">
            <a:spAutoFit/>
          </a:bodyPr>
          <a:lstStyle/>
          <a:p>
            <a:pPr algn="ctr"/>
            <a:r>
              <a:rPr lang="en-US" b="1"/>
              <a:t>+</a:t>
            </a:r>
          </a:p>
        </p:txBody>
      </p:sp>
    </p:spTree>
    <p:extLst>
      <p:ext uri="{BB962C8B-B14F-4D97-AF65-F5344CB8AC3E}">
        <p14:creationId xmlns:p14="http://schemas.microsoft.com/office/powerpoint/2010/main" val="161911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transition spd="slow">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2395</TotalTime>
  <Words>605</Words>
  <Application>Microsoft Office PowerPoint</Application>
  <PresentationFormat>Widescreen</PresentationFormat>
  <Paragraphs>56</Paragraphs>
  <Slides>18</Slides>
  <Notes>1</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等线</vt:lpstr>
      <vt:lpstr>微软雅黑</vt:lpstr>
      <vt:lpstr>Arial</vt:lpstr>
      <vt:lpstr>Arial-Rounded</vt:lpstr>
      <vt:lpstr>Calibri</vt:lpstr>
      <vt:lpstr>HP001 4 hàng</vt:lpstr>
      <vt:lpstr>Quire Sans</vt:lpstr>
      <vt:lpstr>Times New Roman</vt:lpstr>
      <vt:lpstr>UTM Avo</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89</cp:revision>
  <dcterms:created xsi:type="dcterms:W3CDTF">2021-11-01T08:16:43Z</dcterms:created>
  <dcterms:modified xsi:type="dcterms:W3CDTF">2022-03-16T02:00:39Z</dcterms:modified>
</cp:coreProperties>
</file>