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449" r:id="rId2"/>
    <p:sldId id="328" r:id="rId3"/>
    <p:sldId id="277" r:id="rId4"/>
    <p:sldId id="345" r:id="rId5"/>
    <p:sldId id="346" r:id="rId6"/>
    <p:sldId id="373" r:id="rId7"/>
    <p:sldId id="374" r:id="rId8"/>
    <p:sldId id="375" r:id="rId9"/>
    <p:sldId id="350" r:id="rId10"/>
    <p:sldId id="361" r:id="rId11"/>
    <p:sldId id="352" r:id="rId12"/>
    <p:sldId id="353" r:id="rId13"/>
    <p:sldId id="356" r:id="rId14"/>
    <p:sldId id="355" r:id="rId15"/>
    <p:sldId id="360" r:id="rId16"/>
    <p:sldId id="376" r:id="rId17"/>
    <p:sldId id="377" r:id="rId18"/>
    <p:sldId id="297" r:id="rId19"/>
    <p:sldId id="364" r:id="rId20"/>
    <p:sldId id="365" r:id="rId21"/>
    <p:sldId id="366" r:id="rId22"/>
    <p:sldId id="305" r:id="rId23"/>
    <p:sldId id="300" r:id="rId24"/>
    <p:sldId id="367" r:id="rId25"/>
    <p:sldId id="368" r:id="rId26"/>
    <p:sldId id="369" r:id="rId27"/>
    <p:sldId id="378" r:id="rId28"/>
    <p:sldId id="379" r:id="rId29"/>
    <p:sldId id="270" r:id="rId30"/>
  </p:sldIdLst>
  <p:sldSz cx="12192000" cy="6858000"/>
  <p:notesSz cx="6858000" cy="9144000"/>
  <p:embeddedFontLst>
    <p:embeddedFont>
      <p:font typeface="宋体" panose="02010600030101010101" pitchFamily="2" charset="-122"/>
      <p:regular r:id="rId32"/>
    </p:embeddedFont>
    <p:embeddedFont>
      <p:font typeface="Calibri" panose="020F0502020204030204" pitchFamily="34" charset="0"/>
      <p:regular r:id="rId33"/>
      <p:bold r:id="rId34"/>
      <p:italic r:id="rId35"/>
      <p:boldItalic r:id="rId36"/>
    </p:embeddedFont>
    <p:embeddedFont>
      <p:font typeface="UTM Avo" panose="02040603050506020204" pitchFamily="18"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FF8119"/>
    <a:srgbClr val="FF7707"/>
    <a:srgbClr val="FFAF6C"/>
    <a:srgbClr val="FFFFFF"/>
    <a:srgbClr val="FFFF99"/>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72" autoAdjust="0"/>
    <p:restoredTop sz="94660"/>
  </p:normalViewPr>
  <p:slideViewPr>
    <p:cSldViewPr snapToGrid="0">
      <p:cViewPr varScale="1">
        <p:scale>
          <a:sx n="72" d="100"/>
          <a:sy n="72" d="100"/>
        </p:scale>
        <p:origin x="594"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45193B-3FFF-49D2-92A0-215CC7ABA181}" type="datetimeFigureOut">
              <a:rPr lang="en-US" smtClean="0"/>
              <a:t>3/16/2022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E9C2FD-3D46-4A9C-B508-F4A50667B251}" type="slidenum">
              <a:rPr lang="en-US" smtClean="0"/>
              <a:t>‹#›</a:t>
            </a:fld>
            <a:endParaRPr lang="en-US"/>
          </a:p>
        </p:txBody>
      </p:sp>
    </p:spTree>
    <p:extLst>
      <p:ext uri="{BB962C8B-B14F-4D97-AF65-F5344CB8AC3E}">
        <p14:creationId xmlns:p14="http://schemas.microsoft.com/office/powerpoint/2010/main" val="4213559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3/16/2022</a:t>
            </a:fld>
            <a:endParaRPr lang="en-US"/>
          </a:p>
        </p:txBody>
      </p:sp>
      <p:sp>
        <p:nvSpPr>
          <p:cNvPr id="16" name="Google Shape;16;p7"/>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2" y="1930595"/>
            <a:ext cx="852023" cy="852023"/>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2" y="1930595"/>
            <a:ext cx="852023" cy="85202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6" y="1"/>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86134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2" y="20644"/>
            <a:ext cx="12184879" cy="6816715"/>
          </a:xfrm>
          <a:prstGeom prst="rect">
            <a:avLst/>
          </a:prstGeom>
          <a:noFill/>
          <a:ln>
            <a:noFill/>
          </a:ln>
        </p:spPr>
      </p:pic>
      <p:sp>
        <p:nvSpPr>
          <p:cNvPr id="23" name="Google Shape;23;p8"/>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3/16/2022</a:t>
            </a:fld>
            <a:endParaRPr lang="en-US"/>
          </a:p>
        </p:txBody>
      </p:sp>
      <p:sp>
        <p:nvSpPr>
          <p:cNvPr id="24" name="Google Shape;24;p8"/>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772067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2" y="2004"/>
            <a:ext cx="12165839" cy="6853995"/>
          </a:xfrm>
          <a:prstGeom prst="rect">
            <a:avLst/>
          </a:prstGeom>
          <a:noFill/>
          <a:ln>
            <a:noFill/>
          </a:ln>
        </p:spPr>
      </p:pic>
    </p:spTree>
    <p:extLst>
      <p:ext uri="{BB962C8B-B14F-4D97-AF65-F5344CB8AC3E}">
        <p14:creationId xmlns:p14="http://schemas.microsoft.com/office/powerpoint/2010/main" val="4035998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2" y="2005"/>
            <a:ext cx="12165839" cy="6853993"/>
          </a:xfrm>
          <a:prstGeom prst="rect">
            <a:avLst/>
          </a:prstGeom>
          <a:noFill/>
          <a:ln>
            <a:noFill/>
          </a:ln>
        </p:spPr>
      </p:pic>
      <p:sp>
        <p:nvSpPr>
          <p:cNvPr id="37" name="Google Shape;37;p1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3/16/2022</a:t>
            </a:fld>
            <a:endParaRPr lang="en-US"/>
          </a:p>
        </p:txBody>
      </p:sp>
      <p:sp>
        <p:nvSpPr>
          <p:cNvPr id="38" name="Google Shape;38;p1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521906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1_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100" y="-68826"/>
            <a:ext cx="12513464" cy="7000539"/>
          </a:xfrm>
          <a:prstGeom prst="rect">
            <a:avLst/>
          </a:prstGeom>
          <a:noFill/>
          <a:ln>
            <a:noFill/>
          </a:ln>
        </p:spPr>
      </p:pic>
      <p:sp>
        <p:nvSpPr>
          <p:cNvPr id="46" name="Google Shape;46;p1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3/16/2022</a:t>
            </a:fld>
            <a:endParaRPr lang="en-US"/>
          </a:p>
        </p:txBody>
      </p:sp>
      <p:sp>
        <p:nvSpPr>
          <p:cNvPr id="47" name="Google Shape;47;p1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7" y="186275"/>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3529945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t>‹#›</a:t>
            </a:fld>
            <a:endParaRPr lang="en-US"/>
          </a:p>
        </p:txBody>
      </p:sp>
      <p:sp>
        <p:nvSpPr>
          <p:cNvPr id="8" name="Oval 7">
            <a:extLst>
              <a:ext uri="{FF2B5EF4-FFF2-40B4-BE49-F238E27FC236}">
                <a16:creationId xmlns:a16="http://schemas.microsoft.com/office/drawing/2014/main"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0441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0"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44433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572811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8675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0" y="0"/>
            <a:ext cx="12191999"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614157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903314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690208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524DFA-13F6-43C0-9053-95A339ACE8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573A6E64-5B43-4BA6-8890-55DEB65FE3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379167-2151-44FC-BF25-DFD27049F4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6E8D4D-9575-44FE-80EF-A5E5D37744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F0DF73A-77BC-4174-B01E-823EE96F1BD2}"/>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6" name="Footer Placeholder 5">
            <a:extLst>
              <a:ext uri="{FF2B5EF4-FFF2-40B4-BE49-F238E27FC236}">
                <a16:creationId xmlns:a16="http://schemas.microsoft.com/office/drawing/2014/main" id="{5488BB73-AA98-40B8-86A0-7E9FF8C49F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D71948-3005-4AD2-A429-FBDF9FC90BB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710925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CD88A7-8EBB-43E1-AB26-941303AA58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CEDBF4CA-4B3B-47DC-AC91-7CC00B696E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4900BA-A396-46B0-A22B-E6A8AD387D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F30CA7-1F4D-40C1-9A6A-040327EAE2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1032F2-F618-4746-9BAE-D6D1CB3D4F36}"/>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6" name="Footer Placeholder 5">
            <a:extLst>
              <a:ext uri="{FF2B5EF4-FFF2-40B4-BE49-F238E27FC236}">
                <a16:creationId xmlns:a16="http://schemas.microsoft.com/office/drawing/2014/main" id="{652D1357-92FD-4B75-BF6D-B58B306994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FC0E1B-A2C9-4098-AFC0-7ED63619D901}"/>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4324246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C6A0C5-A58D-497D-87A0-F926B583C1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8DAED18E-A2B7-4E79-BCB2-5A940B92F7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76CAEA-67BE-4816-B1E7-41658737EA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57672-735A-48CF-B4BE-6D36071204BD}"/>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8FE929CE-D546-45E7-9512-43EAA33AD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64245-321E-4D0A-977E-D09E6120CE57}"/>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806184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AE678F-A982-4A11-B6D5-E4EA8E0CAA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Vertical Title 1">
            <a:extLst>
              <a:ext uri="{FF2B5EF4-FFF2-40B4-BE49-F238E27FC236}">
                <a16:creationId xmlns:a16="http://schemas.microsoft.com/office/drawing/2014/main" id="{9401CF19-F0A5-4049-B00B-5887BAD1E9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CFEB78-67CD-4D61-A945-C99A96A6C12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EC5EB8-55E4-40D3-9444-A75EEE310818}"/>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5C24AE4C-470C-4596-927E-BEBE02463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8276C-9A0E-4BF6-88D9-D4C27235EE16}"/>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9346700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49D5-D9AD-4ACB-B6FF-2DAC3709B9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4FFB89-B9BD-4AE7-AEE1-E3D3BB9C45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655F649-BCD4-4DF4-9D3A-5A1788C1E30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077461-4DD8-41EB-BB6D-74D8AE1E75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960BD7-E350-4338-AE4E-097AA1748B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C91111-8CC6-49E8-AFF4-460D7AA5C404}"/>
              </a:ext>
            </a:extLst>
          </p:cNvPr>
          <p:cNvSpPr>
            <a:spLocks noGrp="1"/>
          </p:cNvSpPr>
          <p:nvPr>
            <p:ph type="dt" sz="half" idx="10"/>
          </p:nvPr>
        </p:nvSpPr>
        <p:spPr/>
        <p:txBody>
          <a:bodyPr/>
          <a:lstStyle/>
          <a:p>
            <a:fld id="{FE1C8935-5503-46B3-AA64-FDD06962785D}" type="datetimeFigureOut">
              <a:rPr lang="en-US" smtClean="0"/>
              <a:t>3/16/2022</a:t>
            </a:fld>
            <a:endParaRPr lang="en-US"/>
          </a:p>
        </p:txBody>
      </p:sp>
      <p:sp>
        <p:nvSpPr>
          <p:cNvPr id="8" name="Footer Placeholder 7">
            <a:extLst>
              <a:ext uri="{FF2B5EF4-FFF2-40B4-BE49-F238E27FC236}">
                <a16:creationId xmlns:a16="http://schemas.microsoft.com/office/drawing/2014/main" id="{AEB47E37-C210-4655-8E14-302E21E832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78A9EA-D7E5-4BBD-AB42-C9A78E6B6603}"/>
              </a:ext>
            </a:extLst>
          </p:cNvPr>
          <p:cNvSpPr>
            <a:spLocks noGrp="1"/>
          </p:cNvSpPr>
          <p:nvPr>
            <p:ph type="sldNum" sz="quarter" idx="12"/>
          </p:nvPr>
        </p:nvSpPr>
        <p:spPr/>
        <p:txBody>
          <a:bodyPr/>
          <a:lstStyle/>
          <a:p>
            <a:fld id="{9306B73E-E889-4101-943F-C932486AC50A}" type="slidenum">
              <a:rPr lang="en-US" smtClean="0"/>
              <a:t>‹#›</a:t>
            </a:fld>
            <a:endParaRPr lang="en-US"/>
          </a:p>
        </p:txBody>
      </p:sp>
      <p:pic>
        <p:nvPicPr>
          <p:cNvPr id="11" name="Picture 10">
            <a:extLst>
              <a:ext uri="{FF2B5EF4-FFF2-40B4-BE49-F238E27FC236}">
                <a16:creationId xmlns:a16="http://schemas.microsoft.com/office/drawing/2014/main" id="{3A878C85-2C2D-4555-91B2-7F695AA418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636312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and Content"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1" y="2004"/>
            <a:ext cx="12165839" cy="6853994"/>
          </a:xfrm>
          <a:prstGeom prst="rect">
            <a:avLst/>
          </a:prstGeom>
          <a:noFill/>
          <a:ln>
            <a:noFill/>
          </a:ln>
        </p:spPr>
      </p:pic>
    </p:spTree>
    <p:extLst>
      <p:ext uri="{BB962C8B-B14F-4D97-AF65-F5344CB8AC3E}">
        <p14:creationId xmlns:p14="http://schemas.microsoft.com/office/powerpoint/2010/main" val="29017461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3/16/2022</a:t>
            </a:fld>
            <a:endParaRPr lang="en-US"/>
          </a:p>
        </p:txBody>
      </p:sp>
      <p:sp>
        <p:nvSpPr>
          <p:cNvPr id="16" name="Google Shape;16;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2" y="1930595"/>
            <a:ext cx="852023" cy="852023"/>
          </a:xfrm>
          <a:prstGeom prst="ellipse">
            <a:avLst/>
          </a:prstGeom>
          <a:solidFill>
            <a:srgbClr val="FEE599"/>
          </a:solidFill>
          <a:ln>
            <a:noFill/>
          </a:ln>
        </p:spPr>
        <p:txBody>
          <a:bodyPr spcFirstLastPara="1" wrap="square" lIns="91413" tIns="45695" rIns="91413" bIns="45695"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3" y="136525"/>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5884350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t>3/16/2022</a:t>
            </a:fld>
            <a:endParaRPr lang="en-US"/>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t>‹#›</a:t>
            </a:fld>
            <a:endParaRPr lang="en-US"/>
          </a:p>
        </p:txBody>
      </p:sp>
    </p:spTree>
    <p:extLst>
      <p:ext uri="{BB962C8B-B14F-4D97-AF65-F5344CB8AC3E}">
        <p14:creationId xmlns:p14="http://schemas.microsoft.com/office/powerpoint/2010/main" val="129933931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649" r:id="rId6"/>
    <p:sldLayoutId id="2147483650" r:id="rId7"/>
    <p:sldLayoutId id="2147483685" r:id="rId8"/>
    <p:sldLayoutId id="2147483652" r:id="rId9"/>
    <p:sldLayoutId id="2147483651" r:id="rId10"/>
    <p:sldLayoutId id="2147483654" r:id="rId11"/>
    <p:sldLayoutId id="2147483655" r:id="rId12"/>
    <p:sldLayoutId id="2147483656" r:id="rId13"/>
    <p:sldLayoutId id="2147483657" r:id="rId14"/>
    <p:sldLayoutId id="2147483658" r:id="rId15"/>
    <p:sldLayoutId id="2147483659" r:id="rId16"/>
    <p:sldLayoutId id="2147483653" r:id="rId17"/>
    <p:sldLayoutId id="2147483699" r:id="rId18"/>
    <p:sldLayoutId id="2147483705"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5878" y="1679859"/>
            <a:ext cx="12412372" cy="2297039"/>
          </a:xfrm>
          <a:prstGeom prst="rect">
            <a:avLst/>
          </a:prstGeom>
        </p:spPr>
        <p:txBody>
          <a:bodyPr wrap="none">
            <a:spAutoFit/>
          </a:bodyPr>
          <a:lstStyle/>
          <a:p>
            <a:pPr algn="ctr" defTabSz="914127">
              <a:lnSpc>
                <a:spcPct val="150000"/>
              </a:lnSpc>
              <a:defRPr/>
            </a:pPr>
            <a:r>
              <a:rPr lang="en-US" sz="5200" b="1" err="1">
                <a:solidFill>
                  <a:srgbClr val="002060"/>
                </a:solidFill>
                <a:latin typeface="UTM Avo" panose="02040603050506020204" pitchFamily="18" charset="0"/>
                <a:cs typeface="Arial" panose="020B0604020202020204" pitchFamily="34" charset="0"/>
              </a:rPr>
              <a:t>Tuần</a:t>
            </a:r>
            <a:r>
              <a:rPr lang="en-US" sz="5200" b="1">
                <a:solidFill>
                  <a:srgbClr val="002060"/>
                </a:solidFill>
                <a:latin typeface="UTM Avo" panose="02040603050506020204" pitchFamily="18" charset="0"/>
                <a:cs typeface="Arial" panose="020B0604020202020204" pitchFamily="34" charset="0"/>
              </a:rPr>
              <a:t> 29</a:t>
            </a:r>
            <a:endParaRPr lang="en-US" sz="5200" b="1" dirty="0">
              <a:solidFill>
                <a:srgbClr val="002060"/>
              </a:solidFill>
              <a:latin typeface="UTM Avo" panose="02040603050506020204" pitchFamily="18" charset="0"/>
              <a:cs typeface="Arial" panose="020B0604020202020204" pitchFamily="34" charset="0"/>
            </a:endParaRPr>
          </a:p>
          <a:p>
            <a:pPr algn="ctr" defTabSz="914127">
              <a:lnSpc>
                <a:spcPct val="150000"/>
              </a:lnSpc>
              <a:defRPr/>
            </a:pPr>
            <a:r>
              <a:rPr lang="en-US" sz="4800" b="1">
                <a:solidFill>
                  <a:srgbClr val="FF0000"/>
                </a:solidFill>
                <a:latin typeface="UTM Avo" panose="02040603050506020204" pitchFamily="18" charset="0"/>
                <a:cs typeface="Arial" panose="020B0604020202020204" pitchFamily="34" charset="0"/>
              </a:rPr>
              <a:t>Bài đọc 1: Ông Mạnh thắng Thần Gió</a:t>
            </a:r>
            <a:endParaRPr lang="en-US" sz="48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1191" y="451"/>
            <a:ext cx="2563188" cy="584699"/>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264" y="579571"/>
            <a:ext cx="990847" cy="46160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2552935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4564" y="449943"/>
            <a:ext cx="7315200" cy="64080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74266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63278" y="2667148"/>
            <a:ext cx="7889076" cy="1446550"/>
          </a:xfrm>
          <a:prstGeom prst="rect">
            <a:avLst/>
          </a:prstGeom>
          <a:noFill/>
        </p:spPr>
        <p:txBody>
          <a:bodyPr wrap="square" rtlCol="0">
            <a:spAutoFit/>
          </a:bodyPr>
          <a:lstStyle/>
          <a:p>
            <a:pPr algn="ctr"/>
            <a:r>
              <a:rPr lang="en-US" sz="8800" b="1">
                <a:solidFill>
                  <a:srgbClr val="FF0000"/>
                </a:solidFill>
                <a:effectLst>
                  <a:outerShdw blurRad="38100" dist="38100" dir="2700000" algn="tl">
                    <a:srgbClr val="000000">
                      <a:alpha val="43137"/>
                    </a:srgbClr>
                  </a:outerShdw>
                </a:effectLst>
                <a:latin typeface="+mj-lt"/>
                <a:cs typeface="Arial" panose="020B0604020202020204" pitchFamily="34" charset="0"/>
              </a:rPr>
              <a:t>CHIA SẺ</a:t>
            </a:r>
            <a:endParaRPr lang="en-US" sz="8800" b="1" dirty="0">
              <a:solidFill>
                <a:srgbClr val="FF0000"/>
              </a:solidFill>
              <a:effectLst>
                <a:outerShdw blurRad="38100" dist="38100" dir="2700000" algn="tl">
                  <a:srgbClr val="000000">
                    <a:alpha val="43137"/>
                  </a:srgbClr>
                </a:outerShdw>
              </a:effectLst>
              <a:latin typeface="+mj-lt"/>
              <a:cs typeface="Arial" panose="020B0604020202020204" pitchFamily="34"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004" y="3697200"/>
            <a:ext cx="4350856" cy="3836736"/>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546" y="439622"/>
            <a:ext cx="2332439" cy="272117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06467" y="3390423"/>
            <a:ext cx="3985533" cy="3985533"/>
          </a:xfrm>
          <a:prstGeom prst="rect">
            <a:avLst/>
          </a:prstGeom>
        </p:spPr>
      </p:pic>
    </p:spTree>
    <p:extLst>
      <p:ext uri="{BB962C8B-B14F-4D97-AF65-F5344CB8AC3E}">
        <p14:creationId xmlns:p14="http://schemas.microsoft.com/office/powerpoint/2010/main" val="5551511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fade">
                                      <p:cBhvr>
                                        <p:cTn id="25" dur="1000"/>
                                        <p:tgtEl>
                                          <p:spTgt spid="2">
                                            <p:txEl>
                                              <p:pRg st="0" end="0"/>
                                            </p:txEl>
                                          </p:spTgt>
                                        </p:tgtEl>
                                      </p:cBhvr>
                                    </p:animEffect>
                                    <p:anim calcmode="lin" valueType="num">
                                      <p:cBhvr>
                                        <p:cTn id="26"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45382" y="348068"/>
            <a:ext cx="12293600" cy="6306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50761" y="4739425"/>
            <a:ext cx="3412901" cy="461665"/>
          </a:xfrm>
          <a:prstGeom prst="rect">
            <a:avLst/>
          </a:prstGeom>
          <a:noFill/>
        </p:spPr>
        <p:txBody>
          <a:bodyPr wrap="square" rtlCol="0">
            <a:spAutoFit/>
          </a:bodyPr>
          <a:lstStyle/>
          <a:p>
            <a:r>
              <a:rPr lang="en-US" sz="2400">
                <a:solidFill>
                  <a:srgbClr val="FF0000"/>
                </a:solidFill>
              </a:rPr>
              <a:t>Mặc áo mưa – Che ô</a:t>
            </a:r>
            <a:endParaRPr lang="vi-VN" sz="2400">
              <a:solidFill>
                <a:srgbClr val="FF0000"/>
              </a:solidFill>
            </a:endParaRPr>
          </a:p>
        </p:txBody>
      </p:sp>
      <p:sp>
        <p:nvSpPr>
          <p:cNvPr id="3" name="TextBox 2"/>
          <p:cNvSpPr txBox="1"/>
          <p:nvPr/>
        </p:nvSpPr>
        <p:spPr>
          <a:xfrm>
            <a:off x="8328340" y="4739425"/>
            <a:ext cx="3361386" cy="830997"/>
          </a:xfrm>
          <a:prstGeom prst="rect">
            <a:avLst/>
          </a:prstGeom>
          <a:noFill/>
        </p:spPr>
        <p:txBody>
          <a:bodyPr wrap="square" rtlCol="0">
            <a:spAutoFit/>
          </a:bodyPr>
          <a:lstStyle/>
          <a:p>
            <a:r>
              <a:rPr lang="en-US" sz="2400">
                <a:solidFill>
                  <a:srgbClr val="FF0000"/>
                </a:solidFill>
              </a:rPr>
              <a:t>Mặc quần áo nhẹ - Dùng quạt</a:t>
            </a:r>
            <a:endParaRPr lang="vi-VN" sz="2400">
              <a:solidFill>
                <a:srgbClr val="FF0000"/>
              </a:solidFill>
            </a:endParaRPr>
          </a:p>
        </p:txBody>
      </p:sp>
      <p:sp>
        <p:nvSpPr>
          <p:cNvPr id="5" name="TextBox 4"/>
          <p:cNvSpPr txBox="1"/>
          <p:nvPr/>
        </p:nvSpPr>
        <p:spPr>
          <a:xfrm>
            <a:off x="4709986" y="6423727"/>
            <a:ext cx="2073499" cy="461665"/>
          </a:xfrm>
          <a:prstGeom prst="rect">
            <a:avLst/>
          </a:prstGeom>
          <a:noFill/>
        </p:spPr>
        <p:txBody>
          <a:bodyPr wrap="square" rtlCol="0">
            <a:spAutoFit/>
          </a:bodyPr>
          <a:lstStyle/>
          <a:p>
            <a:pPr algn="ctr"/>
            <a:r>
              <a:rPr lang="en-US" sz="2400">
                <a:solidFill>
                  <a:srgbClr val="FF0000"/>
                </a:solidFill>
              </a:rPr>
              <a:t>Mặc áo ấm</a:t>
            </a:r>
            <a:endParaRPr lang="vi-VN" sz="2400">
              <a:solidFill>
                <a:srgbClr val="FF0000"/>
              </a:solidFill>
            </a:endParaRPr>
          </a:p>
        </p:txBody>
      </p:sp>
    </p:spTree>
    <p:extLst>
      <p:ext uri="{BB962C8B-B14F-4D97-AF65-F5344CB8AC3E}">
        <p14:creationId xmlns:p14="http://schemas.microsoft.com/office/powerpoint/2010/main" val="1532025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0" y="587236"/>
            <a:ext cx="12192000" cy="6147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8815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Vẽ tranh đề tài Hoạt động ngày hè - Tranh Hoạt động ngày hè - HoaTieu.v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vi-VN"/>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949745"/>
            <a:ext cx="4909143" cy="4661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3338" y="746048"/>
            <a:ext cx="3538662" cy="4653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9944" y="4059504"/>
            <a:ext cx="3413310" cy="2095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2729" y="1126031"/>
            <a:ext cx="3232598" cy="2034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269329" y="5646645"/>
            <a:ext cx="2103461" cy="523220"/>
          </a:xfrm>
          <a:prstGeom prst="rect">
            <a:avLst/>
          </a:prstGeom>
        </p:spPr>
        <p:txBody>
          <a:bodyPr wrap="none">
            <a:spAutoFit/>
          </a:bodyPr>
          <a:lstStyle/>
          <a:p>
            <a:r>
              <a:rPr lang="vi-VN" sz="2800">
                <a:solidFill>
                  <a:prstClr val="black"/>
                </a:solidFill>
              </a:rPr>
              <a:t>Đi tắm biển </a:t>
            </a:r>
            <a:endParaRPr lang="vi-VN" sz="2800"/>
          </a:p>
        </p:txBody>
      </p:sp>
      <p:sp>
        <p:nvSpPr>
          <p:cNvPr id="11" name="Rectangle 10"/>
          <p:cNvSpPr/>
          <p:nvPr/>
        </p:nvSpPr>
        <p:spPr>
          <a:xfrm>
            <a:off x="5727147" y="6169865"/>
            <a:ext cx="2263761" cy="523220"/>
          </a:xfrm>
          <a:prstGeom prst="rect">
            <a:avLst/>
          </a:prstGeom>
        </p:spPr>
        <p:txBody>
          <a:bodyPr wrap="none">
            <a:spAutoFit/>
          </a:bodyPr>
          <a:lstStyle/>
          <a:p>
            <a:r>
              <a:rPr lang="vi-VN" sz="2800">
                <a:solidFill>
                  <a:prstClr val="black"/>
                </a:solidFill>
              </a:rPr>
              <a:t>Đi công viên </a:t>
            </a:r>
            <a:endParaRPr lang="vi-VN" sz="2800"/>
          </a:p>
        </p:txBody>
      </p:sp>
      <p:sp>
        <p:nvSpPr>
          <p:cNvPr id="12" name="Rectangle 11"/>
          <p:cNvSpPr/>
          <p:nvPr/>
        </p:nvSpPr>
        <p:spPr>
          <a:xfrm>
            <a:off x="6289000" y="3324615"/>
            <a:ext cx="1140056" cy="523220"/>
          </a:xfrm>
          <a:prstGeom prst="rect">
            <a:avLst/>
          </a:prstGeom>
        </p:spPr>
        <p:txBody>
          <a:bodyPr wrap="none">
            <a:spAutoFit/>
          </a:bodyPr>
          <a:lstStyle/>
          <a:p>
            <a:r>
              <a:rPr lang="vi-VN" sz="2800">
                <a:solidFill>
                  <a:prstClr val="black"/>
                </a:solidFill>
              </a:rPr>
              <a:t>Đi bơi</a:t>
            </a:r>
            <a:endParaRPr lang="vi-VN" sz="2800"/>
          </a:p>
        </p:txBody>
      </p:sp>
      <p:sp>
        <p:nvSpPr>
          <p:cNvPr id="13" name="Rectangle 12"/>
          <p:cNvSpPr/>
          <p:nvPr/>
        </p:nvSpPr>
        <p:spPr>
          <a:xfrm>
            <a:off x="9471126" y="5646645"/>
            <a:ext cx="1903085" cy="523220"/>
          </a:xfrm>
          <a:prstGeom prst="rect">
            <a:avLst/>
          </a:prstGeom>
        </p:spPr>
        <p:txBody>
          <a:bodyPr wrap="none">
            <a:spAutoFit/>
          </a:bodyPr>
          <a:lstStyle/>
          <a:p>
            <a:r>
              <a:rPr lang="vi-VN" sz="2800">
                <a:solidFill>
                  <a:prstClr val="black"/>
                </a:solidFill>
              </a:rPr>
              <a:t>Đi cắm trại</a:t>
            </a:r>
            <a:endParaRPr lang="vi-VN" sz="2800"/>
          </a:p>
        </p:txBody>
      </p:sp>
    </p:spTree>
    <p:extLst>
      <p:ext uri="{BB962C8B-B14F-4D97-AF65-F5344CB8AC3E}">
        <p14:creationId xmlns:p14="http://schemas.microsoft.com/office/powerpoint/2010/main" val="2657985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additive="base">
                                        <p:cTn id="7" dur="500" fill="hold"/>
                                        <p:tgtEl>
                                          <p:spTgt spid="2051"/>
                                        </p:tgtEl>
                                        <p:attrNameLst>
                                          <p:attrName>ppt_x</p:attrName>
                                        </p:attrNameLst>
                                      </p:cBhvr>
                                      <p:tavLst>
                                        <p:tav tm="0">
                                          <p:val>
                                            <p:strVal val="#ppt_x"/>
                                          </p:val>
                                        </p:tav>
                                        <p:tav tm="100000">
                                          <p:val>
                                            <p:strVal val="#ppt_x"/>
                                          </p:val>
                                        </p:tav>
                                      </p:tavLst>
                                    </p:anim>
                                    <p:anim calcmode="lin" valueType="num">
                                      <p:cBhvr additive="base">
                                        <p:cTn id="8" dur="500" fill="hold"/>
                                        <p:tgtEl>
                                          <p:spTgt spid="205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055"/>
                                        </p:tgtEl>
                                        <p:attrNameLst>
                                          <p:attrName>style.visibility</p:attrName>
                                        </p:attrNameLst>
                                      </p:cBhvr>
                                      <p:to>
                                        <p:strVal val="visible"/>
                                      </p:to>
                                    </p:set>
                                    <p:animEffect transition="in" filter="fade">
                                      <p:cBhvr>
                                        <p:cTn id="17" dur="1000"/>
                                        <p:tgtEl>
                                          <p:spTgt spid="2055"/>
                                        </p:tgtEl>
                                      </p:cBhvr>
                                    </p:animEffect>
                                    <p:anim calcmode="lin" valueType="num">
                                      <p:cBhvr>
                                        <p:cTn id="18" dur="1000" fill="hold"/>
                                        <p:tgtEl>
                                          <p:spTgt spid="2055"/>
                                        </p:tgtEl>
                                        <p:attrNameLst>
                                          <p:attrName>ppt_x</p:attrName>
                                        </p:attrNameLst>
                                      </p:cBhvr>
                                      <p:tavLst>
                                        <p:tav tm="0">
                                          <p:val>
                                            <p:strVal val="#ppt_x"/>
                                          </p:val>
                                        </p:tav>
                                        <p:tav tm="100000">
                                          <p:val>
                                            <p:strVal val="#ppt_x"/>
                                          </p:val>
                                        </p:tav>
                                      </p:tavLst>
                                    </p:anim>
                                    <p:anim calcmode="lin" valueType="num">
                                      <p:cBhvr>
                                        <p:cTn id="19" dur="1000" fill="hold"/>
                                        <p:tgtEl>
                                          <p:spTgt spid="205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054"/>
                                        </p:tgtEl>
                                        <p:attrNameLst>
                                          <p:attrName>style.visibility</p:attrName>
                                        </p:attrNameLst>
                                      </p:cBhvr>
                                      <p:to>
                                        <p:strVal val="visible"/>
                                      </p:to>
                                    </p:set>
                                    <p:animEffect transition="in" filter="fade">
                                      <p:cBhvr>
                                        <p:cTn id="29" dur="1000"/>
                                        <p:tgtEl>
                                          <p:spTgt spid="2054"/>
                                        </p:tgtEl>
                                      </p:cBhvr>
                                    </p:animEffect>
                                    <p:anim calcmode="lin" valueType="num">
                                      <p:cBhvr>
                                        <p:cTn id="30" dur="1000" fill="hold"/>
                                        <p:tgtEl>
                                          <p:spTgt spid="2054"/>
                                        </p:tgtEl>
                                        <p:attrNameLst>
                                          <p:attrName>ppt_x</p:attrName>
                                        </p:attrNameLst>
                                      </p:cBhvr>
                                      <p:tavLst>
                                        <p:tav tm="0">
                                          <p:val>
                                            <p:strVal val="#ppt_x"/>
                                          </p:val>
                                        </p:tav>
                                        <p:tav tm="100000">
                                          <p:val>
                                            <p:strVal val="#ppt_x"/>
                                          </p:val>
                                        </p:tav>
                                      </p:tavLst>
                                    </p:anim>
                                    <p:anim calcmode="lin" valueType="num">
                                      <p:cBhvr>
                                        <p:cTn id="31" dur="1000" fill="hold"/>
                                        <p:tgtEl>
                                          <p:spTgt spid="205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053"/>
                                        </p:tgtEl>
                                        <p:attrNameLst>
                                          <p:attrName>style.visibility</p:attrName>
                                        </p:attrNameLst>
                                      </p:cBhvr>
                                      <p:to>
                                        <p:strVal val="visible"/>
                                      </p:to>
                                    </p:set>
                                    <p:anim calcmode="lin" valueType="num">
                                      <p:cBhvr additive="base">
                                        <p:cTn id="41" dur="500" fill="hold"/>
                                        <p:tgtEl>
                                          <p:spTgt spid="2053"/>
                                        </p:tgtEl>
                                        <p:attrNameLst>
                                          <p:attrName>ppt_x</p:attrName>
                                        </p:attrNameLst>
                                      </p:cBhvr>
                                      <p:tavLst>
                                        <p:tav tm="0">
                                          <p:val>
                                            <p:strVal val="#ppt_x"/>
                                          </p:val>
                                        </p:tav>
                                        <p:tav tm="100000">
                                          <p:val>
                                            <p:strVal val="#ppt_x"/>
                                          </p:val>
                                        </p:tav>
                                      </p:tavLst>
                                    </p:anim>
                                    <p:anim calcmode="lin" valueType="num">
                                      <p:cBhvr additive="base">
                                        <p:cTn id="42" dur="500" fill="hold"/>
                                        <p:tgtEl>
                                          <p:spTgt spid="205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46" y="995440"/>
            <a:ext cx="4260850" cy="407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4947" y="995440"/>
            <a:ext cx="3926604" cy="407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285223" y="5234352"/>
            <a:ext cx="3169663" cy="584775"/>
          </a:xfrm>
          <a:prstGeom prst="rect">
            <a:avLst/>
          </a:prstGeom>
          <a:noFill/>
        </p:spPr>
        <p:txBody>
          <a:bodyPr wrap="square" rtlCol="0">
            <a:spAutoFit/>
          </a:bodyPr>
          <a:lstStyle/>
          <a:p>
            <a:r>
              <a:rPr lang="en-US" sz="3200" dirty="0" err="1"/>
              <a:t>Đi</a:t>
            </a:r>
            <a:r>
              <a:rPr lang="en-US" sz="3200" dirty="0"/>
              <a:t> </a:t>
            </a:r>
            <a:r>
              <a:rPr lang="en-US" sz="3200" err="1"/>
              <a:t>ngắm</a:t>
            </a:r>
            <a:r>
              <a:rPr lang="en-US" sz="3200"/>
              <a:t> hoa</a:t>
            </a:r>
            <a:endParaRPr lang="en-US" sz="3200" dirty="0"/>
          </a:p>
        </p:txBody>
      </p:sp>
      <p:sp>
        <p:nvSpPr>
          <p:cNvPr id="10" name="TextBox 9"/>
          <p:cNvSpPr txBox="1"/>
          <p:nvPr/>
        </p:nvSpPr>
        <p:spPr>
          <a:xfrm>
            <a:off x="984945" y="5260984"/>
            <a:ext cx="2686050" cy="584775"/>
          </a:xfrm>
          <a:prstGeom prst="rect">
            <a:avLst/>
          </a:prstGeom>
          <a:noFill/>
        </p:spPr>
        <p:txBody>
          <a:bodyPr wrap="square" rtlCol="0">
            <a:spAutoFit/>
          </a:bodyPr>
          <a:lstStyle/>
          <a:p>
            <a:r>
              <a:rPr lang="en-US" sz="3200" dirty="0" err="1"/>
              <a:t>Đi</a:t>
            </a:r>
            <a:r>
              <a:rPr lang="en-US" sz="3200" dirty="0"/>
              <a:t> </a:t>
            </a:r>
            <a:r>
              <a:rPr lang="en-US" sz="3200" dirty="0" err="1"/>
              <a:t>vẽ</a:t>
            </a:r>
            <a:r>
              <a:rPr lang="en-US" sz="3200" dirty="0"/>
              <a:t> </a:t>
            </a:r>
            <a:r>
              <a:rPr lang="en-US" sz="3200" dirty="0" err="1"/>
              <a:t>tranh</a:t>
            </a:r>
            <a:endParaRPr lang="en-US" sz="3200" dirty="0"/>
          </a:p>
        </p:txBody>
      </p:sp>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20150" y="995440"/>
            <a:ext cx="3371850" cy="407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8997293" y="5260984"/>
            <a:ext cx="3017564" cy="584775"/>
          </a:xfrm>
          <a:prstGeom prst="rect">
            <a:avLst/>
          </a:prstGeom>
          <a:noFill/>
        </p:spPr>
        <p:txBody>
          <a:bodyPr wrap="square" rtlCol="0">
            <a:spAutoFit/>
          </a:bodyPr>
          <a:lstStyle/>
          <a:p>
            <a:r>
              <a:rPr lang="en-US" sz="3200" dirty="0" err="1"/>
              <a:t>Chơi</a:t>
            </a:r>
            <a:r>
              <a:rPr lang="en-US" sz="3200" dirty="0"/>
              <a:t> </a:t>
            </a:r>
            <a:r>
              <a:rPr lang="en-US" sz="3200" dirty="0" err="1"/>
              <a:t>đá</a:t>
            </a:r>
            <a:r>
              <a:rPr lang="en-US" sz="3200" dirty="0"/>
              <a:t> </a:t>
            </a:r>
            <a:r>
              <a:rPr lang="en-US" sz="3200" dirty="0" err="1"/>
              <a:t>bóng</a:t>
            </a:r>
            <a:endParaRPr lang="en-US" sz="3200" dirty="0"/>
          </a:p>
        </p:txBody>
      </p:sp>
    </p:spTree>
    <p:extLst>
      <p:ext uri="{BB962C8B-B14F-4D97-AF65-F5344CB8AC3E}">
        <p14:creationId xmlns:p14="http://schemas.microsoft.com/office/powerpoint/2010/main" val="1290789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143000"/>
            <a:ext cx="3848100" cy="493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42951" y="6076950"/>
            <a:ext cx="3238500" cy="584775"/>
          </a:xfrm>
          <a:prstGeom prst="rect">
            <a:avLst/>
          </a:prstGeom>
          <a:noFill/>
        </p:spPr>
        <p:txBody>
          <a:bodyPr wrap="square" rtlCol="0">
            <a:spAutoFit/>
          </a:bodyPr>
          <a:lstStyle/>
          <a:p>
            <a:r>
              <a:rPr lang="en-US" sz="3200" dirty="0" err="1"/>
              <a:t>Thả</a:t>
            </a:r>
            <a:r>
              <a:rPr lang="en-US" sz="3200" dirty="0"/>
              <a:t> </a:t>
            </a:r>
            <a:r>
              <a:rPr lang="en-US" sz="3200" dirty="0" err="1"/>
              <a:t>diều</a:t>
            </a:r>
            <a:endParaRPr lang="en-US" sz="32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5300" y="1143000"/>
            <a:ext cx="3619500" cy="493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305425" y="6076949"/>
            <a:ext cx="3238500" cy="584775"/>
          </a:xfrm>
          <a:prstGeom prst="rect">
            <a:avLst/>
          </a:prstGeom>
          <a:noFill/>
        </p:spPr>
        <p:txBody>
          <a:bodyPr wrap="square" rtlCol="0">
            <a:spAutoFit/>
          </a:bodyPr>
          <a:lstStyle/>
          <a:p>
            <a:r>
              <a:rPr lang="en-US" sz="3200" dirty="0" err="1"/>
              <a:t>Câu</a:t>
            </a:r>
            <a:r>
              <a:rPr lang="en-US" sz="3200" dirty="0"/>
              <a:t> </a:t>
            </a:r>
            <a:r>
              <a:rPr lang="en-US" sz="3200" dirty="0" err="1"/>
              <a:t>cá</a:t>
            </a:r>
            <a:endParaRPr lang="en-US" sz="3200" dirty="0"/>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0550" y="1143000"/>
            <a:ext cx="3714750" cy="493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9248774" y="6076949"/>
            <a:ext cx="2015574" cy="584775"/>
          </a:xfrm>
          <a:prstGeom prst="rect">
            <a:avLst/>
          </a:prstGeom>
          <a:noFill/>
        </p:spPr>
        <p:txBody>
          <a:bodyPr wrap="square" rtlCol="0">
            <a:spAutoFit/>
          </a:bodyPr>
          <a:lstStyle/>
          <a:p>
            <a:r>
              <a:rPr lang="en-US" sz="3200" dirty="0" err="1"/>
              <a:t>Vẽ</a:t>
            </a:r>
            <a:r>
              <a:rPr lang="en-US" sz="3200" dirty="0"/>
              <a:t> </a:t>
            </a:r>
            <a:r>
              <a:rPr lang="en-US" sz="3200" dirty="0" err="1"/>
              <a:t>tranh</a:t>
            </a:r>
            <a:endParaRPr lang="en-US" sz="3200" dirty="0"/>
          </a:p>
        </p:txBody>
      </p:sp>
    </p:spTree>
    <p:extLst>
      <p:ext uri="{BB962C8B-B14F-4D97-AF65-F5344CB8AC3E}">
        <p14:creationId xmlns:p14="http://schemas.microsoft.com/office/powerpoint/2010/main" val="302962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85092" y="648269"/>
            <a:ext cx="7437101" cy="769441"/>
          </a:xfrm>
          <a:prstGeom prst="rect">
            <a:avLst/>
          </a:prstGeom>
        </p:spPr>
        <p:txBody>
          <a:bodyPr wrap="none">
            <a:spAutoFit/>
          </a:bodyPr>
          <a:lstStyle/>
          <a:p>
            <a:pPr algn="ctr"/>
            <a:r>
              <a:rPr lang="en-US" sz="4400" b="1" spc="67">
                <a:ln w="11430"/>
                <a:solidFill>
                  <a:srgbClr val="FF0000"/>
                </a:solidFill>
                <a:effectLst>
                  <a:outerShdw blurRad="76200" dist="50800" dir="5400000" algn="tl" rotWithShape="0">
                    <a:srgbClr val="000000">
                      <a:alpha val="65000"/>
                    </a:srgbClr>
                  </a:outerShdw>
                </a:effectLst>
                <a:cs typeface="Times New Roman" panose="02020603050405020304" pitchFamily="18" charset="0"/>
              </a:rPr>
              <a:t>Ông Mạnh thắng Thần Gió</a:t>
            </a:r>
            <a:endParaRPr lang="en-US" sz="4400" b="1" spc="67" dirty="0">
              <a:ln w="11430"/>
              <a:solidFill>
                <a:srgbClr val="FF0000"/>
              </a:solidFill>
              <a:effectLst>
                <a:outerShdw blurRad="76200" dist="50800" dir="5400000" algn="tl" rotWithShape="0">
                  <a:srgbClr val="000000">
                    <a:alpha val="65000"/>
                  </a:srgbClr>
                </a:outerShdw>
              </a:effectLst>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843" y="1719618"/>
            <a:ext cx="6019800" cy="4872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3643" y="1719618"/>
            <a:ext cx="5565444" cy="449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426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1000"/>
                                        <p:tgtEl>
                                          <p:spTgt spid="1027"/>
                                        </p:tgtEl>
                                      </p:cBhvr>
                                    </p:animEffect>
                                    <p:anim calcmode="lin" valueType="num">
                                      <p:cBhvr>
                                        <p:cTn id="8" dur="1000" fill="hold"/>
                                        <p:tgtEl>
                                          <p:spTgt spid="1027"/>
                                        </p:tgtEl>
                                        <p:attrNameLst>
                                          <p:attrName>ppt_x</p:attrName>
                                        </p:attrNameLst>
                                      </p:cBhvr>
                                      <p:tavLst>
                                        <p:tav tm="0">
                                          <p:val>
                                            <p:strVal val="#ppt_x"/>
                                          </p:val>
                                        </p:tav>
                                        <p:tav tm="100000">
                                          <p:val>
                                            <p:strVal val="#ppt_x"/>
                                          </p:val>
                                        </p:tav>
                                      </p:tavLst>
                                    </p:anim>
                                    <p:anim calcmode="lin" valueType="num">
                                      <p:cBhvr>
                                        <p:cTn id="9" dur="1000" fill="hold"/>
                                        <p:tgtEl>
                                          <p:spTgt spid="10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69674" y="424455"/>
            <a:ext cx="5408552" cy="523220"/>
          </a:xfrm>
          <a:prstGeom prst="rect">
            <a:avLst/>
          </a:prstGeom>
        </p:spPr>
        <p:txBody>
          <a:bodyPr wrap="square">
            <a:sp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lang="en-US" sz="2800" dirty="0" err="1">
                <a:solidFill>
                  <a:srgbClr val="FF0000"/>
                </a:solidFill>
              </a:rPr>
              <a:t>Ông</a:t>
            </a:r>
            <a:r>
              <a:rPr lang="en-US" sz="2800" dirty="0">
                <a:solidFill>
                  <a:srgbClr val="FF0000"/>
                </a:solidFill>
              </a:rPr>
              <a:t> </a:t>
            </a:r>
            <a:r>
              <a:rPr lang="en-US" sz="2800" dirty="0" err="1">
                <a:solidFill>
                  <a:srgbClr val="FF0000"/>
                </a:solidFill>
              </a:rPr>
              <a:t>Mạnh</a:t>
            </a:r>
            <a:r>
              <a:rPr lang="en-US" sz="2800" dirty="0">
                <a:solidFill>
                  <a:srgbClr val="FF0000"/>
                </a:solidFill>
              </a:rPr>
              <a:t> </a:t>
            </a:r>
            <a:r>
              <a:rPr lang="en-US" sz="2800" dirty="0" err="1">
                <a:solidFill>
                  <a:srgbClr val="FF0000"/>
                </a:solidFill>
              </a:rPr>
              <a:t>thắng</a:t>
            </a:r>
            <a:r>
              <a:rPr lang="en-US" sz="2800" dirty="0">
                <a:solidFill>
                  <a:srgbClr val="FF0000"/>
                </a:solidFill>
              </a:rPr>
              <a:t> </a:t>
            </a:r>
            <a:r>
              <a:rPr lang="en-US" sz="2800" err="1">
                <a:solidFill>
                  <a:srgbClr val="FF0000"/>
                </a:solidFill>
              </a:rPr>
              <a:t>Thần</a:t>
            </a:r>
            <a:r>
              <a:rPr lang="en-US" sz="2800">
                <a:solidFill>
                  <a:srgbClr val="FF0000"/>
                </a:solidFill>
              </a:rPr>
              <a:t> Gió</a:t>
            </a:r>
            <a:endParaRPr lang="vi-VN" sz="2800" dirty="0">
              <a:solidFill>
                <a:srgbClr val="FF0000"/>
              </a:solidFill>
            </a:endParaRPr>
          </a:p>
        </p:txBody>
      </p:sp>
      <p:sp>
        <p:nvSpPr>
          <p:cNvPr id="3" name="TextBox 2">
            <a:extLst>
              <a:ext uri="{FF2B5EF4-FFF2-40B4-BE49-F238E27FC236}">
                <a16:creationId xmlns:a16="http://schemas.microsoft.com/office/drawing/2014/main" id="{B10D91B3-3E80-407C-B208-1C65186AD28A}"/>
              </a:ext>
            </a:extLst>
          </p:cNvPr>
          <p:cNvSpPr txBox="1"/>
          <p:nvPr/>
        </p:nvSpPr>
        <p:spPr>
          <a:xfrm>
            <a:off x="214576" y="1051448"/>
            <a:ext cx="11760068" cy="3046988"/>
          </a:xfrm>
          <a:prstGeom prst="rect">
            <a:avLst/>
          </a:prstGeom>
          <a:noFill/>
        </p:spPr>
        <p:txBody>
          <a:bodyPr wrap="square">
            <a:spAutoFit/>
          </a:bodyPr>
          <a:lstStyle/>
          <a:p>
            <a:pPr marL="0" marR="0" lvl="0" indent="0" algn="just" defTabSz="914309"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ea typeface="+mn-ea"/>
                <a:cs typeface="Times New Roman" panose="02020603050405020304" pitchFamily="18" charset="0"/>
              </a:rPr>
              <a:t>1.</a:t>
            </a:r>
            <a:r>
              <a:rPr kumimoji="0" lang="vi-VN"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Ngày xưa, loài người chưa biết làm nhà, phải ở hang núi. Về sau, nhiều người về đồng bằng và ven biển sinh sống. Đây là nơi Thần Gió hoành hành.</a:t>
            </a:r>
          </a:p>
          <a:p>
            <a:pPr marL="0" marR="0" lvl="0" indent="0" algn="just" defTabSz="914309"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ea typeface="+mn-ea"/>
                <a:cs typeface="Times New Roman" panose="02020603050405020304" pitchFamily="18" charset="0"/>
              </a:rPr>
              <a:t>2.</a:t>
            </a:r>
            <a:r>
              <a:rPr kumimoji="0" lang="vi-VN"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Một hôm, Thần Gió gặp một người tên là Mạnh. Thần xô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ông</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vi-VN"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ngã lăn quay</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rồi</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bay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đi</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với</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tiếng</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cười</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ngạo</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nghễ</a:t>
            </a:r>
            <a:r>
              <a:rPr kumimoji="0" lang="vi-VN"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endPar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endParaRPr>
          </a:p>
          <a:p>
            <a:pPr marL="0" marR="0" lvl="0" indent="0" algn="just" defTabSz="914309"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ea typeface="+mn-ea"/>
                <a:cs typeface="Times New Roman" panose="02020603050405020304" pitchFamily="18" charset="0"/>
              </a:rPr>
              <a:t>3.</a:t>
            </a:r>
            <a:r>
              <a:rPr kumimoji="0" lang="vi-VN"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Từ đó, ông Mạnh quyết chống trả. Ông vào rừng lấy gỗ dựng nhà. Cả ba lần, nhà đều bị quật đổ. Cuối cùng, ông đẵn những cây gỗ lớn nhất làm cột, chọn những viên đá thật to làm tường</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dựng</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một</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ngôi</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nhà</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thật</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vững</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chãi</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br>
              <a:rPr kumimoji="0" lang="vi-VN"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br>
            <a:endParaRPr kumimoji="0" lang="en-US" sz="2400" b="0" i="0" u="none" strike="noStrike" kern="1200" cap="none" spc="0" normalizeH="0" baseline="0" noProof="0" dirty="0">
              <a:ln>
                <a:noFill/>
              </a:ln>
              <a:solidFill>
                <a:prstClr val="black"/>
              </a:solidFill>
              <a:effectLst/>
              <a:uLnTx/>
              <a:uFillTx/>
              <a:ea typeface="+mn-ea"/>
              <a:cs typeface="Times New Roman" panose="02020603050405020304" pitchFamily="18" charset="0"/>
            </a:endParaRPr>
          </a:p>
        </p:txBody>
      </p:sp>
      <p:sp>
        <p:nvSpPr>
          <p:cNvPr id="4" name="TextBox 3">
            <a:extLst>
              <a:ext uri="{FF2B5EF4-FFF2-40B4-BE49-F238E27FC236}">
                <a16:creationId xmlns:a16="http://schemas.microsoft.com/office/drawing/2014/main" id="{4190D8B1-2A8D-46D5-82EB-909BD0DD8235}"/>
              </a:ext>
            </a:extLst>
          </p:cNvPr>
          <p:cNvSpPr txBox="1"/>
          <p:nvPr/>
        </p:nvSpPr>
        <p:spPr>
          <a:xfrm>
            <a:off x="93124" y="3633545"/>
            <a:ext cx="11881520" cy="3354765"/>
          </a:xfrm>
          <a:prstGeom prst="rect">
            <a:avLst/>
          </a:prstGeom>
          <a:noFill/>
        </p:spPr>
        <p:txBody>
          <a:bodyPr wrap="square">
            <a:spAutoFit/>
          </a:bodyPr>
          <a:lstStyle/>
          <a:p>
            <a:pPr marL="0" marR="0" lvl="0" indent="0" algn="just" defTabSz="914309"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ea typeface="+mn-ea"/>
                <a:cs typeface="Times New Roman" panose="02020603050405020304" pitchFamily="18" charset="0"/>
              </a:rPr>
              <a:t>4.</a:t>
            </a:r>
            <a:r>
              <a:rPr kumimoji="0" lang="vi-VN"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Ngôi nhà đã làm xong. Đêm ấy, thần Gió lại đến đập cửa, thét :</a:t>
            </a:r>
          </a:p>
          <a:p>
            <a:pPr marL="0" marR="0" lvl="0" indent="0" algn="just" defTabSz="914309"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Mở cửa ra !</a:t>
            </a:r>
          </a:p>
          <a:p>
            <a:pPr marL="0" marR="0" lvl="0" indent="0" algn="just" defTabSz="914309"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Không ! Sáng mai ta sẽ mời ông vào.</a:t>
            </a:r>
          </a:p>
          <a:p>
            <a:pPr marL="0" marR="0" lvl="0" indent="0" algn="just" defTabSz="914309"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Thần Gió đã giận dữ, lồng lộn</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suốt</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đêm</a:t>
            </a:r>
            <a:r>
              <a:rPr kumimoji="0" lang="en-US"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a:t>
            </a:r>
            <a:r>
              <a:rPr kumimoji="0" lang="en-US" sz="2400" b="0" i="0" u="none" strike="noStrike" kern="1200" cap="none" spc="0" normalizeH="0" baseline="0" noProof="0" dirty="0" err="1">
                <a:ln>
                  <a:noFill/>
                </a:ln>
                <a:solidFill>
                  <a:srgbClr val="000000"/>
                </a:solidFill>
                <a:effectLst/>
                <a:uLnTx/>
                <a:uFillTx/>
                <a:ea typeface="+mn-ea"/>
                <a:cs typeface="Times New Roman" panose="02020603050405020304" pitchFamily="18" charset="0"/>
              </a:rPr>
              <a:t>nhưng</a:t>
            </a:r>
            <a:r>
              <a:rPr kumimoji="0" lang="vi-VN"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không thể xô đổ ngôi nhà.  </a:t>
            </a:r>
          </a:p>
          <a:p>
            <a:pPr marL="0" marR="0" lvl="0" indent="0" algn="just" defTabSz="914309"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ea typeface="+mn-ea"/>
                <a:cs typeface="Times New Roman" panose="02020603050405020304" pitchFamily="18" charset="0"/>
              </a:rPr>
              <a:t>5.</a:t>
            </a:r>
            <a:r>
              <a:rPr kumimoji="0" lang="vi-VN" sz="2400" b="0" i="0" u="none" strike="noStrike" kern="1200" cap="none" spc="0" normalizeH="0" baseline="0" noProof="0" dirty="0">
                <a:ln>
                  <a:noFill/>
                </a:ln>
                <a:solidFill>
                  <a:srgbClr val="000000"/>
                </a:solidFill>
                <a:effectLst/>
                <a:uLnTx/>
                <a:uFillTx/>
                <a:ea typeface="+mn-ea"/>
                <a:cs typeface="Times New Roman" panose="02020603050405020304" pitchFamily="18" charset="0"/>
              </a:rPr>
              <a:t> Mấy tháng sau, Thần Gió đến nhà ông Mạnh, tỏ vẻ ăn năn. Ông Mạnh an ủi và mời Thần thỉnh thoảng tới chơi. Từ đó, Thần Gió thường đến thăm ông, đem cho ngôi nhà không khí mát lành từ biển cả và hương thơm ngào ngạt của các loài </a:t>
            </a:r>
            <a:r>
              <a:rPr kumimoji="0" lang="vi-VN" sz="2400" b="0" i="0" u="none" strike="noStrike" kern="1200" cap="none" spc="0" normalizeH="0" baseline="0" noProof="0">
                <a:ln>
                  <a:noFill/>
                </a:ln>
                <a:solidFill>
                  <a:srgbClr val="000000"/>
                </a:solidFill>
                <a:effectLst/>
                <a:uLnTx/>
                <a:uFillTx/>
                <a:ea typeface="+mn-ea"/>
                <a:cs typeface="Times New Roman" panose="02020603050405020304" pitchFamily="18" charset="0"/>
              </a:rPr>
              <a:t>hoa.</a:t>
            </a:r>
          </a:p>
          <a:p>
            <a:pPr lvl="0" algn="r" defTabSz="914309">
              <a:defRPr/>
            </a:pPr>
            <a:r>
              <a:rPr lang="vi-VN">
                <a:latin typeface="UTM Avo (Body)"/>
                <a:cs typeface="Times New Roman" panose="02020603050405020304" pitchFamily="18" charset="0"/>
              </a:rPr>
              <a:t>Phỏng theo A –NHÔNG (Hoàng Ánh dịch )</a:t>
            </a:r>
            <a:endParaRPr kumimoji="0" lang="vi-VN" b="0" i="0" u="none" strike="noStrike" kern="1200" cap="none" spc="0" normalizeH="0" baseline="0" noProof="0" dirty="0">
              <a:ln>
                <a:noFill/>
              </a:ln>
              <a:solidFill>
                <a:srgbClr val="000000"/>
              </a:solidFill>
              <a:effectLst/>
              <a:uLnTx/>
              <a:uFillTx/>
              <a:cs typeface="Times New Roman" panose="02020603050405020304" pitchFamily="18" charset="0"/>
            </a:endParaRPr>
          </a:p>
        </p:txBody>
      </p:sp>
      <p:sp>
        <p:nvSpPr>
          <p:cNvPr id="5" name="Flowchart: Terminator 4">
            <a:extLst>
              <a:ext uri="{FF2B5EF4-FFF2-40B4-BE49-F238E27FC236}">
                <a16:creationId xmlns:a16="http://schemas.microsoft.com/office/drawing/2014/main" id="{E2B40BA4-35F5-414F-AA28-5B9BA001C6CD}"/>
              </a:ext>
            </a:extLst>
          </p:cNvPr>
          <p:cNvSpPr/>
          <p:nvPr/>
        </p:nvSpPr>
        <p:spPr>
          <a:xfrm>
            <a:off x="5804452" y="4027360"/>
            <a:ext cx="6340160" cy="684770"/>
          </a:xfrm>
          <a:prstGeom prst="flowChartTerminator">
            <a:avLst/>
          </a:prstGeom>
          <a:solidFill>
            <a:srgbClr val="FFC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accent1"/>
                </a:solidFill>
                <a:cs typeface="Times New Roman" panose="02020603050405020304" pitchFamily="18" charset="0"/>
              </a:rPr>
              <a:t>BÀI ĐỌC CHIA LÀM MẤY ĐOẠN?</a:t>
            </a:r>
            <a:endParaRPr lang="en-US" sz="2400" dirty="0">
              <a:solidFill>
                <a:schemeClr val="accent1"/>
              </a:solidFill>
              <a:cs typeface="Times New Roman" panose="02020603050405020304" pitchFamily="18" charset="0"/>
            </a:endParaRPr>
          </a:p>
        </p:txBody>
      </p:sp>
      <p:sp>
        <p:nvSpPr>
          <p:cNvPr id="6" name="Oval 5">
            <a:extLst>
              <a:ext uri="{FF2B5EF4-FFF2-40B4-BE49-F238E27FC236}">
                <a16:creationId xmlns:a16="http://schemas.microsoft.com/office/drawing/2014/main" id="{A36F0A38-03E6-43F1-B00A-6270CF7BB86B}"/>
              </a:ext>
            </a:extLst>
          </p:cNvPr>
          <p:cNvSpPr/>
          <p:nvPr/>
        </p:nvSpPr>
        <p:spPr>
          <a:xfrm>
            <a:off x="53958" y="1076494"/>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1</a:t>
            </a:r>
            <a:endParaRPr lang="vi-VN" sz="3200" b="1" dirty="0">
              <a:cs typeface="Times New Roman" pitchFamily="18" charset="0"/>
            </a:endParaRPr>
          </a:p>
        </p:txBody>
      </p:sp>
      <p:sp>
        <p:nvSpPr>
          <p:cNvPr id="7" name="Oval 6">
            <a:extLst>
              <a:ext uri="{FF2B5EF4-FFF2-40B4-BE49-F238E27FC236}">
                <a16:creationId xmlns:a16="http://schemas.microsoft.com/office/drawing/2014/main" id="{0E10DCE0-A535-4DD1-AC89-06A560AF7D06}"/>
              </a:ext>
            </a:extLst>
          </p:cNvPr>
          <p:cNvSpPr/>
          <p:nvPr/>
        </p:nvSpPr>
        <p:spPr>
          <a:xfrm>
            <a:off x="68472" y="1818503"/>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2</a:t>
            </a:r>
          </a:p>
        </p:txBody>
      </p:sp>
      <p:sp>
        <p:nvSpPr>
          <p:cNvPr id="8" name="Oval 7">
            <a:extLst>
              <a:ext uri="{FF2B5EF4-FFF2-40B4-BE49-F238E27FC236}">
                <a16:creationId xmlns:a16="http://schemas.microsoft.com/office/drawing/2014/main" id="{D745B196-9D52-46CE-B90F-1F598AB23E79}"/>
              </a:ext>
            </a:extLst>
          </p:cNvPr>
          <p:cNvSpPr/>
          <p:nvPr/>
        </p:nvSpPr>
        <p:spPr>
          <a:xfrm>
            <a:off x="53958" y="2539403"/>
            <a:ext cx="429397" cy="39820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cs typeface="Times New Roman" pitchFamily="18" charset="0"/>
              </a:rPr>
              <a:t>3</a:t>
            </a:r>
            <a:endParaRPr lang="vi-VN" sz="2400" b="1" dirty="0">
              <a:cs typeface="Times New Roman" pitchFamily="18" charset="0"/>
            </a:endParaRPr>
          </a:p>
        </p:txBody>
      </p:sp>
      <p:sp>
        <p:nvSpPr>
          <p:cNvPr id="9" name="Oval 8">
            <a:extLst>
              <a:ext uri="{FF2B5EF4-FFF2-40B4-BE49-F238E27FC236}">
                <a16:creationId xmlns:a16="http://schemas.microsoft.com/office/drawing/2014/main" id="{D745B196-9D52-46CE-B90F-1F598AB23E79}"/>
              </a:ext>
            </a:extLst>
          </p:cNvPr>
          <p:cNvSpPr/>
          <p:nvPr/>
        </p:nvSpPr>
        <p:spPr>
          <a:xfrm>
            <a:off x="53958" y="3742447"/>
            <a:ext cx="429397" cy="39820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cs typeface="Times New Roman" pitchFamily="18" charset="0"/>
              </a:rPr>
              <a:t>4</a:t>
            </a:r>
            <a:endParaRPr lang="vi-VN" sz="2400" b="1" dirty="0">
              <a:cs typeface="Times New Roman" pitchFamily="18" charset="0"/>
            </a:endParaRPr>
          </a:p>
        </p:txBody>
      </p:sp>
      <p:sp>
        <p:nvSpPr>
          <p:cNvPr id="10" name="Oval 9">
            <a:extLst>
              <a:ext uri="{FF2B5EF4-FFF2-40B4-BE49-F238E27FC236}">
                <a16:creationId xmlns:a16="http://schemas.microsoft.com/office/drawing/2014/main" id="{D745B196-9D52-46CE-B90F-1F598AB23E79}"/>
              </a:ext>
            </a:extLst>
          </p:cNvPr>
          <p:cNvSpPr/>
          <p:nvPr/>
        </p:nvSpPr>
        <p:spPr>
          <a:xfrm>
            <a:off x="68472" y="5145165"/>
            <a:ext cx="429397" cy="39820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cs typeface="Times New Roman" pitchFamily="18" charset="0"/>
              </a:rPr>
              <a:t>5</a:t>
            </a:r>
            <a:endParaRPr lang="vi-VN" sz="2400" b="1" dirty="0">
              <a:cs typeface="Times New Roman" pitchFamily="18" charset="0"/>
            </a:endParaRPr>
          </a:p>
        </p:txBody>
      </p:sp>
      <p:sp>
        <p:nvSpPr>
          <p:cNvPr id="11" name="Flowchart: Terminator 10">
            <a:extLst>
              <a:ext uri="{FF2B5EF4-FFF2-40B4-BE49-F238E27FC236}">
                <a16:creationId xmlns:a16="http://schemas.microsoft.com/office/drawing/2014/main" id="{70E11680-3E5B-4173-9D31-E5B18F5C3C84}"/>
              </a:ext>
            </a:extLst>
          </p:cNvPr>
          <p:cNvSpPr/>
          <p:nvPr/>
        </p:nvSpPr>
        <p:spPr>
          <a:xfrm>
            <a:off x="8878226" y="561400"/>
            <a:ext cx="2950595" cy="501037"/>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cs typeface="Times New Roman" panose="02020603050405020304" pitchFamily="18" charset="0"/>
              </a:rPr>
              <a:t>ĐỌC ĐOẠN</a:t>
            </a:r>
          </a:p>
        </p:txBody>
      </p:sp>
    </p:spTree>
    <p:extLst>
      <p:ext uri="{BB962C8B-B14F-4D97-AF65-F5344CB8AC3E}">
        <p14:creationId xmlns:p14="http://schemas.microsoft.com/office/powerpoint/2010/main" val="249009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xit" presetSubtype="10" fill="hold" grpId="1" nodeType="clickEffect">
                                  <p:stCondLst>
                                    <p:cond delay="0"/>
                                  </p:stCondLst>
                                  <p:childTnLst>
                                    <p:animEffect transition="out" filter="randombar(horizontal)">
                                      <p:cBhvr>
                                        <p:cTn id="13" dur="500"/>
                                        <p:tgtEl>
                                          <p:spTgt spid="5"/>
                                        </p:tgtEl>
                                      </p:cBhvr>
                                    </p:animEffect>
                                    <p:set>
                                      <p:cBhvr>
                                        <p:cTn id="14" dur="1" fill="hold">
                                          <p:stCondLst>
                                            <p:cond delay="499"/>
                                          </p:stCondLst>
                                        </p:cTn>
                                        <p:tgtEl>
                                          <p:spTgt spid="5"/>
                                        </p:tgtEl>
                                        <p:attrNameLst>
                                          <p:attrName>style.visibility</p:attrName>
                                        </p:attrNameLst>
                                      </p:cBhvr>
                                      <p:to>
                                        <p:strVal val="hidden"/>
                                      </p:to>
                                    </p:set>
                                  </p:childTnLst>
                                </p:cTn>
                              </p:par>
                              <p:par>
                                <p:cTn id="15" presetID="22" presetClass="entr" presetSubtype="1"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up)">
                                      <p:cBhvr>
                                        <p:cTn id="20" dur="500"/>
                                        <p:tgtEl>
                                          <p:spTgt spid="7"/>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7" grpId="0" animBg="1"/>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14464" y="854330"/>
            <a:ext cx="6219972" cy="646331"/>
          </a:xfrm>
          <a:prstGeom prst="rect">
            <a:avLst/>
          </a:prstGeom>
        </p:spPr>
        <p:txBody>
          <a:bodyPr wrap="none">
            <a:spAutoFit/>
          </a:bodyPr>
          <a:lstStyle/>
          <a:p>
            <a:r>
              <a:rPr lang="en-US" sz="3600" dirty="0" err="1">
                <a:solidFill>
                  <a:srgbClr val="FF0000"/>
                </a:solidFill>
                <a:effectLst>
                  <a:outerShdw blurRad="38100" dist="38100" dir="2700000" algn="tl">
                    <a:srgbClr val="000000">
                      <a:alpha val="43137"/>
                    </a:srgbClr>
                  </a:outerShdw>
                </a:effectLst>
                <a:latin typeface="+mj-lt"/>
                <a:cs typeface="Times New Roman" pitchFamily="18" charset="0"/>
              </a:rPr>
              <a:t>Ông</a:t>
            </a:r>
            <a:r>
              <a:rPr lang="en-US" sz="3600" dirty="0">
                <a:solidFill>
                  <a:srgbClr val="FF0000"/>
                </a:solidFill>
                <a:effectLst>
                  <a:outerShdw blurRad="38100" dist="38100" dir="2700000" algn="tl">
                    <a:srgbClr val="000000">
                      <a:alpha val="43137"/>
                    </a:srgbClr>
                  </a:outerShdw>
                </a:effectLst>
                <a:latin typeface="+mj-lt"/>
                <a:cs typeface="Times New Roman" pitchFamily="18" charset="0"/>
              </a:rPr>
              <a:t> </a:t>
            </a:r>
            <a:r>
              <a:rPr lang="en-US" sz="3600" dirty="0" err="1">
                <a:solidFill>
                  <a:srgbClr val="FF0000"/>
                </a:solidFill>
                <a:effectLst>
                  <a:outerShdw blurRad="38100" dist="38100" dir="2700000" algn="tl">
                    <a:srgbClr val="000000">
                      <a:alpha val="43137"/>
                    </a:srgbClr>
                  </a:outerShdw>
                </a:effectLst>
                <a:latin typeface="+mj-lt"/>
                <a:cs typeface="Times New Roman" pitchFamily="18" charset="0"/>
              </a:rPr>
              <a:t>Mạnh</a:t>
            </a:r>
            <a:r>
              <a:rPr lang="en-US" sz="3600" dirty="0">
                <a:solidFill>
                  <a:srgbClr val="FF0000"/>
                </a:solidFill>
                <a:effectLst>
                  <a:outerShdw blurRad="38100" dist="38100" dir="2700000" algn="tl">
                    <a:srgbClr val="000000">
                      <a:alpha val="43137"/>
                    </a:srgbClr>
                  </a:outerShdw>
                </a:effectLst>
                <a:latin typeface="+mj-lt"/>
                <a:cs typeface="Times New Roman" pitchFamily="18" charset="0"/>
              </a:rPr>
              <a:t> </a:t>
            </a:r>
            <a:r>
              <a:rPr lang="en-US" sz="3600" dirty="0" err="1">
                <a:solidFill>
                  <a:srgbClr val="FF0000"/>
                </a:solidFill>
                <a:effectLst>
                  <a:outerShdw blurRad="38100" dist="38100" dir="2700000" algn="tl">
                    <a:srgbClr val="000000">
                      <a:alpha val="43137"/>
                    </a:srgbClr>
                  </a:outerShdw>
                </a:effectLst>
                <a:latin typeface="+mj-lt"/>
                <a:cs typeface="Times New Roman" pitchFamily="18" charset="0"/>
              </a:rPr>
              <a:t>thắng</a:t>
            </a:r>
            <a:r>
              <a:rPr lang="en-US" sz="3600" dirty="0">
                <a:solidFill>
                  <a:srgbClr val="FF0000"/>
                </a:solidFill>
                <a:effectLst>
                  <a:outerShdw blurRad="38100" dist="38100" dir="2700000" algn="tl">
                    <a:srgbClr val="000000">
                      <a:alpha val="43137"/>
                    </a:srgbClr>
                  </a:outerShdw>
                </a:effectLst>
                <a:latin typeface="+mj-lt"/>
                <a:cs typeface="Times New Roman" pitchFamily="18" charset="0"/>
              </a:rPr>
              <a:t> </a:t>
            </a:r>
            <a:r>
              <a:rPr lang="en-US" sz="3600" err="1">
                <a:solidFill>
                  <a:srgbClr val="FF0000"/>
                </a:solidFill>
                <a:effectLst>
                  <a:outerShdw blurRad="38100" dist="38100" dir="2700000" algn="tl">
                    <a:srgbClr val="000000">
                      <a:alpha val="43137"/>
                    </a:srgbClr>
                  </a:outerShdw>
                </a:effectLst>
                <a:latin typeface="+mj-lt"/>
                <a:cs typeface="Times New Roman" pitchFamily="18" charset="0"/>
              </a:rPr>
              <a:t>Thần</a:t>
            </a:r>
            <a:r>
              <a:rPr lang="en-US" sz="3600">
                <a:solidFill>
                  <a:srgbClr val="FF0000"/>
                </a:solidFill>
                <a:effectLst>
                  <a:outerShdw blurRad="38100" dist="38100" dir="2700000" algn="tl">
                    <a:srgbClr val="000000">
                      <a:alpha val="43137"/>
                    </a:srgbClr>
                  </a:outerShdw>
                </a:effectLst>
                <a:latin typeface="+mj-lt"/>
                <a:cs typeface="Times New Roman" pitchFamily="18" charset="0"/>
              </a:rPr>
              <a:t> Gió</a:t>
            </a:r>
            <a:endParaRPr lang="vi-VN" sz="3600" dirty="0">
              <a:solidFill>
                <a:srgbClr val="FF0000"/>
              </a:solidFill>
              <a:effectLst>
                <a:outerShdw blurRad="38100" dist="38100" dir="2700000" algn="tl">
                  <a:srgbClr val="000000">
                    <a:alpha val="43137"/>
                  </a:srgbClr>
                </a:outerShdw>
              </a:effectLst>
              <a:latin typeface="+mj-lt"/>
            </a:endParaRPr>
          </a:p>
        </p:txBody>
      </p:sp>
      <p:sp>
        <p:nvSpPr>
          <p:cNvPr id="3" name="TextBox 2">
            <a:extLst>
              <a:ext uri="{FF2B5EF4-FFF2-40B4-BE49-F238E27FC236}">
                <a16:creationId xmlns:a16="http://schemas.microsoft.com/office/drawing/2014/main" id="{B10D91B3-3E80-407C-B208-1C65186AD28A}"/>
              </a:ext>
            </a:extLst>
          </p:cNvPr>
          <p:cNvSpPr txBox="1"/>
          <p:nvPr/>
        </p:nvSpPr>
        <p:spPr>
          <a:xfrm>
            <a:off x="165682" y="1617753"/>
            <a:ext cx="11817052" cy="4729500"/>
          </a:xfrm>
          <a:prstGeom prst="rect">
            <a:avLst/>
          </a:prstGeom>
          <a:noFill/>
        </p:spPr>
        <p:txBody>
          <a:bodyPr wrap="square">
            <a:spAutoFit/>
          </a:bodyPr>
          <a:lstStyle/>
          <a:p>
            <a:pPr algn="just">
              <a:spcAft>
                <a:spcPts val="800"/>
              </a:spcAft>
            </a:pPr>
            <a:r>
              <a:rPr lang="vi-VN" sz="3200" b="1" i="0" dirty="0">
                <a:solidFill>
                  <a:srgbClr val="000000"/>
                </a:solidFill>
                <a:effectLst/>
                <a:latin typeface="UTM Avo (Body)"/>
                <a:cs typeface="Times New Roman" panose="02020603050405020304" pitchFamily="18" charset="0"/>
              </a:rPr>
              <a:t>1.</a:t>
            </a:r>
            <a:r>
              <a:rPr lang="vi-VN" sz="3200" b="0" i="0" dirty="0">
                <a:solidFill>
                  <a:srgbClr val="000000"/>
                </a:solidFill>
                <a:effectLst/>
                <a:latin typeface="UTM Avo (Body)"/>
                <a:cs typeface="Times New Roman" panose="02020603050405020304" pitchFamily="18" charset="0"/>
              </a:rPr>
              <a:t> Ngày xưa, loài người chưa biết làm nhà, phải ở hang núi. Về sau, nhiều người về đồng bằng và ven biển sinh sống. Đây là nơi Thần Gió hoành hành.</a:t>
            </a:r>
          </a:p>
          <a:p>
            <a:pPr algn="just">
              <a:spcAft>
                <a:spcPts val="800"/>
              </a:spcAft>
            </a:pPr>
            <a:r>
              <a:rPr lang="vi-VN" sz="3200" b="1" i="0" dirty="0">
                <a:solidFill>
                  <a:srgbClr val="000000"/>
                </a:solidFill>
                <a:effectLst/>
                <a:latin typeface="UTM Avo (Body)"/>
                <a:cs typeface="Times New Roman" panose="02020603050405020304" pitchFamily="18" charset="0"/>
              </a:rPr>
              <a:t>2.</a:t>
            </a:r>
            <a:r>
              <a:rPr lang="vi-VN" sz="3200" b="0" i="0" dirty="0">
                <a:solidFill>
                  <a:srgbClr val="000000"/>
                </a:solidFill>
                <a:effectLst/>
                <a:latin typeface="UTM Avo (Body)"/>
                <a:cs typeface="Times New Roman" panose="02020603050405020304" pitchFamily="18" charset="0"/>
              </a:rPr>
              <a:t> Một hôm, Thần Gió gặp một người tên là Mạnh. Thần xô </a:t>
            </a:r>
            <a:r>
              <a:rPr lang="en-US" sz="3200" dirty="0" err="1">
                <a:solidFill>
                  <a:srgbClr val="000000"/>
                </a:solidFill>
                <a:latin typeface="UTM Avo (Body)"/>
                <a:cs typeface="Times New Roman" panose="02020603050405020304" pitchFamily="18" charset="0"/>
              </a:rPr>
              <a:t>ông</a:t>
            </a:r>
            <a:r>
              <a:rPr lang="en-US" sz="3200" dirty="0">
                <a:solidFill>
                  <a:srgbClr val="000000"/>
                </a:solidFill>
                <a:latin typeface="UTM Avo (Body)"/>
                <a:cs typeface="Times New Roman" panose="02020603050405020304" pitchFamily="18" charset="0"/>
              </a:rPr>
              <a:t> </a:t>
            </a:r>
            <a:r>
              <a:rPr lang="vi-VN" sz="3200" b="0" i="0" dirty="0">
                <a:solidFill>
                  <a:srgbClr val="000000"/>
                </a:solidFill>
                <a:effectLst/>
                <a:latin typeface="UTM Avo (Body)"/>
                <a:cs typeface="Times New Roman" panose="02020603050405020304" pitchFamily="18" charset="0"/>
              </a:rPr>
              <a:t>ngã lăn quay</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rồi</a:t>
            </a:r>
            <a:r>
              <a:rPr lang="en-US" sz="3200" b="0" i="0" dirty="0">
                <a:solidFill>
                  <a:srgbClr val="000000"/>
                </a:solidFill>
                <a:effectLst/>
                <a:latin typeface="UTM Avo (Body)"/>
                <a:cs typeface="Times New Roman" panose="02020603050405020304" pitchFamily="18" charset="0"/>
              </a:rPr>
              <a:t> bay </a:t>
            </a:r>
            <a:r>
              <a:rPr lang="en-US" sz="3200" b="0" i="0" dirty="0" err="1">
                <a:solidFill>
                  <a:srgbClr val="000000"/>
                </a:solidFill>
                <a:effectLst/>
                <a:latin typeface="UTM Avo (Body)"/>
                <a:cs typeface="Times New Roman" panose="02020603050405020304" pitchFamily="18" charset="0"/>
              </a:rPr>
              <a:t>đi</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với</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tiếng</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cười</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ngạo</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nghễ</a:t>
            </a:r>
            <a:r>
              <a:rPr lang="vi-VN" sz="3200" b="0" i="0" dirty="0">
                <a:solidFill>
                  <a:srgbClr val="000000"/>
                </a:solidFill>
                <a:effectLst/>
                <a:latin typeface="UTM Avo (Body)"/>
                <a:cs typeface="Times New Roman" panose="02020603050405020304" pitchFamily="18" charset="0"/>
              </a:rPr>
              <a:t>. </a:t>
            </a:r>
            <a:endParaRPr lang="en-US" sz="3200" b="0" i="0" dirty="0">
              <a:solidFill>
                <a:srgbClr val="000000"/>
              </a:solidFill>
              <a:effectLst/>
              <a:latin typeface="UTM Avo (Body)"/>
              <a:cs typeface="Times New Roman" panose="02020603050405020304" pitchFamily="18" charset="0"/>
            </a:endParaRPr>
          </a:p>
          <a:p>
            <a:pPr algn="just">
              <a:spcAft>
                <a:spcPts val="800"/>
              </a:spcAft>
            </a:pPr>
            <a:r>
              <a:rPr lang="vi-VN" sz="3200" b="1" i="0" dirty="0">
                <a:solidFill>
                  <a:srgbClr val="000000"/>
                </a:solidFill>
                <a:effectLst/>
                <a:latin typeface="UTM Avo (Body)"/>
                <a:cs typeface="Times New Roman" panose="02020603050405020304" pitchFamily="18" charset="0"/>
              </a:rPr>
              <a:t>3.</a:t>
            </a:r>
            <a:r>
              <a:rPr lang="vi-VN" sz="3200" b="0" i="0" dirty="0">
                <a:solidFill>
                  <a:srgbClr val="000000"/>
                </a:solidFill>
                <a:effectLst/>
                <a:latin typeface="UTM Avo (Body)"/>
                <a:cs typeface="Times New Roman" panose="02020603050405020304" pitchFamily="18" charset="0"/>
              </a:rPr>
              <a:t> Từ đó, ông Mạnh quyết chống trả. Ông vào rừng lấy gỗ dựng nhà. Cả ba lần, nhà đều bị quật đổ. Cuối cùng, ông đẵn những cây gỗ lớn nhất làm cột, chọn những viên đá thật to làm tường</a:t>
            </a:r>
            <a:r>
              <a:rPr lang="en-US" sz="3200" dirty="0">
                <a:solidFill>
                  <a:srgbClr val="000000"/>
                </a:solidFill>
                <a:latin typeface="UTM Avo (Body)"/>
                <a:cs typeface="Times New Roman" panose="02020603050405020304" pitchFamily="18" charset="0"/>
              </a:rPr>
              <a:t>, </a:t>
            </a:r>
            <a:r>
              <a:rPr lang="en-US" sz="3200" dirty="0" err="1">
                <a:solidFill>
                  <a:srgbClr val="000000"/>
                </a:solidFill>
                <a:latin typeface="UTM Avo (Body)"/>
                <a:cs typeface="Times New Roman" panose="02020603050405020304" pitchFamily="18" charset="0"/>
              </a:rPr>
              <a:t>dựng</a:t>
            </a:r>
            <a:r>
              <a:rPr lang="en-US" sz="3200" dirty="0">
                <a:solidFill>
                  <a:srgbClr val="000000"/>
                </a:solidFill>
                <a:latin typeface="UTM Avo (Body)"/>
                <a:cs typeface="Times New Roman" panose="02020603050405020304" pitchFamily="18" charset="0"/>
              </a:rPr>
              <a:t> </a:t>
            </a:r>
            <a:r>
              <a:rPr lang="en-US" sz="3200" err="1">
                <a:solidFill>
                  <a:srgbClr val="000000"/>
                </a:solidFill>
                <a:latin typeface="UTM Avo (Body)"/>
                <a:cs typeface="Times New Roman" panose="02020603050405020304" pitchFamily="18" charset="0"/>
              </a:rPr>
              <a:t>một</a:t>
            </a:r>
            <a:r>
              <a:rPr lang="en-US" sz="3200">
                <a:solidFill>
                  <a:srgbClr val="000000"/>
                </a:solidFill>
                <a:latin typeface="UTM Avo (Body)"/>
                <a:cs typeface="Times New Roman" panose="02020603050405020304" pitchFamily="18" charset="0"/>
              </a:rPr>
              <a:t> ngôi nhà thật vững chãi.</a:t>
            </a:r>
          </a:p>
        </p:txBody>
      </p:sp>
      <p:sp>
        <p:nvSpPr>
          <p:cNvPr id="6" name="Oval 5">
            <a:extLst>
              <a:ext uri="{FF2B5EF4-FFF2-40B4-BE49-F238E27FC236}">
                <a16:creationId xmlns:a16="http://schemas.microsoft.com/office/drawing/2014/main" id="{A36F0A38-03E6-43F1-B00A-6270CF7BB86B}"/>
              </a:ext>
            </a:extLst>
          </p:cNvPr>
          <p:cNvSpPr/>
          <p:nvPr/>
        </p:nvSpPr>
        <p:spPr>
          <a:xfrm>
            <a:off x="173163" y="1762766"/>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1</a:t>
            </a:r>
            <a:endParaRPr lang="vi-VN" sz="3200" b="1" dirty="0">
              <a:cs typeface="Times New Roman" pitchFamily="18" charset="0"/>
            </a:endParaRPr>
          </a:p>
        </p:txBody>
      </p:sp>
      <p:sp>
        <p:nvSpPr>
          <p:cNvPr id="7" name="Oval 6">
            <a:extLst>
              <a:ext uri="{FF2B5EF4-FFF2-40B4-BE49-F238E27FC236}">
                <a16:creationId xmlns:a16="http://schemas.microsoft.com/office/drawing/2014/main" id="{0E10DCE0-A535-4DD1-AC89-06A560AF7D06}"/>
              </a:ext>
            </a:extLst>
          </p:cNvPr>
          <p:cNvSpPr/>
          <p:nvPr/>
        </p:nvSpPr>
        <p:spPr>
          <a:xfrm>
            <a:off x="192652" y="3219649"/>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2</a:t>
            </a:r>
          </a:p>
        </p:txBody>
      </p:sp>
      <p:sp>
        <p:nvSpPr>
          <p:cNvPr id="8" name="Oval 7">
            <a:extLst>
              <a:ext uri="{FF2B5EF4-FFF2-40B4-BE49-F238E27FC236}">
                <a16:creationId xmlns:a16="http://schemas.microsoft.com/office/drawing/2014/main" id="{D745B196-9D52-46CE-B90F-1F598AB23E79}"/>
              </a:ext>
            </a:extLst>
          </p:cNvPr>
          <p:cNvSpPr/>
          <p:nvPr/>
        </p:nvSpPr>
        <p:spPr>
          <a:xfrm>
            <a:off x="165682" y="4374469"/>
            <a:ext cx="429397" cy="39820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cs typeface="Times New Roman" pitchFamily="18" charset="0"/>
              </a:rPr>
              <a:t>3</a:t>
            </a:r>
            <a:endParaRPr lang="vi-VN" sz="2400" b="1" dirty="0">
              <a:cs typeface="Times New Roman" pitchFamily="18" charset="0"/>
            </a:endParaRPr>
          </a:p>
        </p:txBody>
      </p:sp>
      <p:sp>
        <p:nvSpPr>
          <p:cNvPr id="9" name="Flowchart: Terminator 8">
            <a:extLst>
              <a:ext uri="{FF2B5EF4-FFF2-40B4-BE49-F238E27FC236}">
                <a16:creationId xmlns:a16="http://schemas.microsoft.com/office/drawing/2014/main" id="{70E11680-3E5B-4173-9D31-E5B18F5C3C84}"/>
              </a:ext>
            </a:extLst>
          </p:cNvPr>
          <p:cNvSpPr/>
          <p:nvPr/>
        </p:nvSpPr>
        <p:spPr>
          <a:xfrm>
            <a:off x="8634436" y="583395"/>
            <a:ext cx="2950595" cy="501037"/>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cs typeface="Times New Roman" panose="02020603050405020304" pitchFamily="18" charset="0"/>
              </a:rPr>
              <a:t>ĐỌC ĐOẠN</a:t>
            </a:r>
          </a:p>
        </p:txBody>
      </p:sp>
    </p:spTree>
    <p:extLst>
      <p:ext uri="{BB962C8B-B14F-4D97-AF65-F5344CB8AC3E}">
        <p14:creationId xmlns:p14="http://schemas.microsoft.com/office/powerpoint/2010/main" val="3180261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047" y="873282"/>
            <a:ext cx="11859905" cy="6186309"/>
          </a:xfrm>
          <a:prstGeom prst="rect">
            <a:avLst/>
          </a:prstGeom>
        </p:spPr>
        <p:txBody>
          <a:bodyPr wrap="square">
            <a:spAutoFit/>
          </a:bodyPr>
          <a:lstStyle/>
          <a:p>
            <a:pPr algn="just"/>
            <a:r>
              <a:rPr lang="vi-VN" sz="3100" b="1">
                <a:solidFill>
                  <a:srgbClr val="000000"/>
                </a:solidFill>
                <a:latin typeface="UTM Avo (Body)"/>
                <a:cs typeface="Times New Roman" panose="02020603050405020304" pitchFamily="18" charset="0"/>
              </a:rPr>
              <a:t>4.</a:t>
            </a:r>
            <a:r>
              <a:rPr lang="vi-VN" sz="3100">
                <a:solidFill>
                  <a:srgbClr val="000000"/>
                </a:solidFill>
                <a:latin typeface="UTM Avo (Body)"/>
                <a:cs typeface="Times New Roman" panose="02020603050405020304" pitchFamily="18" charset="0"/>
              </a:rPr>
              <a:t> Ngôi nhà đã làm xong. Đêm ấy, </a:t>
            </a:r>
            <a:r>
              <a:rPr lang="en-US" sz="3100">
                <a:solidFill>
                  <a:srgbClr val="000000"/>
                </a:solidFill>
                <a:latin typeface="UTM Avo (Body)"/>
                <a:cs typeface="Times New Roman" panose="02020603050405020304" pitchFamily="18" charset="0"/>
              </a:rPr>
              <a:t>T</a:t>
            </a:r>
            <a:r>
              <a:rPr lang="vi-VN" sz="3100">
                <a:solidFill>
                  <a:srgbClr val="000000"/>
                </a:solidFill>
                <a:latin typeface="UTM Avo (Body)"/>
                <a:cs typeface="Times New Roman" panose="02020603050405020304" pitchFamily="18" charset="0"/>
              </a:rPr>
              <a:t>hần Gió lại đến đập cửa, thét :</a:t>
            </a:r>
          </a:p>
          <a:p>
            <a:pPr algn="just"/>
            <a:r>
              <a:rPr lang="vi-VN" sz="3100">
                <a:solidFill>
                  <a:srgbClr val="000000"/>
                </a:solidFill>
                <a:latin typeface="UTM Avo (Body)"/>
                <a:cs typeface="Times New Roman" panose="02020603050405020304" pitchFamily="18" charset="0"/>
              </a:rPr>
              <a:t>- Mở cửa ra !</a:t>
            </a:r>
          </a:p>
          <a:p>
            <a:pPr algn="just"/>
            <a:r>
              <a:rPr lang="vi-VN" sz="3100">
                <a:solidFill>
                  <a:srgbClr val="000000"/>
                </a:solidFill>
                <a:latin typeface="UTM Avo (Body)"/>
                <a:cs typeface="Times New Roman" panose="02020603050405020304" pitchFamily="18" charset="0"/>
              </a:rPr>
              <a:t>- Không ! Sáng mai ta sẽ mời ông vào.</a:t>
            </a:r>
          </a:p>
          <a:p>
            <a:pPr algn="just"/>
            <a:r>
              <a:rPr lang="vi-VN" sz="3100">
                <a:solidFill>
                  <a:srgbClr val="000000"/>
                </a:solidFill>
                <a:latin typeface="UTM Avo (Body)"/>
                <a:cs typeface="Times New Roman" panose="02020603050405020304" pitchFamily="18" charset="0"/>
              </a:rPr>
              <a:t>Thần Gió đã giận dữ, lồng lộn</a:t>
            </a:r>
            <a:r>
              <a:rPr lang="en-US" sz="3100">
                <a:solidFill>
                  <a:srgbClr val="000000"/>
                </a:solidFill>
                <a:latin typeface="UTM Avo (Body)"/>
                <a:cs typeface="Times New Roman" panose="02020603050405020304" pitchFamily="18" charset="0"/>
              </a:rPr>
              <a:t> suốt đêm nhưng</a:t>
            </a:r>
            <a:r>
              <a:rPr lang="vi-VN" sz="3100">
                <a:solidFill>
                  <a:srgbClr val="000000"/>
                </a:solidFill>
                <a:latin typeface="UTM Avo (Body)"/>
                <a:cs typeface="Times New Roman" panose="02020603050405020304" pitchFamily="18" charset="0"/>
              </a:rPr>
              <a:t> không thể xô đổ ngôi nhà.  </a:t>
            </a:r>
          </a:p>
          <a:p>
            <a:pPr algn="just"/>
            <a:r>
              <a:rPr lang="vi-VN" sz="3100" b="1">
                <a:solidFill>
                  <a:srgbClr val="000000"/>
                </a:solidFill>
                <a:latin typeface="UTM Avo (Body)"/>
                <a:cs typeface="Times New Roman" panose="02020603050405020304" pitchFamily="18" charset="0"/>
              </a:rPr>
              <a:t>5.</a:t>
            </a:r>
            <a:r>
              <a:rPr lang="vi-VN" sz="3100">
                <a:solidFill>
                  <a:srgbClr val="000000"/>
                </a:solidFill>
                <a:latin typeface="UTM Avo (Body)"/>
                <a:cs typeface="Times New Roman" panose="02020603050405020304" pitchFamily="18" charset="0"/>
              </a:rPr>
              <a:t> Mấy tháng sau, Thần Gió đến nhà ông Mạnh, tỏ vẻ ăn năn. Ông Mạnh an ủi và mời Thần thỉnh thoảng tới chơi. Từ đó, Thần Gió thường đến thăm ông, đem cho ngôi nhà không khí mát lành từ biển cả và hương thơm ngào ngạt của các loài hoa.</a:t>
            </a:r>
          </a:p>
          <a:p>
            <a:pPr algn="r"/>
            <a:r>
              <a:rPr lang="vi-VN" sz="2400">
                <a:latin typeface="UTM Avo (Body)"/>
                <a:cs typeface="Times New Roman" panose="02020603050405020304" pitchFamily="18" charset="0"/>
              </a:rPr>
              <a:t>Phỏng theo A –NHÔNG (Hoàng Ánh dịch ).</a:t>
            </a:r>
            <a:endParaRPr lang="vi-VN" sz="2400">
              <a:solidFill>
                <a:srgbClr val="000000"/>
              </a:solidFill>
              <a:latin typeface="UTM Avo (Body)"/>
              <a:cs typeface="Times New Roman" panose="02020603050405020304" pitchFamily="18" charset="0"/>
            </a:endParaRPr>
          </a:p>
          <a:p>
            <a:pPr algn="r"/>
            <a:endParaRPr lang="en-US" sz="3100" dirty="0">
              <a:latin typeface="UTM Avo (Body)"/>
              <a:cs typeface="Times New Roman" panose="02020603050405020304" pitchFamily="18" charset="0"/>
            </a:endParaRPr>
          </a:p>
        </p:txBody>
      </p:sp>
      <p:sp>
        <p:nvSpPr>
          <p:cNvPr id="4" name="Oval 3">
            <a:extLst>
              <a:ext uri="{FF2B5EF4-FFF2-40B4-BE49-F238E27FC236}">
                <a16:creationId xmlns:a16="http://schemas.microsoft.com/office/drawing/2014/main" id="{A36F0A38-03E6-43F1-B00A-6270CF7BB86B}"/>
              </a:ext>
            </a:extLst>
          </p:cNvPr>
          <p:cNvSpPr/>
          <p:nvPr/>
        </p:nvSpPr>
        <p:spPr>
          <a:xfrm>
            <a:off x="166047" y="994375"/>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cs typeface="Times New Roman" pitchFamily="18" charset="0"/>
              </a:rPr>
              <a:t>4</a:t>
            </a:r>
            <a:endParaRPr lang="vi-VN" sz="3200" b="1" dirty="0">
              <a:cs typeface="Times New Roman" pitchFamily="18" charset="0"/>
            </a:endParaRPr>
          </a:p>
        </p:txBody>
      </p:sp>
      <p:sp>
        <p:nvSpPr>
          <p:cNvPr id="5" name="Oval 4">
            <a:extLst>
              <a:ext uri="{FF2B5EF4-FFF2-40B4-BE49-F238E27FC236}">
                <a16:creationId xmlns:a16="http://schemas.microsoft.com/office/drawing/2014/main" id="{0E10DCE0-A535-4DD1-AC89-06A560AF7D06}"/>
              </a:ext>
            </a:extLst>
          </p:cNvPr>
          <p:cNvSpPr/>
          <p:nvPr/>
        </p:nvSpPr>
        <p:spPr>
          <a:xfrm>
            <a:off x="166047" y="3809371"/>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cs typeface="Times New Roman" pitchFamily="18" charset="0"/>
              </a:rPr>
              <a:t>5</a:t>
            </a:r>
            <a:endParaRPr lang="vi-VN" sz="2400" b="1" dirty="0">
              <a:cs typeface="Times New Roman" pitchFamily="18" charset="0"/>
            </a:endParaRPr>
          </a:p>
        </p:txBody>
      </p:sp>
    </p:spTree>
    <p:extLst>
      <p:ext uri="{BB962C8B-B14F-4D97-AF65-F5344CB8AC3E}">
        <p14:creationId xmlns:p14="http://schemas.microsoft.com/office/powerpoint/2010/main" val="47212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10" presetClass="exit" presetSubtype="0" fill="hold" grpId="1" nodeType="with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10" presetClass="exit" presetSubtype="0" fill="hold" grpId="1" nodeType="withEffect">
                                  <p:stCondLst>
                                    <p:cond delay="0"/>
                                  </p:stCondLst>
                                  <p:childTnLst>
                                    <p:animEffect transition="out" filter="fade">
                                      <p:cBhvr>
                                        <p:cTn id="15" dur="500"/>
                                        <p:tgtEl>
                                          <p:spTgt spid="5"/>
                                        </p:tgtEl>
                                      </p:cBhvr>
                                    </p:animEffect>
                                    <p:set>
                                      <p:cBhvr>
                                        <p:cTn id="16"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D66C422A-8CE8-4A0E-A5E4-E87068AE0B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0914"/>
            <a:ext cx="12192000" cy="6437086"/>
          </a:xfrm>
          <a:prstGeom prst="rect">
            <a:avLst/>
          </a:prstGeom>
        </p:spPr>
      </p:pic>
      <p:sp>
        <p:nvSpPr>
          <p:cNvPr id="5" name="Flowchart: Terminator 14">
            <a:extLst>
              <a:ext uri="{FF2B5EF4-FFF2-40B4-BE49-F238E27FC236}">
                <a16:creationId xmlns:a16="http://schemas.microsoft.com/office/drawing/2014/main" id="{54F6A80A-02D6-4062-8ECD-3B579825E430}"/>
              </a:ext>
            </a:extLst>
          </p:cNvPr>
          <p:cNvSpPr/>
          <p:nvPr/>
        </p:nvSpPr>
        <p:spPr>
          <a:xfrm>
            <a:off x="3170770" y="887105"/>
            <a:ext cx="4789897" cy="927796"/>
          </a:xfrm>
          <a:prstGeom prst="flowChartTerminator">
            <a:avLst/>
          </a:prstGeom>
          <a:solidFill>
            <a:srgbClr val="DCACB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sz="3600" dirty="0" err="1">
                <a:solidFill>
                  <a:srgbClr val="FF0000"/>
                </a:solidFill>
                <a:latin typeface="+mj-lt"/>
                <a:cs typeface="Times New Roman" panose="02020603050405020304" pitchFamily="18" charset="0"/>
              </a:rPr>
              <a:t>Luyện</a:t>
            </a:r>
            <a:r>
              <a:rPr lang="en-US" sz="3600" dirty="0">
                <a:solidFill>
                  <a:srgbClr val="FF0000"/>
                </a:solidFill>
                <a:latin typeface="+mj-lt"/>
                <a:cs typeface="Times New Roman" panose="02020603050405020304" pitchFamily="18" charset="0"/>
              </a:rPr>
              <a:t> </a:t>
            </a:r>
            <a:r>
              <a:rPr lang="en-US" sz="3600" dirty="0" err="1">
                <a:solidFill>
                  <a:srgbClr val="FF0000"/>
                </a:solidFill>
                <a:latin typeface="+mj-lt"/>
                <a:cs typeface="Times New Roman" panose="02020603050405020304" pitchFamily="18" charset="0"/>
              </a:rPr>
              <a:t>đọc</a:t>
            </a:r>
            <a:r>
              <a:rPr lang="en-US" sz="3600" dirty="0">
                <a:solidFill>
                  <a:srgbClr val="FF0000"/>
                </a:solidFill>
                <a:latin typeface="+mj-lt"/>
                <a:cs typeface="Times New Roman" panose="02020603050405020304" pitchFamily="18" charset="0"/>
              </a:rPr>
              <a:t> </a:t>
            </a:r>
            <a:r>
              <a:rPr lang="en-US" sz="3600" dirty="0" err="1">
                <a:solidFill>
                  <a:srgbClr val="FF0000"/>
                </a:solidFill>
                <a:latin typeface="+mj-lt"/>
                <a:cs typeface="Times New Roman" panose="02020603050405020304" pitchFamily="18" charset="0"/>
              </a:rPr>
              <a:t>từ</a:t>
            </a:r>
            <a:endParaRPr lang="en-US" sz="3600" dirty="0">
              <a:solidFill>
                <a:srgbClr val="FF0000"/>
              </a:solidFill>
              <a:latin typeface="+mj-lt"/>
              <a:cs typeface="Times New Roman" panose="02020603050405020304" pitchFamily="18" charset="0"/>
            </a:endParaRPr>
          </a:p>
        </p:txBody>
      </p:sp>
      <p:sp>
        <p:nvSpPr>
          <p:cNvPr id="6" name="Rectangle 17">
            <a:extLst>
              <a:ext uri="{FF2B5EF4-FFF2-40B4-BE49-F238E27FC236}">
                <a16:creationId xmlns:a16="http://schemas.microsoft.com/office/drawing/2014/main" id="{6A5B38D5-D587-4C33-944B-09C2D546FB35}"/>
              </a:ext>
            </a:extLst>
          </p:cNvPr>
          <p:cNvSpPr/>
          <p:nvPr/>
        </p:nvSpPr>
        <p:spPr>
          <a:xfrm>
            <a:off x="882388" y="2004972"/>
            <a:ext cx="4497250" cy="646329"/>
          </a:xfrm>
          <a:prstGeom prst="rect">
            <a:avLst/>
          </a:prstGeom>
        </p:spPr>
        <p:txBody>
          <a:bodyPr wrap="square" lIns="91438" tIns="45719" rIns="91438" bIns="45719">
            <a:spAutoFit/>
          </a:bodyPr>
          <a:lstStyle/>
          <a:p>
            <a:r>
              <a:rPr lang="en-US" sz="3600">
                <a:solidFill>
                  <a:srgbClr val="0000FF"/>
                </a:solidFill>
                <a:latin typeface="+mj-lt"/>
              </a:rPr>
              <a:t>- sinh sống</a:t>
            </a:r>
          </a:p>
        </p:txBody>
      </p:sp>
      <p:sp>
        <p:nvSpPr>
          <p:cNvPr id="7" name="Rectangle 17">
            <a:extLst>
              <a:ext uri="{FF2B5EF4-FFF2-40B4-BE49-F238E27FC236}">
                <a16:creationId xmlns:a16="http://schemas.microsoft.com/office/drawing/2014/main" id="{95AAA035-4901-476B-ABC8-A97CABB82F71}"/>
              </a:ext>
            </a:extLst>
          </p:cNvPr>
          <p:cNvSpPr/>
          <p:nvPr/>
        </p:nvSpPr>
        <p:spPr>
          <a:xfrm>
            <a:off x="916823" y="2629653"/>
            <a:ext cx="4965362" cy="646329"/>
          </a:xfrm>
          <a:prstGeom prst="rect">
            <a:avLst/>
          </a:prstGeom>
        </p:spPr>
        <p:txBody>
          <a:bodyPr wrap="square" lIns="91438" tIns="45719" rIns="91438" bIns="45719">
            <a:spAutoFit/>
          </a:bodyPr>
          <a:lstStyle/>
          <a:p>
            <a:pPr marL="285750" indent="-285750">
              <a:buFontTx/>
              <a:buChar char="-"/>
            </a:pPr>
            <a:r>
              <a:rPr lang="en-US" sz="3600">
                <a:solidFill>
                  <a:srgbClr val="0000FF"/>
                </a:solidFill>
                <a:latin typeface="+mj-lt"/>
              </a:rPr>
              <a:t>ngạo nghễ</a:t>
            </a:r>
          </a:p>
        </p:txBody>
      </p:sp>
      <p:sp>
        <p:nvSpPr>
          <p:cNvPr id="8" name="Rectangle 17">
            <a:extLst>
              <a:ext uri="{FF2B5EF4-FFF2-40B4-BE49-F238E27FC236}">
                <a16:creationId xmlns:a16="http://schemas.microsoft.com/office/drawing/2014/main" id="{81C444A8-B8F2-45C7-BCC0-05D42A9A75B1}"/>
              </a:ext>
            </a:extLst>
          </p:cNvPr>
          <p:cNvSpPr/>
          <p:nvPr/>
        </p:nvSpPr>
        <p:spPr>
          <a:xfrm>
            <a:off x="882390" y="3285221"/>
            <a:ext cx="4770203" cy="646329"/>
          </a:xfrm>
          <a:prstGeom prst="rect">
            <a:avLst/>
          </a:prstGeom>
        </p:spPr>
        <p:txBody>
          <a:bodyPr wrap="square" lIns="91438" tIns="45719" rIns="91438" bIns="45719">
            <a:spAutoFit/>
          </a:bodyPr>
          <a:lstStyle/>
          <a:p>
            <a:r>
              <a:rPr lang="en-US" sz="3600">
                <a:solidFill>
                  <a:srgbClr val="0000FF"/>
                </a:solidFill>
                <a:latin typeface="+mj-lt"/>
                <a:cs typeface="Times New Roman" pitchFamily="18" charset="0"/>
              </a:rPr>
              <a:t>- </a:t>
            </a:r>
            <a:r>
              <a:rPr lang="en-US" sz="3600">
                <a:solidFill>
                  <a:srgbClr val="0000FF"/>
                </a:solidFill>
                <a:latin typeface="+mj-lt"/>
              </a:rPr>
              <a:t>quật đổ</a:t>
            </a:r>
          </a:p>
        </p:txBody>
      </p:sp>
      <p:sp>
        <p:nvSpPr>
          <p:cNvPr id="9" name="Rectangle 17">
            <a:extLst>
              <a:ext uri="{FF2B5EF4-FFF2-40B4-BE49-F238E27FC236}">
                <a16:creationId xmlns:a16="http://schemas.microsoft.com/office/drawing/2014/main" id="{1757930F-E9B5-4091-ADCD-2ABF2C9260E1}"/>
              </a:ext>
            </a:extLst>
          </p:cNvPr>
          <p:cNvSpPr/>
          <p:nvPr/>
        </p:nvSpPr>
        <p:spPr>
          <a:xfrm>
            <a:off x="943349" y="3986863"/>
            <a:ext cx="3722995" cy="646329"/>
          </a:xfrm>
          <a:prstGeom prst="rect">
            <a:avLst/>
          </a:prstGeom>
        </p:spPr>
        <p:txBody>
          <a:bodyPr wrap="square" lIns="91438" tIns="45719" rIns="91438" bIns="45719">
            <a:spAutoFit/>
          </a:bodyPr>
          <a:lstStyle/>
          <a:p>
            <a:r>
              <a:rPr lang="en-US" sz="3600">
                <a:solidFill>
                  <a:srgbClr val="0000FF"/>
                </a:solidFill>
                <a:latin typeface="+mj-lt"/>
                <a:cs typeface="Times New Roman" pitchFamily="18" charset="0"/>
              </a:rPr>
              <a:t>- </a:t>
            </a:r>
            <a:r>
              <a:rPr lang="en-US" sz="3600">
                <a:solidFill>
                  <a:srgbClr val="0000FF"/>
                </a:solidFill>
                <a:latin typeface="+mj-lt"/>
              </a:rPr>
              <a:t>vững chãi</a:t>
            </a:r>
          </a:p>
        </p:txBody>
      </p:sp>
      <p:sp>
        <p:nvSpPr>
          <p:cNvPr id="10" name="Rectangle 17">
            <a:extLst>
              <a:ext uri="{FF2B5EF4-FFF2-40B4-BE49-F238E27FC236}">
                <a16:creationId xmlns:a16="http://schemas.microsoft.com/office/drawing/2014/main" id="{6A5B38D5-D587-4C33-944B-09C2D546FB35}"/>
              </a:ext>
            </a:extLst>
          </p:cNvPr>
          <p:cNvSpPr/>
          <p:nvPr/>
        </p:nvSpPr>
        <p:spPr>
          <a:xfrm>
            <a:off x="6316472" y="2004972"/>
            <a:ext cx="4497250" cy="646329"/>
          </a:xfrm>
          <a:prstGeom prst="rect">
            <a:avLst/>
          </a:prstGeom>
        </p:spPr>
        <p:txBody>
          <a:bodyPr wrap="square" lIns="91438" tIns="45719" rIns="91438" bIns="45719">
            <a:spAutoFit/>
          </a:bodyPr>
          <a:lstStyle/>
          <a:p>
            <a:r>
              <a:rPr lang="en-US" sz="3600">
                <a:solidFill>
                  <a:srgbClr val="0000FF"/>
                </a:solidFill>
                <a:latin typeface="+mj-lt"/>
              </a:rPr>
              <a:t>- lồng lộn</a:t>
            </a:r>
          </a:p>
        </p:txBody>
      </p:sp>
      <p:sp>
        <p:nvSpPr>
          <p:cNvPr id="11" name="Rectangle 17">
            <a:extLst>
              <a:ext uri="{FF2B5EF4-FFF2-40B4-BE49-F238E27FC236}">
                <a16:creationId xmlns:a16="http://schemas.microsoft.com/office/drawing/2014/main" id="{95AAA035-4901-476B-ABC8-A97CABB82F71}"/>
              </a:ext>
            </a:extLst>
          </p:cNvPr>
          <p:cNvSpPr/>
          <p:nvPr/>
        </p:nvSpPr>
        <p:spPr>
          <a:xfrm>
            <a:off x="6350907" y="2629653"/>
            <a:ext cx="4107973" cy="646329"/>
          </a:xfrm>
          <a:prstGeom prst="rect">
            <a:avLst/>
          </a:prstGeom>
        </p:spPr>
        <p:txBody>
          <a:bodyPr wrap="square" lIns="91438" tIns="45719" rIns="91438" bIns="45719">
            <a:spAutoFit/>
          </a:bodyPr>
          <a:lstStyle/>
          <a:p>
            <a:r>
              <a:rPr lang="en-US" sz="3600">
                <a:solidFill>
                  <a:srgbClr val="0000FF"/>
                </a:solidFill>
                <a:latin typeface="+mj-lt"/>
              </a:rPr>
              <a:t>- ăn năn</a:t>
            </a:r>
          </a:p>
        </p:txBody>
      </p:sp>
      <p:sp>
        <p:nvSpPr>
          <p:cNvPr id="12" name="Rectangle 17">
            <a:extLst>
              <a:ext uri="{FF2B5EF4-FFF2-40B4-BE49-F238E27FC236}">
                <a16:creationId xmlns:a16="http://schemas.microsoft.com/office/drawing/2014/main" id="{81C444A8-B8F2-45C7-BCC0-05D42A9A75B1}"/>
              </a:ext>
            </a:extLst>
          </p:cNvPr>
          <p:cNvSpPr/>
          <p:nvPr/>
        </p:nvSpPr>
        <p:spPr>
          <a:xfrm>
            <a:off x="6316474" y="3245465"/>
            <a:ext cx="4770203" cy="646329"/>
          </a:xfrm>
          <a:prstGeom prst="rect">
            <a:avLst/>
          </a:prstGeom>
        </p:spPr>
        <p:txBody>
          <a:bodyPr wrap="square" lIns="91438" tIns="45719" rIns="91438" bIns="45719">
            <a:spAutoFit/>
          </a:bodyPr>
          <a:lstStyle/>
          <a:p>
            <a:r>
              <a:rPr lang="en-US" sz="3600">
                <a:solidFill>
                  <a:srgbClr val="0000FF"/>
                </a:solidFill>
                <a:latin typeface="+mj-lt"/>
                <a:cs typeface="Times New Roman" pitchFamily="18" charset="0"/>
              </a:rPr>
              <a:t>- </a:t>
            </a:r>
            <a:r>
              <a:rPr lang="en-US" sz="3600">
                <a:solidFill>
                  <a:srgbClr val="0000FF"/>
                </a:solidFill>
                <a:latin typeface="+mj-lt"/>
              </a:rPr>
              <a:t>thỉnh thoảng</a:t>
            </a:r>
          </a:p>
        </p:txBody>
      </p:sp>
      <p:sp>
        <p:nvSpPr>
          <p:cNvPr id="13" name="Rectangle 17">
            <a:extLst>
              <a:ext uri="{FF2B5EF4-FFF2-40B4-BE49-F238E27FC236}">
                <a16:creationId xmlns:a16="http://schemas.microsoft.com/office/drawing/2014/main" id="{1757930F-E9B5-4091-ADCD-2ABF2C9260E1}"/>
              </a:ext>
            </a:extLst>
          </p:cNvPr>
          <p:cNvSpPr/>
          <p:nvPr/>
        </p:nvSpPr>
        <p:spPr>
          <a:xfrm>
            <a:off x="6350907" y="3883066"/>
            <a:ext cx="3722995" cy="646329"/>
          </a:xfrm>
          <a:prstGeom prst="rect">
            <a:avLst/>
          </a:prstGeom>
        </p:spPr>
        <p:txBody>
          <a:bodyPr wrap="square" lIns="91438" tIns="45719" rIns="91438" bIns="45719">
            <a:spAutoFit/>
          </a:bodyPr>
          <a:lstStyle/>
          <a:p>
            <a:r>
              <a:rPr lang="en-US" sz="3600">
                <a:solidFill>
                  <a:srgbClr val="0000FF"/>
                </a:solidFill>
                <a:latin typeface="+mj-lt"/>
                <a:cs typeface="Times New Roman" pitchFamily="18" charset="0"/>
              </a:rPr>
              <a:t>- </a:t>
            </a:r>
            <a:r>
              <a:rPr lang="en-US" sz="3600">
                <a:solidFill>
                  <a:srgbClr val="0000FF"/>
                </a:solidFill>
                <a:latin typeface="+mj-lt"/>
              </a:rPr>
              <a:t>ngào ngạt</a:t>
            </a:r>
          </a:p>
        </p:txBody>
      </p:sp>
    </p:spTree>
    <p:extLst>
      <p:ext uri="{BB962C8B-B14F-4D97-AF65-F5344CB8AC3E}">
        <p14:creationId xmlns:p14="http://schemas.microsoft.com/office/powerpoint/2010/main" val="29449767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Terminator 1">
            <a:extLst>
              <a:ext uri="{FF2B5EF4-FFF2-40B4-BE49-F238E27FC236}">
                <a16:creationId xmlns:a16="http://schemas.microsoft.com/office/drawing/2014/main" id="{B9FBD9CB-0EDE-4248-9FC8-3FE0971285F9}"/>
              </a:ext>
            </a:extLst>
          </p:cNvPr>
          <p:cNvSpPr/>
          <p:nvPr/>
        </p:nvSpPr>
        <p:spPr>
          <a:xfrm>
            <a:off x="2953623" y="644719"/>
            <a:ext cx="4789897" cy="729428"/>
          </a:xfrm>
          <a:prstGeom prst="flowChartTerminator">
            <a:avLst/>
          </a:prstGeom>
          <a:solidFill>
            <a:srgbClr val="DCACB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en-US" sz="3200" err="1">
                <a:solidFill>
                  <a:srgbClr val="FF0000"/>
                </a:solidFill>
                <a:cs typeface="Times New Roman" panose="02020603050405020304" pitchFamily="18" charset="0"/>
              </a:rPr>
              <a:t>Luyện</a:t>
            </a:r>
            <a:r>
              <a:rPr lang="en-US" sz="3200">
                <a:solidFill>
                  <a:srgbClr val="FF0000"/>
                </a:solidFill>
                <a:cs typeface="Times New Roman" panose="02020603050405020304" pitchFamily="18" charset="0"/>
              </a:rPr>
              <a:t> đọc </a:t>
            </a:r>
            <a:r>
              <a:rPr lang="en-US" sz="3200" dirty="0" err="1">
                <a:solidFill>
                  <a:srgbClr val="FF0000"/>
                </a:solidFill>
                <a:cs typeface="Times New Roman" panose="02020603050405020304" pitchFamily="18" charset="0"/>
              </a:rPr>
              <a:t>câu</a:t>
            </a:r>
            <a:endParaRPr lang="en-US" sz="3200" dirty="0">
              <a:solidFill>
                <a:srgbClr val="FF0000"/>
              </a:solidFill>
              <a:cs typeface="Times New Roman" panose="02020603050405020304" pitchFamily="18" charset="0"/>
            </a:endParaRPr>
          </a:p>
        </p:txBody>
      </p:sp>
      <p:cxnSp>
        <p:nvCxnSpPr>
          <p:cNvPr id="26" name="Straight Connector 25"/>
          <p:cNvCxnSpPr/>
          <p:nvPr/>
        </p:nvCxnSpPr>
        <p:spPr>
          <a:xfrm flipH="1">
            <a:off x="1667500" y="2044005"/>
            <a:ext cx="210484" cy="58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8773402" y="2044005"/>
            <a:ext cx="210484" cy="58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7474731" y="2967991"/>
            <a:ext cx="210484" cy="58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09433" y="1983105"/>
            <a:ext cx="10549719" cy="1569660"/>
          </a:xfrm>
          <a:prstGeom prst="rect">
            <a:avLst/>
          </a:prstGeom>
        </p:spPr>
        <p:txBody>
          <a:bodyPr wrap="square">
            <a:spAutoFit/>
          </a:bodyPr>
          <a:lstStyle/>
          <a:p>
            <a:pPr lvl="0" algn="just" defTabSz="914309">
              <a:defRPr/>
            </a:pPr>
            <a:r>
              <a:rPr lang="vi-VN" sz="3200">
                <a:solidFill>
                  <a:schemeClr val="accent1"/>
                </a:solidFill>
                <a:cs typeface="Times New Roman" panose="02020603050405020304" pitchFamily="18" charset="0"/>
              </a:rPr>
              <a:t>Từ đó, Thần Gió thường đến thăm ông, đem cho ngôi nhà không khí mát lành từ biển cả và hương thơm ngào ngạt của các loài hoa.</a:t>
            </a:r>
            <a:endParaRPr lang="vi-VN" sz="3200" dirty="0">
              <a:solidFill>
                <a:schemeClr val="accent1"/>
              </a:solidFill>
              <a:cs typeface="Times New Roman" panose="020206030504050203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6950" y="4476750"/>
            <a:ext cx="4054475" cy="2090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433" y="4565691"/>
            <a:ext cx="1868707" cy="2048916"/>
          </a:xfrm>
          <a:prstGeom prst="rect">
            <a:avLst/>
          </a:prstGeom>
        </p:spPr>
      </p:pic>
      <p:cxnSp>
        <p:nvCxnSpPr>
          <p:cNvPr id="13" name="Straight Connector 12">
            <a:extLst>
              <a:ext uri="{FF2B5EF4-FFF2-40B4-BE49-F238E27FC236}">
                <a16:creationId xmlns:a16="http://schemas.microsoft.com/office/drawing/2014/main" id="{39253CDC-7E7F-4F78-A72B-060A7CF433B4}"/>
              </a:ext>
            </a:extLst>
          </p:cNvPr>
          <p:cNvCxnSpPr/>
          <p:nvPr/>
        </p:nvCxnSpPr>
        <p:spPr>
          <a:xfrm flipH="1">
            <a:off x="8715346" y="2475547"/>
            <a:ext cx="210484" cy="58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FE3C3D4-04D7-4F42-80AE-E576FA194DE6}"/>
              </a:ext>
            </a:extLst>
          </p:cNvPr>
          <p:cNvCxnSpPr>
            <a:cxnSpLocks/>
          </p:cNvCxnSpPr>
          <p:nvPr/>
        </p:nvCxnSpPr>
        <p:spPr>
          <a:xfrm flipH="1">
            <a:off x="7566950" y="2967990"/>
            <a:ext cx="210484" cy="5847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615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2363" y="903352"/>
            <a:ext cx="4165379" cy="769441"/>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67">
                <a:ln w="11430"/>
                <a:gradFill>
                  <a:gsLst>
                    <a:gs pos="25000">
                      <a:srgbClr val="ED7D31">
                        <a:satMod val="155000"/>
                      </a:srgbClr>
                    </a:gs>
                    <a:gs pos="100000">
                      <a:srgbClr val="ED7D31">
                        <a:shade val="45000"/>
                        <a:satMod val="165000"/>
                      </a:srgbClr>
                    </a:gs>
                  </a:gsLst>
                  <a:lin ang="5400000"/>
                </a:gradFill>
                <a:effectLst>
                  <a:outerShdw blurRad="76200" dist="50800" dir="5400000" algn="tl" rotWithShape="0">
                    <a:srgbClr val="000000">
                      <a:alpha val="65000"/>
                    </a:srgbClr>
                  </a:outerShdw>
                </a:effectLst>
                <a:latin typeface="+mj-lt"/>
                <a:cs typeface="Times New Roman" panose="02020603050405020304" pitchFamily="18" charset="0"/>
              </a:rPr>
              <a:t>CHÚ THÍCH</a:t>
            </a:r>
            <a:endParaRPr lang="vi-VN" sz="4400" b="1" spc="67" dirty="0">
              <a:ln w="11430"/>
              <a:gradFill>
                <a:gsLst>
                  <a:gs pos="25000">
                    <a:srgbClr val="ED7D31">
                      <a:satMod val="155000"/>
                    </a:srgbClr>
                  </a:gs>
                  <a:gs pos="100000">
                    <a:srgbClr val="ED7D31">
                      <a:shade val="45000"/>
                      <a:satMod val="165000"/>
                    </a:srgbClr>
                  </a:gs>
                </a:gsLst>
                <a:lin ang="5400000"/>
              </a:gradFill>
              <a:effectLst>
                <a:outerShdw blurRad="76200" dist="50800" dir="5400000" algn="tl" rotWithShape="0">
                  <a:srgbClr val="000000">
                    <a:alpha val="65000"/>
                  </a:srgbClr>
                </a:outerShdw>
              </a:effectLst>
              <a:latin typeface="+mj-lt"/>
              <a:cs typeface="Times New Roman" panose="02020603050405020304" pitchFamily="18" charset="0"/>
            </a:endParaRPr>
          </a:p>
        </p:txBody>
      </p:sp>
      <p:sp>
        <p:nvSpPr>
          <p:cNvPr id="11" name="Rectangle 10"/>
          <p:cNvSpPr/>
          <p:nvPr/>
        </p:nvSpPr>
        <p:spPr>
          <a:xfrm>
            <a:off x="537200" y="5396836"/>
            <a:ext cx="4468693" cy="830997"/>
          </a:xfrm>
          <a:prstGeom prst="rect">
            <a:avLst/>
          </a:prstGeom>
        </p:spPr>
        <p:txBody>
          <a:bodyPr wrap="square">
            <a:spAutoFit/>
          </a:bodyPr>
          <a:lstStyle/>
          <a:p>
            <a:pPr algn="ctr"/>
            <a:r>
              <a:rPr lang="en-US" sz="2400" i="1" dirty="0" err="1">
                <a:solidFill>
                  <a:srgbClr val="FF0000"/>
                </a:solidFill>
                <a:latin typeface="+mj-lt"/>
                <a:cs typeface="Times New Roman" pitchFamily="18" charset="0"/>
              </a:rPr>
              <a:t>Đồng</a:t>
            </a:r>
            <a:r>
              <a:rPr lang="en-US" sz="2400" i="1" dirty="0">
                <a:solidFill>
                  <a:srgbClr val="FF0000"/>
                </a:solidFill>
                <a:latin typeface="+mj-lt"/>
                <a:cs typeface="Times New Roman" pitchFamily="18" charset="0"/>
              </a:rPr>
              <a:t> </a:t>
            </a:r>
            <a:r>
              <a:rPr lang="en-US" sz="2400" i="1" dirty="0" err="1">
                <a:solidFill>
                  <a:srgbClr val="FF0000"/>
                </a:solidFill>
                <a:latin typeface="+mj-lt"/>
                <a:cs typeface="Times New Roman" pitchFamily="18" charset="0"/>
              </a:rPr>
              <a:t>bằng</a:t>
            </a:r>
            <a:r>
              <a:rPr lang="vi-VN" sz="2400" dirty="0">
                <a:solidFill>
                  <a:srgbClr val="FF0000"/>
                </a:solidFill>
                <a:latin typeface="+mj-lt"/>
                <a:cs typeface="Times New Roman" pitchFamily="18" charset="0"/>
              </a:rPr>
              <a:t>: </a:t>
            </a:r>
            <a:endParaRPr lang="en-US" sz="2400" dirty="0">
              <a:solidFill>
                <a:srgbClr val="FF0000"/>
              </a:solidFill>
              <a:latin typeface="+mj-lt"/>
              <a:cs typeface="Times New Roman" pitchFamily="18" charset="0"/>
            </a:endParaRPr>
          </a:p>
          <a:p>
            <a:pPr algn="ctr"/>
            <a:r>
              <a:rPr lang="en-US" sz="2400" dirty="0" err="1">
                <a:solidFill>
                  <a:schemeClr val="accent1"/>
                </a:solidFill>
                <a:latin typeface="+mj-lt"/>
                <a:cs typeface="Times New Roman" pitchFamily="18" charset="0"/>
              </a:rPr>
              <a:t>Vùng</a:t>
            </a:r>
            <a:r>
              <a:rPr lang="en-US" sz="2400" dirty="0">
                <a:solidFill>
                  <a:schemeClr val="accent1"/>
                </a:solidFill>
                <a:latin typeface="+mj-lt"/>
                <a:cs typeface="Times New Roman" pitchFamily="18" charset="0"/>
              </a:rPr>
              <a:t> </a:t>
            </a:r>
            <a:r>
              <a:rPr lang="en-US" sz="2400" dirty="0" err="1">
                <a:solidFill>
                  <a:schemeClr val="accent1"/>
                </a:solidFill>
                <a:latin typeface="+mj-lt"/>
                <a:cs typeface="Times New Roman" pitchFamily="18" charset="0"/>
              </a:rPr>
              <a:t>đất</a:t>
            </a:r>
            <a:r>
              <a:rPr lang="en-US" sz="2400" dirty="0">
                <a:solidFill>
                  <a:schemeClr val="accent1"/>
                </a:solidFill>
                <a:latin typeface="+mj-lt"/>
                <a:cs typeface="Times New Roman" pitchFamily="18" charset="0"/>
              </a:rPr>
              <a:t> </a:t>
            </a:r>
            <a:r>
              <a:rPr lang="en-US" sz="2400" dirty="0" err="1">
                <a:solidFill>
                  <a:schemeClr val="accent1"/>
                </a:solidFill>
                <a:latin typeface="+mj-lt"/>
                <a:cs typeface="Times New Roman" pitchFamily="18" charset="0"/>
              </a:rPr>
              <a:t>rộng</a:t>
            </a:r>
            <a:r>
              <a:rPr lang="en-US" sz="2400" dirty="0">
                <a:solidFill>
                  <a:schemeClr val="accent1"/>
                </a:solidFill>
                <a:latin typeface="+mj-lt"/>
                <a:cs typeface="Times New Roman" pitchFamily="18" charset="0"/>
              </a:rPr>
              <a:t>, </a:t>
            </a:r>
            <a:r>
              <a:rPr lang="en-US" sz="2400" dirty="0" err="1">
                <a:solidFill>
                  <a:schemeClr val="accent1"/>
                </a:solidFill>
                <a:latin typeface="+mj-lt"/>
                <a:cs typeface="Times New Roman" pitchFamily="18" charset="0"/>
              </a:rPr>
              <a:t>bằng</a:t>
            </a:r>
            <a:r>
              <a:rPr lang="en-US" sz="2400" dirty="0">
                <a:solidFill>
                  <a:schemeClr val="accent1"/>
                </a:solidFill>
                <a:latin typeface="+mj-lt"/>
                <a:cs typeface="Times New Roman" pitchFamily="18" charset="0"/>
              </a:rPr>
              <a:t> </a:t>
            </a:r>
            <a:r>
              <a:rPr lang="en-US" sz="2400" dirty="0" err="1">
                <a:solidFill>
                  <a:schemeClr val="accent1"/>
                </a:solidFill>
                <a:latin typeface="+mj-lt"/>
                <a:cs typeface="Times New Roman" pitchFamily="18" charset="0"/>
              </a:rPr>
              <a:t>phẳng</a:t>
            </a:r>
            <a:endParaRPr lang="vi-VN" sz="2400" dirty="0">
              <a:solidFill>
                <a:schemeClr val="accent1"/>
              </a:solidFill>
              <a:latin typeface="+mj-lt"/>
              <a:cs typeface="Times New Roman" pitchFamily="18" charset="0"/>
            </a:endParaRPr>
          </a:p>
        </p:txBody>
      </p:sp>
      <p:pic>
        <p:nvPicPr>
          <p:cNvPr id="12" name="Picture 11">
            <a:extLst>
              <a:ext uri="{FF2B5EF4-FFF2-40B4-BE49-F238E27FC236}">
                <a16:creationId xmlns:a16="http://schemas.microsoft.com/office/drawing/2014/main" id="{9102508D-1295-403C-93CA-C0E8E4EAC973}"/>
              </a:ext>
            </a:extLst>
          </p:cNvPr>
          <p:cNvPicPr>
            <a:picLocks noChangeAspect="1"/>
          </p:cNvPicPr>
          <p:nvPr/>
        </p:nvPicPr>
        <p:blipFill>
          <a:blip r:embed="rId2"/>
          <a:stretch>
            <a:fillRect/>
          </a:stretch>
        </p:blipFill>
        <p:spPr>
          <a:xfrm>
            <a:off x="897468" y="3201811"/>
            <a:ext cx="3360633" cy="2090118"/>
          </a:xfrm>
          <a:prstGeom prst="ellipse">
            <a:avLst/>
          </a:prstGeom>
        </p:spPr>
      </p:pic>
      <p:sp>
        <p:nvSpPr>
          <p:cNvPr id="15" name="Freeform 6">
            <a:extLst>
              <a:ext uri="{FF2B5EF4-FFF2-40B4-BE49-F238E27FC236}">
                <a16:creationId xmlns:a16="http://schemas.microsoft.com/office/drawing/2014/main" id="{9721DCD5-270E-4D2E-A8A4-E906A38E97EC}"/>
              </a:ext>
            </a:extLst>
          </p:cNvPr>
          <p:cNvSpPr/>
          <p:nvPr/>
        </p:nvSpPr>
        <p:spPr>
          <a:xfrm rot="7580280">
            <a:off x="10072859" y="3992725"/>
            <a:ext cx="1019911" cy="424481"/>
          </a:xfrm>
          <a:custGeom>
            <a:avLst/>
            <a:gdLst>
              <a:gd name="connsiteX0" fmla="*/ 0 w 1123950"/>
              <a:gd name="connsiteY0" fmla="*/ 424481 h 424481"/>
              <a:gd name="connsiteX1" fmla="*/ 666750 w 1123950"/>
              <a:gd name="connsiteY1" fmla="*/ 43481 h 424481"/>
              <a:gd name="connsiteX2" fmla="*/ 1123950 w 1123950"/>
              <a:gd name="connsiteY2" fmla="*/ 24431 h 424481"/>
            </a:gdLst>
            <a:ahLst/>
            <a:cxnLst>
              <a:cxn ang="0">
                <a:pos x="connsiteX0" y="connsiteY0"/>
              </a:cxn>
              <a:cxn ang="0">
                <a:pos x="connsiteX1" y="connsiteY1"/>
              </a:cxn>
              <a:cxn ang="0">
                <a:pos x="connsiteX2" y="connsiteY2"/>
              </a:cxn>
            </a:cxnLst>
            <a:rect l="l" t="t" r="r" b="b"/>
            <a:pathLst>
              <a:path w="1123950" h="424481">
                <a:moveTo>
                  <a:pt x="0" y="424481"/>
                </a:moveTo>
                <a:cubicBezTo>
                  <a:pt x="239712" y="267318"/>
                  <a:pt x="479425" y="110156"/>
                  <a:pt x="666750" y="43481"/>
                </a:cubicBezTo>
                <a:cubicBezTo>
                  <a:pt x="854075" y="-23194"/>
                  <a:pt x="989012" y="618"/>
                  <a:pt x="1123950" y="24431"/>
                </a:cubicBezTo>
              </a:path>
            </a:pathLst>
          </a:cu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1">
            <a:extLst>
              <a:ext uri="{FF2B5EF4-FFF2-40B4-BE49-F238E27FC236}">
                <a16:creationId xmlns:a16="http://schemas.microsoft.com/office/drawing/2014/main" id="{70327BBD-5B1D-43C8-91F3-FA6C337B5CDC}"/>
              </a:ext>
            </a:extLst>
          </p:cNvPr>
          <p:cNvSpPr/>
          <p:nvPr/>
        </p:nvSpPr>
        <p:spPr>
          <a:xfrm>
            <a:off x="-86608" y="4964273"/>
            <a:ext cx="1371600" cy="457200"/>
          </a:xfrm>
          <a:custGeom>
            <a:avLst/>
            <a:gdLst>
              <a:gd name="connsiteX0" fmla="*/ 0 w 1371600"/>
              <a:gd name="connsiteY0" fmla="*/ 457200 h 457200"/>
              <a:gd name="connsiteX1" fmla="*/ 647700 w 1371600"/>
              <a:gd name="connsiteY1" fmla="*/ 76200 h 457200"/>
              <a:gd name="connsiteX2" fmla="*/ 1371600 w 1371600"/>
              <a:gd name="connsiteY2" fmla="*/ 0 h 457200"/>
            </a:gdLst>
            <a:ahLst/>
            <a:cxnLst>
              <a:cxn ang="0">
                <a:pos x="connsiteX0" y="connsiteY0"/>
              </a:cxn>
              <a:cxn ang="0">
                <a:pos x="connsiteX1" y="connsiteY1"/>
              </a:cxn>
              <a:cxn ang="0">
                <a:pos x="connsiteX2" y="connsiteY2"/>
              </a:cxn>
            </a:cxnLst>
            <a:rect l="l" t="t" r="r" b="b"/>
            <a:pathLst>
              <a:path w="1371600" h="457200">
                <a:moveTo>
                  <a:pt x="0" y="457200"/>
                </a:moveTo>
                <a:cubicBezTo>
                  <a:pt x="209550" y="304800"/>
                  <a:pt x="419100" y="152400"/>
                  <a:pt x="647700" y="76200"/>
                </a:cubicBezTo>
                <a:cubicBezTo>
                  <a:pt x="876300" y="0"/>
                  <a:pt x="1123950" y="0"/>
                  <a:pt x="1371600" y="0"/>
                </a:cubicBezTo>
              </a:path>
            </a:pathLst>
          </a:cu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488693" y="903352"/>
            <a:ext cx="4165380" cy="3032597"/>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400" i="1">
              <a:solidFill>
                <a:srgbClr val="FF0000"/>
              </a:solidFill>
              <a:latin typeface="+mj-lt"/>
              <a:cs typeface="Times New Roman" panose="02020603050405020304" pitchFamily="18" charset="0"/>
            </a:endParaRPr>
          </a:p>
          <a:p>
            <a:pPr algn="just"/>
            <a:r>
              <a:rPr lang="en-US" sz="2400" i="1">
                <a:solidFill>
                  <a:srgbClr val="FF0000"/>
                </a:solidFill>
                <a:latin typeface="+mj-lt"/>
                <a:cs typeface="Times New Roman" panose="02020603050405020304" pitchFamily="18" charset="0"/>
              </a:rPr>
              <a:t>Hoành hành : </a:t>
            </a:r>
            <a:r>
              <a:rPr lang="en-US" sz="2400" i="1">
                <a:solidFill>
                  <a:srgbClr val="0000FF"/>
                </a:solidFill>
                <a:latin typeface="+mj-lt"/>
                <a:cs typeface="Times New Roman" panose="02020603050405020304" pitchFamily="18" charset="0"/>
              </a:rPr>
              <a:t>Làm nhiều điều ngang ngược trên khắp một vùng rộng, không kiêng nể ai.</a:t>
            </a:r>
            <a:endParaRPr lang="en-US" sz="2400">
              <a:solidFill>
                <a:srgbClr val="0000FF"/>
              </a:solidFill>
              <a:latin typeface="+mj-lt"/>
              <a:cs typeface="Times New Roman" panose="02020603050405020304" pitchFamily="18" charset="0"/>
            </a:endParaRPr>
          </a:p>
          <a:p>
            <a:pPr algn="ctr"/>
            <a:endParaRPr lang="vi-VN" sz="2400">
              <a:latin typeface="+mj-lt"/>
            </a:endParaRPr>
          </a:p>
        </p:txBody>
      </p:sp>
      <p:sp>
        <p:nvSpPr>
          <p:cNvPr id="19" name="Freeform 6">
            <a:extLst>
              <a:ext uri="{FF2B5EF4-FFF2-40B4-BE49-F238E27FC236}">
                <a16:creationId xmlns:a16="http://schemas.microsoft.com/office/drawing/2014/main" id="{9721DCD5-270E-4D2E-A8A4-E906A38E97EC}"/>
              </a:ext>
            </a:extLst>
          </p:cNvPr>
          <p:cNvSpPr/>
          <p:nvPr/>
        </p:nvSpPr>
        <p:spPr>
          <a:xfrm>
            <a:off x="4237742" y="3625392"/>
            <a:ext cx="1123950" cy="424481"/>
          </a:xfrm>
          <a:custGeom>
            <a:avLst/>
            <a:gdLst>
              <a:gd name="connsiteX0" fmla="*/ 0 w 1123950"/>
              <a:gd name="connsiteY0" fmla="*/ 424481 h 424481"/>
              <a:gd name="connsiteX1" fmla="*/ 666750 w 1123950"/>
              <a:gd name="connsiteY1" fmla="*/ 43481 h 424481"/>
              <a:gd name="connsiteX2" fmla="*/ 1123950 w 1123950"/>
              <a:gd name="connsiteY2" fmla="*/ 24431 h 424481"/>
            </a:gdLst>
            <a:ahLst/>
            <a:cxnLst>
              <a:cxn ang="0">
                <a:pos x="connsiteX0" y="connsiteY0"/>
              </a:cxn>
              <a:cxn ang="0">
                <a:pos x="connsiteX1" y="connsiteY1"/>
              </a:cxn>
              <a:cxn ang="0">
                <a:pos x="connsiteX2" y="connsiteY2"/>
              </a:cxn>
            </a:cxnLst>
            <a:rect l="l" t="t" r="r" b="b"/>
            <a:pathLst>
              <a:path w="1123950" h="424481">
                <a:moveTo>
                  <a:pt x="0" y="424481"/>
                </a:moveTo>
                <a:cubicBezTo>
                  <a:pt x="239712" y="267318"/>
                  <a:pt x="479425" y="110156"/>
                  <a:pt x="666750" y="43481"/>
                </a:cubicBezTo>
                <a:cubicBezTo>
                  <a:pt x="854075" y="-23194"/>
                  <a:pt x="989012" y="618"/>
                  <a:pt x="1123950" y="24431"/>
                </a:cubicBezTo>
              </a:path>
            </a:pathLst>
          </a:cu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9007522" y="614149"/>
            <a:ext cx="3088943" cy="3011243"/>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i="1">
                <a:solidFill>
                  <a:srgbClr val="FF0000"/>
                </a:solidFill>
                <a:latin typeface="+mj-lt"/>
                <a:cs typeface="Times New Roman" pitchFamily="18" charset="0"/>
              </a:rPr>
              <a:t>Ngạo nghễ</a:t>
            </a:r>
            <a:r>
              <a:rPr lang="vi-VN" sz="2400">
                <a:solidFill>
                  <a:srgbClr val="FF0000"/>
                </a:solidFill>
                <a:latin typeface="+mj-lt"/>
                <a:cs typeface="Times New Roman" pitchFamily="18" charset="0"/>
              </a:rPr>
              <a:t>: </a:t>
            </a:r>
            <a:endParaRPr lang="en-US" sz="2400">
              <a:solidFill>
                <a:srgbClr val="FF0000"/>
              </a:solidFill>
              <a:latin typeface="+mj-lt"/>
              <a:cs typeface="Times New Roman" pitchFamily="18" charset="0"/>
            </a:endParaRPr>
          </a:p>
          <a:p>
            <a:pPr algn="ctr"/>
            <a:r>
              <a:rPr lang="en-US" sz="2400">
                <a:solidFill>
                  <a:schemeClr val="accent1"/>
                </a:solidFill>
                <a:latin typeface="+mj-lt"/>
                <a:cs typeface="Times New Roman" pitchFamily="18" charset="0"/>
              </a:rPr>
              <a:t>Coi thường tất cả</a:t>
            </a:r>
            <a:endParaRPr lang="vi-VN" sz="2400">
              <a:solidFill>
                <a:schemeClr val="accent1"/>
              </a:solidFill>
              <a:latin typeface="+mj-lt"/>
            </a:endParaRPr>
          </a:p>
        </p:txBody>
      </p:sp>
      <p:sp>
        <p:nvSpPr>
          <p:cNvPr id="21" name="Freeform 6">
            <a:extLst>
              <a:ext uri="{FF2B5EF4-FFF2-40B4-BE49-F238E27FC236}">
                <a16:creationId xmlns:a16="http://schemas.microsoft.com/office/drawing/2014/main" id="{9721DCD5-270E-4D2E-A8A4-E906A38E97EC}"/>
              </a:ext>
            </a:extLst>
          </p:cNvPr>
          <p:cNvSpPr/>
          <p:nvPr/>
        </p:nvSpPr>
        <p:spPr>
          <a:xfrm>
            <a:off x="8300623" y="1394474"/>
            <a:ext cx="1123950" cy="424481"/>
          </a:xfrm>
          <a:custGeom>
            <a:avLst/>
            <a:gdLst>
              <a:gd name="connsiteX0" fmla="*/ 0 w 1123950"/>
              <a:gd name="connsiteY0" fmla="*/ 424481 h 424481"/>
              <a:gd name="connsiteX1" fmla="*/ 666750 w 1123950"/>
              <a:gd name="connsiteY1" fmla="*/ 43481 h 424481"/>
              <a:gd name="connsiteX2" fmla="*/ 1123950 w 1123950"/>
              <a:gd name="connsiteY2" fmla="*/ 24431 h 424481"/>
            </a:gdLst>
            <a:ahLst/>
            <a:cxnLst>
              <a:cxn ang="0">
                <a:pos x="connsiteX0" y="connsiteY0"/>
              </a:cxn>
              <a:cxn ang="0">
                <a:pos x="connsiteX1" y="connsiteY1"/>
              </a:cxn>
              <a:cxn ang="0">
                <a:pos x="connsiteX2" y="connsiteY2"/>
              </a:cxn>
            </a:cxnLst>
            <a:rect l="l" t="t" r="r" b="b"/>
            <a:pathLst>
              <a:path w="1123950" h="424481">
                <a:moveTo>
                  <a:pt x="0" y="424481"/>
                </a:moveTo>
                <a:cubicBezTo>
                  <a:pt x="239712" y="267318"/>
                  <a:pt x="479425" y="110156"/>
                  <a:pt x="666750" y="43481"/>
                </a:cubicBezTo>
                <a:cubicBezTo>
                  <a:pt x="854075" y="-23194"/>
                  <a:pt x="989012" y="618"/>
                  <a:pt x="1123950" y="24431"/>
                </a:cubicBezTo>
              </a:path>
            </a:pathLst>
          </a:cu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8450237" y="4609431"/>
            <a:ext cx="3098042" cy="2091620"/>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a:solidFill>
                  <a:srgbClr val="FF0000"/>
                </a:solidFill>
                <a:latin typeface="+mj-lt"/>
                <a:cs typeface="Times New Roman" pitchFamily="18" charset="0"/>
              </a:rPr>
              <a:t>Đẵn</a:t>
            </a:r>
            <a:r>
              <a:rPr lang="vi-VN" sz="2400">
                <a:solidFill>
                  <a:srgbClr val="FF0000"/>
                </a:solidFill>
                <a:latin typeface="+mj-lt"/>
                <a:cs typeface="Times New Roman" pitchFamily="18" charset="0"/>
              </a:rPr>
              <a:t>: </a:t>
            </a:r>
            <a:endParaRPr lang="en-US" sz="2400">
              <a:solidFill>
                <a:srgbClr val="FF0000"/>
              </a:solidFill>
              <a:latin typeface="+mj-lt"/>
              <a:cs typeface="Times New Roman" pitchFamily="18" charset="0"/>
            </a:endParaRPr>
          </a:p>
          <a:p>
            <a:pPr algn="ctr"/>
            <a:r>
              <a:rPr lang="en-US" sz="2400">
                <a:latin typeface="+mj-lt"/>
                <a:cs typeface="Times New Roman" pitchFamily="18" charset="0"/>
              </a:rPr>
              <a:t>Chặt</a:t>
            </a:r>
            <a:endParaRPr lang="vi-VN" sz="2400">
              <a:latin typeface="+mj-lt"/>
              <a:cs typeface="Times New Roman" pitchFamily="18" charset="0"/>
            </a:endParaRPr>
          </a:p>
          <a:p>
            <a:pPr algn="ctr"/>
            <a:endParaRPr lang="vi-VN" sz="2400">
              <a:latin typeface="+mj-lt"/>
            </a:endParaRPr>
          </a:p>
        </p:txBody>
      </p:sp>
    </p:spTree>
    <p:extLst>
      <p:ext uri="{BB962C8B-B14F-4D97-AF65-F5344CB8AC3E}">
        <p14:creationId xmlns:p14="http://schemas.microsoft.com/office/powerpoint/2010/main" val="1339950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1"/>
                                        </p:tgtEl>
                                        <p:attrNameLst>
                                          <p:attrName>ppt_y</p:attrName>
                                        </p:attrNameLst>
                                      </p:cBhvr>
                                      <p:tavLst>
                                        <p:tav tm="0">
                                          <p:val>
                                            <p:strVal val="#ppt_y"/>
                                          </p:val>
                                        </p:tav>
                                        <p:tav tm="100000">
                                          <p:val>
                                            <p:strVal val="#ppt_y"/>
                                          </p:val>
                                        </p:tav>
                                      </p:tavLst>
                                    </p:anim>
                                    <p:anim calcmode="lin" valueType="num">
                                      <p:cBhvr>
                                        <p:cTn id="1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1000"/>
                                        <p:tgtEl>
                                          <p:spTgt spid="1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1000"/>
                                        <p:tgtEl>
                                          <p:spTgt spid="15"/>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1000"/>
                                        <p:tgtEl>
                                          <p:spTgt spid="19"/>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5" grpId="0" animBg="1"/>
      <p:bldP spid="16" grpId="0" animBg="1"/>
      <p:bldP spid="19"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14464" y="854330"/>
            <a:ext cx="6219972" cy="646331"/>
          </a:xfrm>
          <a:prstGeom prst="rect">
            <a:avLst/>
          </a:prstGeom>
        </p:spPr>
        <p:txBody>
          <a:bodyPr wrap="none">
            <a:spAutoFit/>
          </a:bodyPr>
          <a:lstStyle/>
          <a:p>
            <a:r>
              <a:rPr lang="en-US" sz="3600" dirty="0" err="1">
                <a:solidFill>
                  <a:srgbClr val="FF0000"/>
                </a:solidFill>
                <a:effectLst>
                  <a:outerShdw blurRad="38100" dist="38100" dir="2700000" algn="tl">
                    <a:srgbClr val="000000">
                      <a:alpha val="43137"/>
                    </a:srgbClr>
                  </a:outerShdw>
                </a:effectLst>
                <a:latin typeface="+mj-lt"/>
                <a:cs typeface="Times New Roman" pitchFamily="18" charset="0"/>
              </a:rPr>
              <a:t>Ông</a:t>
            </a:r>
            <a:r>
              <a:rPr lang="en-US" sz="3600" dirty="0">
                <a:solidFill>
                  <a:srgbClr val="FF0000"/>
                </a:solidFill>
                <a:effectLst>
                  <a:outerShdw blurRad="38100" dist="38100" dir="2700000" algn="tl">
                    <a:srgbClr val="000000">
                      <a:alpha val="43137"/>
                    </a:srgbClr>
                  </a:outerShdw>
                </a:effectLst>
                <a:latin typeface="+mj-lt"/>
                <a:cs typeface="Times New Roman" pitchFamily="18" charset="0"/>
              </a:rPr>
              <a:t> </a:t>
            </a:r>
            <a:r>
              <a:rPr lang="en-US" sz="3600" dirty="0" err="1">
                <a:solidFill>
                  <a:srgbClr val="FF0000"/>
                </a:solidFill>
                <a:effectLst>
                  <a:outerShdw blurRad="38100" dist="38100" dir="2700000" algn="tl">
                    <a:srgbClr val="000000">
                      <a:alpha val="43137"/>
                    </a:srgbClr>
                  </a:outerShdw>
                </a:effectLst>
                <a:latin typeface="+mj-lt"/>
                <a:cs typeface="Times New Roman" pitchFamily="18" charset="0"/>
              </a:rPr>
              <a:t>Mạnh</a:t>
            </a:r>
            <a:r>
              <a:rPr lang="en-US" sz="3600" dirty="0">
                <a:solidFill>
                  <a:srgbClr val="FF0000"/>
                </a:solidFill>
                <a:effectLst>
                  <a:outerShdw blurRad="38100" dist="38100" dir="2700000" algn="tl">
                    <a:srgbClr val="000000">
                      <a:alpha val="43137"/>
                    </a:srgbClr>
                  </a:outerShdw>
                </a:effectLst>
                <a:latin typeface="+mj-lt"/>
                <a:cs typeface="Times New Roman" pitchFamily="18" charset="0"/>
              </a:rPr>
              <a:t> </a:t>
            </a:r>
            <a:r>
              <a:rPr lang="en-US" sz="3600" dirty="0" err="1">
                <a:solidFill>
                  <a:srgbClr val="FF0000"/>
                </a:solidFill>
                <a:effectLst>
                  <a:outerShdw blurRad="38100" dist="38100" dir="2700000" algn="tl">
                    <a:srgbClr val="000000">
                      <a:alpha val="43137"/>
                    </a:srgbClr>
                  </a:outerShdw>
                </a:effectLst>
                <a:latin typeface="+mj-lt"/>
                <a:cs typeface="Times New Roman" pitchFamily="18" charset="0"/>
              </a:rPr>
              <a:t>thắng</a:t>
            </a:r>
            <a:r>
              <a:rPr lang="en-US" sz="3600" dirty="0">
                <a:solidFill>
                  <a:srgbClr val="FF0000"/>
                </a:solidFill>
                <a:effectLst>
                  <a:outerShdw blurRad="38100" dist="38100" dir="2700000" algn="tl">
                    <a:srgbClr val="000000">
                      <a:alpha val="43137"/>
                    </a:srgbClr>
                  </a:outerShdw>
                </a:effectLst>
                <a:latin typeface="+mj-lt"/>
                <a:cs typeface="Times New Roman" pitchFamily="18" charset="0"/>
              </a:rPr>
              <a:t> </a:t>
            </a:r>
            <a:r>
              <a:rPr lang="en-US" sz="3600" err="1">
                <a:solidFill>
                  <a:srgbClr val="FF0000"/>
                </a:solidFill>
                <a:effectLst>
                  <a:outerShdw blurRad="38100" dist="38100" dir="2700000" algn="tl">
                    <a:srgbClr val="000000">
                      <a:alpha val="43137"/>
                    </a:srgbClr>
                  </a:outerShdw>
                </a:effectLst>
                <a:latin typeface="+mj-lt"/>
                <a:cs typeface="Times New Roman" pitchFamily="18" charset="0"/>
              </a:rPr>
              <a:t>Thần</a:t>
            </a:r>
            <a:r>
              <a:rPr lang="en-US" sz="3600">
                <a:solidFill>
                  <a:srgbClr val="FF0000"/>
                </a:solidFill>
                <a:effectLst>
                  <a:outerShdw blurRad="38100" dist="38100" dir="2700000" algn="tl">
                    <a:srgbClr val="000000">
                      <a:alpha val="43137"/>
                    </a:srgbClr>
                  </a:outerShdw>
                </a:effectLst>
                <a:latin typeface="+mj-lt"/>
                <a:cs typeface="Times New Roman" pitchFamily="18" charset="0"/>
              </a:rPr>
              <a:t> Gió</a:t>
            </a:r>
            <a:endParaRPr lang="vi-VN" sz="3600" dirty="0">
              <a:solidFill>
                <a:srgbClr val="FF0000"/>
              </a:solidFill>
              <a:effectLst>
                <a:outerShdw blurRad="38100" dist="38100" dir="2700000" algn="tl">
                  <a:srgbClr val="000000">
                    <a:alpha val="43137"/>
                  </a:srgbClr>
                </a:outerShdw>
              </a:effectLst>
              <a:latin typeface="+mj-lt"/>
            </a:endParaRPr>
          </a:p>
        </p:txBody>
      </p:sp>
      <p:sp>
        <p:nvSpPr>
          <p:cNvPr id="3" name="TextBox 2">
            <a:extLst>
              <a:ext uri="{FF2B5EF4-FFF2-40B4-BE49-F238E27FC236}">
                <a16:creationId xmlns:a16="http://schemas.microsoft.com/office/drawing/2014/main" id="{B10D91B3-3E80-407C-B208-1C65186AD28A}"/>
              </a:ext>
            </a:extLst>
          </p:cNvPr>
          <p:cNvSpPr txBox="1"/>
          <p:nvPr/>
        </p:nvSpPr>
        <p:spPr>
          <a:xfrm>
            <a:off x="189417" y="1633410"/>
            <a:ext cx="11817052" cy="4780796"/>
          </a:xfrm>
          <a:prstGeom prst="rect">
            <a:avLst/>
          </a:prstGeom>
          <a:noFill/>
        </p:spPr>
        <p:txBody>
          <a:bodyPr wrap="square">
            <a:spAutoFit/>
          </a:bodyPr>
          <a:lstStyle/>
          <a:p>
            <a:pPr algn="just">
              <a:spcAft>
                <a:spcPts val="800"/>
              </a:spcAft>
            </a:pPr>
            <a:r>
              <a:rPr lang="vi-VN" sz="3200" b="1" i="0" dirty="0">
                <a:solidFill>
                  <a:srgbClr val="000000"/>
                </a:solidFill>
                <a:effectLst/>
                <a:latin typeface="UTM Avo (Body)"/>
                <a:cs typeface="Times New Roman" panose="02020603050405020304" pitchFamily="18" charset="0"/>
              </a:rPr>
              <a:t>1.</a:t>
            </a:r>
            <a:r>
              <a:rPr lang="vi-VN" sz="3200" b="0" i="0" dirty="0">
                <a:solidFill>
                  <a:srgbClr val="000000"/>
                </a:solidFill>
                <a:effectLst/>
                <a:latin typeface="UTM Avo (Body)"/>
                <a:cs typeface="Times New Roman" panose="02020603050405020304" pitchFamily="18" charset="0"/>
              </a:rPr>
              <a:t> Ngày xưa, loài người chưa biết làm nhà, phải ở hang núi. Về sau, nhiều người về đồng bằng và ven biển sinh sống. Đây là nơi Thần Gió hoành hành.</a:t>
            </a:r>
          </a:p>
          <a:p>
            <a:pPr algn="just">
              <a:spcAft>
                <a:spcPts val="1200"/>
              </a:spcAft>
            </a:pPr>
            <a:r>
              <a:rPr lang="vi-VN" sz="3200" b="1" i="0" dirty="0">
                <a:solidFill>
                  <a:srgbClr val="000000"/>
                </a:solidFill>
                <a:effectLst/>
                <a:latin typeface="UTM Avo (Body)"/>
                <a:cs typeface="Times New Roman" panose="02020603050405020304" pitchFamily="18" charset="0"/>
              </a:rPr>
              <a:t>2.</a:t>
            </a:r>
            <a:r>
              <a:rPr lang="vi-VN" sz="3200" b="0" i="0" dirty="0">
                <a:solidFill>
                  <a:srgbClr val="000000"/>
                </a:solidFill>
                <a:effectLst/>
                <a:latin typeface="UTM Avo (Body)"/>
                <a:cs typeface="Times New Roman" panose="02020603050405020304" pitchFamily="18" charset="0"/>
              </a:rPr>
              <a:t> Một hôm, Thần Gió gặp một người tên là Mạnh. Thần xô </a:t>
            </a:r>
            <a:r>
              <a:rPr lang="en-US" sz="3200" dirty="0" err="1">
                <a:solidFill>
                  <a:srgbClr val="000000"/>
                </a:solidFill>
                <a:latin typeface="UTM Avo (Body)"/>
                <a:cs typeface="Times New Roman" panose="02020603050405020304" pitchFamily="18" charset="0"/>
              </a:rPr>
              <a:t>ông</a:t>
            </a:r>
            <a:r>
              <a:rPr lang="en-US" sz="3200" dirty="0">
                <a:solidFill>
                  <a:srgbClr val="000000"/>
                </a:solidFill>
                <a:latin typeface="UTM Avo (Body)"/>
                <a:cs typeface="Times New Roman" panose="02020603050405020304" pitchFamily="18" charset="0"/>
              </a:rPr>
              <a:t> </a:t>
            </a:r>
            <a:r>
              <a:rPr lang="vi-VN" sz="3200" b="0" i="0" dirty="0">
                <a:solidFill>
                  <a:srgbClr val="000000"/>
                </a:solidFill>
                <a:effectLst/>
                <a:latin typeface="UTM Avo (Body)"/>
                <a:cs typeface="Times New Roman" panose="02020603050405020304" pitchFamily="18" charset="0"/>
              </a:rPr>
              <a:t>ngã lăn quay</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rồi</a:t>
            </a:r>
            <a:r>
              <a:rPr lang="en-US" sz="3200" b="0" i="0" dirty="0">
                <a:solidFill>
                  <a:srgbClr val="000000"/>
                </a:solidFill>
                <a:effectLst/>
                <a:latin typeface="UTM Avo (Body)"/>
                <a:cs typeface="Times New Roman" panose="02020603050405020304" pitchFamily="18" charset="0"/>
              </a:rPr>
              <a:t> bay </a:t>
            </a:r>
            <a:r>
              <a:rPr lang="en-US" sz="3200" b="0" i="0" dirty="0" err="1">
                <a:solidFill>
                  <a:srgbClr val="000000"/>
                </a:solidFill>
                <a:effectLst/>
                <a:latin typeface="UTM Avo (Body)"/>
                <a:cs typeface="Times New Roman" panose="02020603050405020304" pitchFamily="18" charset="0"/>
              </a:rPr>
              <a:t>đi</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với</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tiếng</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cười</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ngạo</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nghễ</a:t>
            </a:r>
            <a:r>
              <a:rPr lang="vi-VN" sz="3200" b="0" i="0" dirty="0">
                <a:solidFill>
                  <a:srgbClr val="000000"/>
                </a:solidFill>
                <a:effectLst/>
                <a:latin typeface="UTM Avo (Body)"/>
                <a:cs typeface="Times New Roman" panose="02020603050405020304" pitchFamily="18" charset="0"/>
              </a:rPr>
              <a:t>. </a:t>
            </a:r>
            <a:endParaRPr lang="en-US" sz="3200" b="0" i="0" dirty="0">
              <a:solidFill>
                <a:srgbClr val="000000"/>
              </a:solidFill>
              <a:effectLst/>
              <a:latin typeface="UTM Avo (Body)"/>
              <a:cs typeface="Times New Roman" panose="02020603050405020304" pitchFamily="18" charset="0"/>
            </a:endParaRPr>
          </a:p>
          <a:p>
            <a:pPr algn="just">
              <a:spcAft>
                <a:spcPts val="800"/>
              </a:spcAft>
            </a:pPr>
            <a:r>
              <a:rPr lang="vi-VN" sz="3200" b="1" i="0" dirty="0">
                <a:solidFill>
                  <a:srgbClr val="000000"/>
                </a:solidFill>
                <a:effectLst/>
                <a:latin typeface="UTM Avo (Body)"/>
                <a:cs typeface="Times New Roman" panose="02020603050405020304" pitchFamily="18" charset="0"/>
              </a:rPr>
              <a:t>3.</a:t>
            </a:r>
            <a:r>
              <a:rPr lang="vi-VN" sz="3200" b="0" i="0" dirty="0">
                <a:solidFill>
                  <a:srgbClr val="000000"/>
                </a:solidFill>
                <a:effectLst/>
                <a:latin typeface="UTM Avo (Body)"/>
                <a:cs typeface="Times New Roman" panose="02020603050405020304" pitchFamily="18" charset="0"/>
              </a:rPr>
              <a:t> Từ đó, ông Mạnh quyết chống trả. Ông vào rừng lấy gỗ dựng nhà. Cả ba lần, nhà đều bị quật đổ. Cuối cùng, ông đẵn những cây gỗ lớn nhất làm cột, chọn những viên đá thật to làm tường</a:t>
            </a:r>
            <a:r>
              <a:rPr lang="en-US" sz="3200" dirty="0">
                <a:solidFill>
                  <a:srgbClr val="000000"/>
                </a:solidFill>
                <a:latin typeface="UTM Avo (Body)"/>
                <a:cs typeface="Times New Roman" panose="02020603050405020304" pitchFamily="18" charset="0"/>
              </a:rPr>
              <a:t>, </a:t>
            </a:r>
            <a:r>
              <a:rPr lang="en-US" sz="3200" dirty="0" err="1">
                <a:solidFill>
                  <a:srgbClr val="000000"/>
                </a:solidFill>
                <a:latin typeface="UTM Avo (Body)"/>
                <a:cs typeface="Times New Roman" panose="02020603050405020304" pitchFamily="18" charset="0"/>
              </a:rPr>
              <a:t>dựng</a:t>
            </a:r>
            <a:r>
              <a:rPr lang="en-US" sz="3200" dirty="0">
                <a:solidFill>
                  <a:srgbClr val="000000"/>
                </a:solidFill>
                <a:latin typeface="UTM Avo (Body)"/>
                <a:cs typeface="Times New Roman" panose="02020603050405020304" pitchFamily="18" charset="0"/>
              </a:rPr>
              <a:t> </a:t>
            </a:r>
            <a:r>
              <a:rPr lang="en-US" sz="3200" err="1">
                <a:solidFill>
                  <a:srgbClr val="000000"/>
                </a:solidFill>
                <a:latin typeface="UTM Avo (Body)"/>
                <a:cs typeface="Times New Roman" panose="02020603050405020304" pitchFamily="18" charset="0"/>
              </a:rPr>
              <a:t>một</a:t>
            </a:r>
            <a:r>
              <a:rPr lang="en-US" sz="3200">
                <a:solidFill>
                  <a:srgbClr val="000000"/>
                </a:solidFill>
                <a:latin typeface="UTM Avo (Body)"/>
                <a:cs typeface="Times New Roman" panose="02020603050405020304" pitchFamily="18" charset="0"/>
              </a:rPr>
              <a:t> ngôi nhà thật vững chãi.</a:t>
            </a:r>
          </a:p>
        </p:txBody>
      </p:sp>
      <p:sp>
        <p:nvSpPr>
          <p:cNvPr id="6" name="Oval 5">
            <a:extLst>
              <a:ext uri="{FF2B5EF4-FFF2-40B4-BE49-F238E27FC236}">
                <a16:creationId xmlns:a16="http://schemas.microsoft.com/office/drawing/2014/main" id="{A36F0A38-03E6-43F1-B00A-6270CF7BB86B}"/>
              </a:ext>
            </a:extLst>
          </p:cNvPr>
          <p:cNvSpPr/>
          <p:nvPr/>
        </p:nvSpPr>
        <p:spPr>
          <a:xfrm>
            <a:off x="170394" y="1762766"/>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1</a:t>
            </a:r>
            <a:endParaRPr lang="vi-VN" sz="3200" b="1" dirty="0">
              <a:cs typeface="Times New Roman" pitchFamily="18" charset="0"/>
            </a:endParaRPr>
          </a:p>
        </p:txBody>
      </p:sp>
      <p:sp>
        <p:nvSpPr>
          <p:cNvPr id="7" name="Oval 6">
            <a:extLst>
              <a:ext uri="{FF2B5EF4-FFF2-40B4-BE49-F238E27FC236}">
                <a16:creationId xmlns:a16="http://schemas.microsoft.com/office/drawing/2014/main" id="{0E10DCE0-A535-4DD1-AC89-06A560AF7D06}"/>
              </a:ext>
            </a:extLst>
          </p:cNvPr>
          <p:cNvSpPr/>
          <p:nvPr/>
        </p:nvSpPr>
        <p:spPr>
          <a:xfrm>
            <a:off x="189883" y="3219649"/>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2</a:t>
            </a:r>
          </a:p>
        </p:txBody>
      </p:sp>
      <p:sp>
        <p:nvSpPr>
          <p:cNvPr id="8" name="Oval 7">
            <a:extLst>
              <a:ext uri="{FF2B5EF4-FFF2-40B4-BE49-F238E27FC236}">
                <a16:creationId xmlns:a16="http://schemas.microsoft.com/office/drawing/2014/main" id="{D745B196-9D52-46CE-B90F-1F598AB23E79}"/>
              </a:ext>
            </a:extLst>
          </p:cNvPr>
          <p:cNvSpPr/>
          <p:nvPr/>
        </p:nvSpPr>
        <p:spPr>
          <a:xfrm>
            <a:off x="162913" y="4374469"/>
            <a:ext cx="429397" cy="39820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cs typeface="Times New Roman" pitchFamily="18" charset="0"/>
              </a:rPr>
              <a:t>3</a:t>
            </a:r>
            <a:endParaRPr lang="vi-VN" sz="2400" b="1" dirty="0">
              <a:cs typeface="Times New Roman" pitchFamily="18" charset="0"/>
            </a:endParaRPr>
          </a:p>
        </p:txBody>
      </p:sp>
      <p:sp>
        <p:nvSpPr>
          <p:cNvPr id="10" name="Flowchart: Terminator 9">
            <a:extLst>
              <a:ext uri="{FF2B5EF4-FFF2-40B4-BE49-F238E27FC236}">
                <a16:creationId xmlns:a16="http://schemas.microsoft.com/office/drawing/2014/main" id="{68235C77-4621-43A6-B89F-BB6B017001AD}"/>
              </a:ext>
            </a:extLst>
          </p:cNvPr>
          <p:cNvSpPr/>
          <p:nvPr/>
        </p:nvSpPr>
        <p:spPr>
          <a:xfrm>
            <a:off x="9027886" y="458517"/>
            <a:ext cx="2986303" cy="646331"/>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cs typeface="Times New Roman" panose="02020603050405020304" pitchFamily="18" charset="0"/>
              </a:rPr>
              <a:t>ĐỌC CẢ BÀI</a:t>
            </a:r>
            <a:endParaRPr lang="en-US" sz="2800" b="1"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1427772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047" y="873282"/>
            <a:ext cx="11859905" cy="5355312"/>
          </a:xfrm>
          <a:prstGeom prst="rect">
            <a:avLst/>
          </a:prstGeom>
        </p:spPr>
        <p:txBody>
          <a:bodyPr wrap="square">
            <a:spAutoFit/>
          </a:bodyPr>
          <a:lstStyle/>
          <a:p>
            <a:pPr algn="just"/>
            <a:r>
              <a:rPr lang="vi-VN" sz="3100" b="1">
                <a:solidFill>
                  <a:srgbClr val="000000"/>
                </a:solidFill>
                <a:latin typeface="UTM Avo (Body)"/>
                <a:cs typeface="Times New Roman" panose="02020603050405020304" pitchFamily="18" charset="0"/>
              </a:rPr>
              <a:t>4.</a:t>
            </a:r>
            <a:r>
              <a:rPr lang="vi-VN" sz="3100">
                <a:solidFill>
                  <a:srgbClr val="000000"/>
                </a:solidFill>
                <a:latin typeface="UTM Avo (Body)"/>
                <a:cs typeface="Times New Roman" panose="02020603050405020304" pitchFamily="18" charset="0"/>
              </a:rPr>
              <a:t> Ngôi nhà đã làm xong. Đêm ấy, thần Gió lại đến đập cửa, thét :</a:t>
            </a:r>
          </a:p>
          <a:p>
            <a:pPr algn="just"/>
            <a:r>
              <a:rPr lang="vi-VN" sz="3100">
                <a:solidFill>
                  <a:srgbClr val="000000"/>
                </a:solidFill>
                <a:latin typeface="UTM Avo (Body)"/>
                <a:cs typeface="Times New Roman" panose="02020603050405020304" pitchFamily="18" charset="0"/>
              </a:rPr>
              <a:t>- Mở cửa ra !</a:t>
            </a:r>
          </a:p>
          <a:p>
            <a:pPr algn="just"/>
            <a:r>
              <a:rPr lang="vi-VN" sz="3100">
                <a:solidFill>
                  <a:srgbClr val="000000"/>
                </a:solidFill>
                <a:latin typeface="UTM Avo (Body)"/>
                <a:cs typeface="Times New Roman" panose="02020603050405020304" pitchFamily="18" charset="0"/>
              </a:rPr>
              <a:t>- Không ! Sáng mai ta sẽ mời ông vào.</a:t>
            </a:r>
          </a:p>
          <a:p>
            <a:pPr algn="just"/>
            <a:r>
              <a:rPr lang="vi-VN" sz="3100">
                <a:solidFill>
                  <a:srgbClr val="000000"/>
                </a:solidFill>
                <a:latin typeface="UTM Avo (Body)"/>
                <a:cs typeface="Times New Roman" panose="02020603050405020304" pitchFamily="18" charset="0"/>
              </a:rPr>
              <a:t>Thần Gió đã giận dữ, lồng lộn</a:t>
            </a:r>
            <a:r>
              <a:rPr lang="en-US" sz="3100">
                <a:solidFill>
                  <a:srgbClr val="000000"/>
                </a:solidFill>
                <a:latin typeface="UTM Avo (Body)"/>
                <a:cs typeface="Times New Roman" panose="02020603050405020304" pitchFamily="18" charset="0"/>
              </a:rPr>
              <a:t> suốt đêm nhưng</a:t>
            </a:r>
            <a:r>
              <a:rPr lang="vi-VN" sz="3100">
                <a:solidFill>
                  <a:srgbClr val="000000"/>
                </a:solidFill>
                <a:latin typeface="UTM Avo (Body)"/>
                <a:cs typeface="Times New Roman" panose="02020603050405020304" pitchFamily="18" charset="0"/>
              </a:rPr>
              <a:t> không thể xô đổ ngôi nhà.  </a:t>
            </a:r>
          </a:p>
          <a:p>
            <a:pPr algn="just"/>
            <a:r>
              <a:rPr lang="vi-VN" sz="3100" b="1">
                <a:solidFill>
                  <a:srgbClr val="000000"/>
                </a:solidFill>
                <a:latin typeface="UTM Avo (Body)"/>
                <a:cs typeface="Times New Roman" panose="02020603050405020304" pitchFamily="18" charset="0"/>
              </a:rPr>
              <a:t>5.</a:t>
            </a:r>
            <a:r>
              <a:rPr lang="vi-VN" sz="3100">
                <a:solidFill>
                  <a:srgbClr val="000000"/>
                </a:solidFill>
                <a:latin typeface="UTM Avo (Body)"/>
                <a:cs typeface="Times New Roman" panose="02020603050405020304" pitchFamily="18" charset="0"/>
              </a:rPr>
              <a:t> Mấy tháng sau, Thần Gió đến nhà ông Mạnh, tỏ vẻ ăn năn. Ông Mạnh an ủi và mời Thần thỉnh thoảng tới chơi. Từ đó, Thần Gió thường đến thăm ông, đem cho ngôi nhà không khí mát lành từ biển cả và hương thơm ngào ngạt của các loài hoa.</a:t>
            </a:r>
          </a:p>
          <a:p>
            <a:pPr algn="r"/>
            <a:r>
              <a:rPr lang="vi-VN" sz="2400">
                <a:latin typeface="UTM Avo (Body)"/>
                <a:cs typeface="Times New Roman" panose="02020603050405020304" pitchFamily="18" charset="0"/>
              </a:rPr>
              <a:t>Phỏng theo A –NHÔNG (Hoàng Ánh dịch ).</a:t>
            </a:r>
            <a:endParaRPr lang="vi-VN" sz="2400">
              <a:solidFill>
                <a:srgbClr val="000000"/>
              </a:solidFill>
              <a:latin typeface="UTM Avo (Body)"/>
              <a:cs typeface="Times New Roman" panose="02020603050405020304" pitchFamily="18" charset="0"/>
            </a:endParaRPr>
          </a:p>
          <a:p>
            <a:pPr algn="r"/>
            <a:endParaRPr lang="en-US" sz="3100" dirty="0">
              <a:latin typeface="UTM Avo (Body)"/>
              <a:cs typeface="Times New Roman" panose="02020603050405020304" pitchFamily="18" charset="0"/>
            </a:endParaRPr>
          </a:p>
        </p:txBody>
      </p:sp>
      <p:sp>
        <p:nvSpPr>
          <p:cNvPr id="4" name="Oval 3">
            <a:extLst>
              <a:ext uri="{FF2B5EF4-FFF2-40B4-BE49-F238E27FC236}">
                <a16:creationId xmlns:a16="http://schemas.microsoft.com/office/drawing/2014/main" id="{A36F0A38-03E6-43F1-B00A-6270CF7BB86B}"/>
              </a:ext>
            </a:extLst>
          </p:cNvPr>
          <p:cNvSpPr/>
          <p:nvPr/>
        </p:nvSpPr>
        <p:spPr>
          <a:xfrm>
            <a:off x="166047" y="994375"/>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cs typeface="Times New Roman" pitchFamily="18" charset="0"/>
              </a:rPr>
              <a:t>4</a:t>
            </a:r>
            <a:endParaRPr lang="vi-VN" sz="3200" b="1" dirty="0">
              <a:cs typeface="Times New Roman" pitchFamily="18" charset="0"/>
            </a:endParaRPr>
          </a:p>
        </p:txBody>
      </p:sp>
      <p:sp>
        <p:nvSpPr>
          <p:cNvPr id="5" name="Oval 4">
            <a:extLst>
              <a:ext uri="{FF2B5EF4-FFF2-40B4-BE49-F238E27FC236}">
                <a16:creationId xmlns:a16="http://schemas.microsoft.com/office/drawing/2014/main" id="{0E10DCE0-A535-4DD1-AC89-06A560AF7D06}"/>
              </a:ext>
            </a:extLst>
          </p:cNvPr>
          <p:cNvSpPr/>
          <p:nvPr/>
        </p:nvSpPr>
        <p:spPr>
          <a:xfrm>
            <a:off x="166047" y="3809371"/>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cs typeface="Times New Roman" pitchFamily="18" charset="0"/>
              </a:rPr>
              <a:t>5</a:t>
            </a:r>
            <a:endParaRPr lang="vi-VN" sz="2400" b="1" dirty="0">
              <a:cs typeface="Times New Roman" pitchFamily="18" charset="0"/>
            </a:endParaRPr>
          </a:p>
        </p:txBody>
      </p:sp>
    </p:spTree>
    <p:extLst>
      <p:ext uri="{BB962C8B-B14F-4D97-AF65-F5344CB8AC3E}">
        <p14:creationId xmlns:p14="http://schemas.microsoft.com/office/powerpoint/2010/main" val="397452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10" presetClass="exit" presetSubtype="0" fill="hold" grpId="1" nodeType="with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10" presetClass="exit" presetSubtype="0" fill="hold" grpId="1" nodeType="withEffect">
                                  <p:stCondLst>
                                    <p:cond delay="0"/>
                                  </p:stCondLst>
                                  <p:childTnLst>
                                    <p:animEffect transition="out" filter="fade">
                                      <p:cBhvr>
                                        <p:cTn id="15" dur="500"/>
                                        <p:tgtEl>
                                          <p:spTgt spid="5"/>
                                        </p:tgtEl>
                                      </p:cBhvr>
                                    </p:animEffect>
                                    <p:set>
                                      <p:cBhvr>
                                        <p:cTn id="16"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30239"/>
            <a:ext cx="6858000" cy="6858000"/>
          </a:xfrm>
          <a:prstGeom prst="rect">
            <a:avLst/>
          </a:prstGeom>
        </p:spPr>
      </p:pic>
      <p:sp>
        <p:nvSpPr>
          <p:cNvPr id="2" name="Rectangle 1"/>
          <p:cNvSpPr/>
          <p:nvPr/>
        </p:nvSpPr>
        <p:spPr>
          <a:xfrm>
            <a:off x="3752216" y="3373362"/>
            <a:ext cx="4463722" cy="1354217"/>
          </a:xfrm>
          <a:prstGeom prst="rect">
            <a:avLst/>
          </a:prstGeom>
          <a:noFill/>
        </p:spPr>
        <p:txBody>
          <a:bodyPr wrap="none" lIns="121920" tIns="60960" rIns="121920" bIns="60960">
            <a:spAutoFit/>
          </a:bodyPr>
          <a:lstStyle/>
          <a:p>
            <a:pPr algn="ctr"/>
            <a:r>
              <a:rPr lang="vi-VN"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rPr>
              <a:t>Đọc hiểu</a:t>
            </a:r>
            <a:endParaRPr lang="en-US"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endParaRP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5667"/>
          <a:stretch/>
        </p:blipFill>
        <p:spPr>
          <a:xfrm>
            <a:off x="9529751" y="4415548"/>
            <a:ext cx="2545579" cy="2401328"/>
          </a:xfrm>
          <a:prstGeom prst="rect">
            <a:avLst/>
          </a:prstGeom>
        </p:spPr>
      </p:pic>
    </p:spTree>
    <p:extLst>
      <p:ext uri="{BB962C8B-B14F-4D97-AF65-F5344CB8AC3E}">
        <p14:creationId xmlns:p14="http://schemas.microsoft.com/office/powerpoint/2010/main" val="248094906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783" y="575083"/>
            <a:ext cx="8686137" cy="646331"/>
          </a:xfrm>
          <a:prstGeom prst="rect">
            <a:avLst/>
          </a:prstGeom>
        </p:spPr>
        <p:txBody>
          <a:bodyPr wrap="square">
            <a:spAutoFit/>
          </a:bodyPr>
          <a:lstStyle/>
          <a:p>
            <a:pPr algn="ctr"/>
            <a:r>
              <a:rPr lang="en-US" sz="3600" dirty="0">
                <a:solidFill>
                  <a:srgbClr val="0000FF"/>
                </a:solidFill>
                <a:cs typeface="Times New Roman" pitchFamily="18" charset="0"/>
              </a:rPr>
              <a:t>1. </a:t>
            </a:r>
            <a:r>
              <a:rPr lang="en-US" sz="3600" dirty="0" err="1">
                <a:solidFill>
                  <a:srgbClr val="0000FF"/>
                </a:solidFill>
                <a:cs typeface="Times New Roman" pitchFamily="18" charset="0"/>
              </a:rPr>
              <a:t>Truyện</a:t>
            </a:r>
            <a:r>
              <a:rPr lang="en-US" sz="3600" dirty="0">
                <a:solidFill>
                  <a:srgbClr val="0000FF"/>
                </a:solidFill>
                <a:cs typeface="Times New Roman" pitchFamily="18" charset="0"/>
              </a:rPr>
              <a:t> </a:t>
            </a:r>
            <a:r>
              <a:rPr lang="en-US" sz="3600" dirty="0" err="1">
                <a:solidFill>
                  <a:srgbClr val="0000FF"/>
                </a:solidFill>
                <a:cs typeface="Times New Roman" pitchFamily="18" charset="0"/>
              </a:rPr>
              <a:t>có</a:t>
            </a:r>
            <a:r>
              <a:rPr lang="en-US" sz="3600" dirty="0">
                <a:solidFill>
                  <a:srgbClr val="0000FF"/>
                </a:solidFill>
                <a:cs typeface="Times New Roman" pitchFamily="18" charset="0"/>
              </a:rPr>
              <a:t> </a:t>
            </a:r>
            <a:r>
              <a:rPr lang="en-US" sz="3600" dirty="0" err="1">
                <a:solidFill>
                  <a:srgbClr val="0000FF"/>
                </a:solidFill>
                <a:cs typeface="Times New Roman" pitchFamily="18" charset="0"/>
              </a:rPr>
              <a:t>những</a:t>
            </a:r>
            <a:r>
              <a:rPr lang="en-US" sz="3600" dirty="0">
                <a:solidFill>
                  <a:srgbClr val="0000FF"/>
                </a:solidFill>
                <a:cs typeface="Times New Roman" pitchFamily="18" charset="0"/>
              </a:rPr>
              <a:t> </a:t>
            </a:r>
            <a:r>
              <a:rPr lang="en-US" sz="3600" dirty="0" err="1">
                <a:solidFill>
                  <a:srgbClr val="0000FF"/>
                </a:solidFill>
                <a:cs typeface="Times New Roman" pitchFamily="18" charset="0"/>
              </a:rPr>
              <a:t>nhân</a:t>
            </a:r>
            <a:r>
              <a:rPr lang="en-US" sz="3600" dirty="0">
                <a:solidFill>
                  <a:srgbClr val="0000FF"/>
                </a:solidFill>
                <a:cs typeface="Times New Roman" pitchFamily="18" charset="0"/>
              </a:rPr>
              <a:t> </a:t>
            </a:r>
            <a:r>
              <a:rPr lang="en-US" sz="3600" dirty="0" err="1">
                <a:solidFill>
                  <a:srgbClr val="0000FF"/>
                </a:solidFill>
                <a:cs typeface="Times New Roman" pitchFamily="18" charset="0"/>
              </a:rPr>
              <a:t>vật</a:t>
            </a:r>
            <a:r>
              <a:rPr lang="en-US" sz="3600" dirty="0">
                <a:solidFill>
                  <a:srgbClr val="0000FF"/>
                </a:solidFill>
                <a:cs typeface="Times New Roman" pitchFamily="18" charset="0"/>
              </a:rPr>
              <a:t> </a:t>
            </a:r>
            <a:r>
              <a:rPr lang="en-US" sz="3600" dirty="0" err="1">
                <a:solidFill>
                  <a:srgbClr val="0000FF"/>
                </a:solidFill>
                <a:cs typeface="Times New Roman" pitchFamily="18" charset="0"/>
              </a:rPr>
              <a:t>nào</a:t>
            </a:r>
            <a:r>
              <a:rPr lang="en-US" sz="3600" dirty="0">
                <a:solidFill>
                  <a:srgbClr val="0000FF"/>
                </a:solidFill>
                <a:cs typeface="Times New Roman" pitchFamily="18" charset="0"/>
              </a:rPr>
              <a:t>?</a:t>
            </a:r>
            <a:endParaRPr lang="vi-VN" sz="3600" dirty="0">
              <a:solidFill>
                <a:srgbClr val="0000FF"/>
              </a:solidFill>
              <a:cs typeface="Times New Roman" pitchFamily="18" charset="0"/>
            </a:endParaRPr>
          </a:p>
        </p:txBody>
      </p:sp>
      <p:sp>
        <p:nvSpPr>
          <p:cNvPr id="5" name="Rectangle 4"/>
          <p:cNvSpPr/>
          <p:nvPr/>
        </p:nvSpPr>
        <p:spPr>
          <a:xfrm>
            <a:off x="2940030" y="1995657"/>
            <a:ext cx="6095099" cy="646330"/>
          </a:xfrm>
          <a:prstGeom prst="rect">
            <a:avLst/>
          </a:prstGeom>
        </p:spPr>
        <p:txBody>
          <a:bodyPr wrap="square">
            <a:spAutoFit/>
          </a:bodyPr>
          <a:lstStyle/>
          <a:p>
            <a:endParaRPr lang="vi-VN" sz="3600" dirty="0">
              <a:cs typeface="Times New Roman" pitchFamily="18" charset="0"/>
            </a:endParaRPr>
          </a:p>
        </p:txBody>
      </p:sp>
      <p:pic>
        <p:nvPicPr>
          <p:cNvPr id="6" name="Picture 2" descr="[Cánh Diều] Giải tiếng việt 2 bài 29: Con người với thiên nhiên">
            <a:extLst>
              <a:ext uri="{FF2B5EF4-FFF2-40B4-BE49-F238E27FC236}">
                <a16:creationId xmlns:a16="http://schemas.microsoft.com/office/drawing/2014/main" id="{8DC5E84E-002B-43FC-A6A5-82C20F7196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122" t="21690" r="9968" b="30915"/>
          <a:stretch/>
        </p:blipFill>
        <p:spPr bwMode="auto">
          <a:xfrm>
            <a:off x="1015523" y="3236106"/>
            <a:ext cx="8783570" cy="3205158"/>
          </a:xfrm>
          <a:prstGeom prst="ellipse">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50459" y="1672491"/>
            <a:ext cx="11257228" cy="646331"/>
          </a:xfrm>
          <a:prstGeom prst="rect">
            <a:avLst/>
          </a:prstGeom>
        </p:spPr>
        <p:txBody>
          <a:bodyPr wrap="square">
            <a:spAutoFit/>
          </a:bodyPr>
          <a:lstStyle/>
          <a:p>
            <a:pPr lvl="0"/>
            <a:r>
              <a:rPr lang="en-US" sz="3600">
                <a:solidFill>
                  <a:srgbClr val="7030A0"/>
                </a:solidFill>
                <a:cs typeface="Times New Roman" panose="02020603050405020304" pitchFamily="18" charset="0"/>
              </a:rPr>
              <a:t>- Truyện có hai nhân vật: ông Mạnh và Thần Gió.</a:t>
            </a:r>
            <a:r>
              <a:rPr lang="vi-VN" sz="3600">
                <a:solidFill>
                  <a:srgbClr val="7030A0"/>
                </a:solidFill>
                <a:cs typeface="Times New Roman" pitchFamily="18" charset="0"/>
              </a:rPr>
              <a:t>.</a:t>
            </a:r>
            <a:endParaRPr lang="vi-VN" sz="3600" dirty="0">
              <a:solidFill>
                <a:srgbClr val="7030A0"/>
              </a:solidFill>
              <a:cs typeface="Times New Roman" pitchFamily="18" charset="0"/>
            </a:endParaRPr>
          </a:p>
        </p:txBody>
      </p:sp>
    </p:spTree>
    <p:extLst>
      <p:ext uri="{BB962C8B-B14F-4D97-AF65-F5344CB8AC3E}">
        <p14:creationId xmlns:p14="http://schemas.microsoft.com/office/powerpoint/2010/main" val="156319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0375" y="632708"/>
            <a:ext cx="8396894" cy="646331"/>
          </a:xfrm>
          <a:prstGeom prst="rect">
            <a:avLst/>
          </a:prstGeom>
        </p:spPr>
        <p:txBody>
          <a:bodyPr wrap="square">
            <a:spAutoFit/>
          </a:bodyPr>
          <a:lstStyle/>
          <a:p>
            <a:r>
              <a:rPr lang="en-US" sz="3600" dirty="0">
                <a:solidFill>
                  <a:srgbClr val="0070C0"/>
                </a:solidFill>
                <a:cs typeface="Times New Roman" pitchFamily="18" charset="0"/>
              </a:rPr>
              <a:t>2. </a:t>
            </a:r>
            <a:r>
              <a:rPr lang="en-US" sz="3600" dirty="0" err="1">
                <a:solidFill>
                  <a:srgbClr val="0070C0"/>
                </a:solidFill>
                <a:cs typeface="Times New Roman" pitchFamily="18" charset="0"/>
              </a:rPr>
              <a:t>Trong</a:t>
            </a:r>
            <a:r>
              <a:rPr lang="en-US" sz="3600" dirty="0">
                <a:solidFill>
                  <a:srgbClr val="0070C0"/>
                </a:solidFill>
                <a:cs typeface="Times New Roman" pitchFamily="18" charset="0"/>
              </a:rPr>
              <a:t> </a:t>
            </a:r>
            <a:r>
              <a:rPr lang="en-US" sz="3600" dirty="0" err="1">
                <a:solidFill>
                  <a:srgbClr val="0070C0"/>
                </a:solidFill>
                <a:cs typeface="Times New Roman" pitchFamily="18" charset="0"/>
              </a:rPr>
              <a:t>hai</a:t>
            </a:r>
            <a:r>
              <a:rPr lang="en-US" sz="3600" dirty="0">
                <a:solidFill>
                  <a:srgbClr val="0070C0"/>
                </a:solidFill>
                <a:cs typeface="Times New Roman" pitchFamily="18" charset="0"/>
              </a:rPr>
              <a:t> </a:t>
            </a:r>
            <a:r>
              <a:rPr lang="en-US" sz="3600" dirty="0" err="1">
                <a:solidFill>
                  <a:srgbClr val="0070C0"/>
                </a:solidFill>
                <a:cs typeface="Times New Roman" pitchFamily="18" charset="0"/>
              </a:rPr>
              <a:t>nhân</a:t>
            </a:r>
            <a:r>
              <a:rPr lang="en-US" sz="3600" dirty="0">
                <a:solidFill>
                  <a:srgbClr val="0070C0"/>
                </a:solidFill>
                <a:cs typeface="Times New Roman" pitchFamily="18" charset="0"/>
              </a:rPr>
              <a:t> </a:t>
            </a:r>
            <a:r>
              <a:rPr lang="en-US" sz="3600" dirty="0" err="1">
                <a:solidFill>
                  <a:srgbClr val="0070C0"/>
                </a:solidFill>
                <a:cs typeface="Times New Roman" pitchFamily="18" charset="0"/>
              </a:rPr>
              <a:t>vật</a:t>
            </a:r>
            <a:r>
              <a:rPr lang="en-US" sz="3600" dirty="0">
                <a:solidFill>
                  <a:srgbClr val="0070C0"/>
                </a:solidFill>
                <a:cs typeface="Times New Roman" pitchFamily="18" charset="0"/>
              </a:rPr>
              <a:t>:</a:t>
            </a:r>
          </a:p>
        </p:txBody>
      </p:sp>
      <p:sp>
        <p:nvSpPr>
          <p:cNvPr id="3" name="Flowchart: Terminator 2">
            <a:extLst>
              <a:ext uri="{FF2B5EF4-FFF2-40B4-BE49-F238E27FC236}">
                <a16:creationId xmlns:a16="http://schemas.microsoft.com/office/drawing/2014/main" id="{38152F69-B0B1-470D-9364-6F3CA01C1F34}"/>
              </a:ext>
            </a:extLst>
          </p:cNvPr>
          <p:cNvSpPr/>
          <p:nvPr/>
        </p:nvSpPr>
        <p:spPr>
          <a:xfrm>
            <a:off x="68807" y="1279039"/>
            <a:ext cx="11703525" cy="1363444"/>
          </a:xfrm>
          <a:prstGeom prst="flowChartTerminato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600">
                <a:solidFill>
                  <a:schemeClr val="tx1"/>
                </a:solidFill>
                <a:cs typeface="Times New Roman" panose="02020603050405020304" pitchFamily="18" charset="0"/>
              </a:rPr>
              <a:t>a) Nhân </a:t>
            </a:r>
            <a:r>
              <a:rPr lang="en-US" sz="3600" dirty="0" err="1">
                <a:solidFill>
                  <a:schemeClr val="tx1"/>
                </a:solidFill>
                <a:cs typeface="Times New Roman" panose="02020603050405020304" pitchFamily="18" charset="0"/>
              </a:rPr>
              <a:t>vật</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nào</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tượng</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trương</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cho</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sức</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mạnh</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của</a:t>
            </a:r>
            <a:r>
              <a:rPr lang="en-US" sz="3600" dirty="0">
                <a:solidFill>
                  <a:schemeClr val="tx1"/>
                </a:solidFill>
                <a:cs typeface="Times New Roman" panose="02020603050405020304" pitchFamily="18" charset="0"/>
              </a:rPr>
              <a:t> con </a:t>
            </a:r>
            <a:r>
              <a:rPr lang="en-US" sz="3600" dirty="0" err="1">
                <a:solidFill>
                  <a:schemeClr val="tx1"/>
                </a:solidFill>
                <a:cs typeface="Times New Roman" panose="02020603050405020304" pitchFamily="18" charset="0"/>
              </a:rPr>
              <a:t>người</a:t>
            </a:r>
            <a:r>
              <a:rPr lang="en-US" sz="3600" dirty="0">
                <a:solidFill>
                  <a:schemeClr val="tx1"/>
                </a:solidFill>
                <a:cs typeface="Times New Roman" panose="02020603050405020304" pitchFamily="18" charset="0"/>
              </a:rPr>
              <a:t>?</a:t>
            </a:r>
          </a:p>
        </p:txBody>
      </p:sp>
      <p:sp>
        <p:nvSpPr>
          <p:cNvPr id="4" name="Flowchart: Terminator 3">
            <a:extLst>
              <a:ext uri="{FF2B5EF4-FFF2-40B4-BE49-F238E27FC236}">
                <a16:creationId xmlns:a16="http://schemas.microsoft.com/office/drawing/2014/main" id="{F827DF28-8F36-4043-BC5D-526931263FB5}"/>
              </a:ext>
            </a:extLst>
          </p:cNvPr>
          <p:cNvSpPr/>
          <p:nvPr/>
        </p:nvSpPr>
        <p:spPr>
          <a:xfrm>
            <a:off x="68807" y="3429000"/>
            <a:ext cx="11703525" cy="1363444"/>
          </a:xfrm>
          <a:prstGeom prst="flowChartTermina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600">
                <a:solidFill>
                  <a:schemeClr val="tx1"/>
                </a:solidFill>
                <a:cs typeface="Times New Roman" panose="02020603050405020304" pitchFamily="18" charset="0"/>
              </a:rPr>
              <a:t>b) Nhân </a:t>
            </a:r>
            <a:r>
              <a:rPr lang="en-US" sz="3600" dirty="0" err="1">
                <a:solidFill>
                  <a:schemeClr val="tx1"/>
                </a:solidFill>
                <a:cs typeface="Times New Roman" panose="02020603050405020304" pitchFamily="18" charset="0"/>
              </a:rPr>
              <a:t>vật</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nào</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tượng</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trương</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cho</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sức</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mạnh</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của</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thiên</a:t>
            </a:r>
            <a:r>
              <a:rPr lang="en-US" sz="3600" dirty="0">
                <a:solidFill>
                  <a:schemeClr val="tx1"/>
                </a:solidFill>
                <a:cs typeface="Times New Roman" panose="02020603050405020304" pitchFamily="18" charset="0"/>
              </a:rPr>
              <a:t> </a:t>
            </a:r>
            <a:r>
              <a:rPr lang="en-US" sz="3600" dirty="0" err="1">
                <a:solidFill>
                  <a:schemeClr val="tx1"/>
                </a:solidFill>
                <a:cs typeface="Times New Roman" panose="02020603050405020304" pitchFamily="18" charset="0"/>
              </a:rPr>
              <a:t>nhiên</a:t>
            </a:r>
            <a:r>
              <a:rPr lang="en-US" sz="3600" dirty="0">
                <a:solidFill>
                  <a:schemeClr val="tx1"/>
                </a:solidFill>
                <a:cs typeface="Times New Roman" panose="02020603050405020304" pitchFamily="18" charset="0"/>
              </a:rPr>
              <a:t>?</a:t>
            </a:r>
          </a:p>
        </p:txBody>
      </p:sp>
      <p:sp>
        <p:nvSpPr>
          <p:cNvPr id="5" name="TextBox 4">
            <a:extLst>
              <a:ext uri="{FF2B5EF4-FFF2-40B4-BE49-F238E27FC236}">
                <a16:creationId xmlns:a16="http://schemas.microsoft.com/office/drawing/2014/main" id="{37486C7E-8D5A-4CF8-9243-E9CAE05CC636}"/>
              </a:ext>
            </a:extLst>
          </p:cNvPr>
          <p:cNvSpPr txBox="1"/>
          <p:nvPr/>
        </p:nvSpPr>
        <p:spPr>
          <a:xfrm>
            <a:off x="861391" y="2670789"/>
            <a:ext cx="6096000" cy="646331"/>
          </a:xfrm>
          <a:prstGeom prst="rect">
            <a:avLst/>
          </a:prstGeom>
          <a:noFill/>
        </p:spPr>
        <p:txBody>
          <a:bodyPr wrap="square">
            <a:spAutoFit/>
          </a:bodyPr>
          <a:lstStyle/>
          <a:p>
            <a:r>
              <a:rPr lang="en-US" sz="3600" i="0">
                <a:solidFill>
                  <a:srgbClr val="FF0000"/>
                </a:solidFill>
                <a:effectLst/>
                <a:cs typeface="Times New Roman" panose="02020603050405020304" pitchFamily="18" charset="0"/>
              </a:rPr>
              <a:t>- ông </a:t>
            </a:r>
            <a:r>
              <a:rPr lang="en-US" sz="3600" i="0" dirty="0" err="1">
                <a:solidFill>
                  <a:srgbClr val="FF0000"/>
                </a:solidFill>
                <a:effectLst/>
                <a:cs typeface="Times New Roman" panose="02020603050405020304" pitchFamily="18" charset="0"/>
              </a:rPr>
              <a:t>Mạnh</a:t>
            </a:r>
            <a:r>
              <a:rPr lang="en-US" sz="3600" i="0" dirty="0">
                <a:solidFill>
                  <a:srgbClr val="FF0000"/>
                </a:solidFill>
                <a:effectLst/>
                <a:cs typeface="Times New Roman" panose="02020603050405020304" pitchFamily="18" charset="0"/>
              </a:rPr>
              <a:t>.</a:t>
            </a:r>
            <a:endParaRPr lang="en-US" sz="3600" dirty="0">
              <a:solidFill>
                <a:srgbClr val="FF0000"/>
              </a:solidFill>
              <a:cs typeface="Times New Roman" panose="02020603050405020304" pitchFamily="18" charset="0"/>
            </a:endParaRPr>
          </a:p>
        </p:txBody>
      </p:sp>
      <p:sp>
        <p:nvSpPr>
          <p:cNvPr id="6" name="TextBox 5">
            <a:extLst>
              <a:ext uri="{FF2B5EF4-FFF2-40B4-BE49-F238E27FC236}">
                <a16:creationId xmlns:a16="http://schemas.microsoft.com/office/drawing/2014/main" id="{6750BF95-E76A-42C0-A8D7-BC1971763F9A}"/>
              </a:ext>
            </a:extLst>
          </p:cNvPr>
          <p:cNvSpPr txBox="1"/>
          <p:nvPr/>
        </p:nvSpPr>
        <p:spPr>
          <a:xfrm>
            <a:off x="861391" y="4932630"/>
            <a:ext cx="6310423" cy="646331"/>
          </a:xfrm>
          <a:prstGeom prst="rect">
            <a:avLst/>
          </a:prstGeom>
          <a:noFill/>
        </p:spPr>
        <p:txBody>
          <a:bodyPr wrap="square">
            <a:spAutoFit/>
          </a:bodyPr>
          <a:lstStyle/>
          <a:p>
            <a:r>
              <a:rPr lang="en-US" sz="3600" i="0">
                <a:solidFill>
                  <a:srgbClr val="FF0000"/>
                </a:solidFill>
                <a:effectLst/>
                <a:cs typeface="Times New Roman" panose="02020603050405020304" pitchFamily="18" charset="0"/>
              </a:rPr>
              <a:t>- Thần </a:t>
            </a:r>
            <a:r>
              <a:rPr lang="en-US" sz="3600" i="0" dirty="0" err="1">
                <a:solidFill>
                  <a:srgbClr val="FF0000"/>
                </a:solidFill>
                <a:effectLst/>
                <a:cs typeface="Times New Roman" panose="02020603050405020304" pitchFamily="18" charset="0"/>
              </a:rPr>
              <a:t>Gió</a:t>
            </a:r>
            <a:r>
              <a:rPr lang="en-US" sz="3600" i="0" dirty="0">
                <a:solidFill>
                  <a:srgbClr val="FF0000"/>
                </a:solidFill>
                <a:effectLst/>
                <a:cs typeface="Times New Roman" panose="02020603050405020304" pitchFamily="18" charset="0"/>
              </a:rPr>
              <a:t>.</a:t>
            </a:r>
            <a:endParaRPr lang="en-US" sz="3600" dirty="0">
              <a:solidFill>
                <a:srgbClr val="FF0000"/>
              </a:solidFill>
              <a:cs typeface="Times New Roman" panose="02020603050405020304" pitchFamily="18" charset="0"/>
            </a:endParaRPr>
          </a:p>
        </p:txBody>
      </p:sp>
    </p:spTree>
    <p:extLst>
      <p:ext uri="{BB962C8B-B14F-4D97-AF65-F5344CB8AC3E}">
        <p14:creationId xmlns:p14="http://schemas.microsoft.com/office/powerpoint/2010/main" val="138171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42" presetClass="entr" presetSubtype="0" fill="hold" grpId="0"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750"/>
                                        <p:tgtEl>
                                          <p:spTgt spid="3"/>
                                        </p:tgtEl>
                                      </p:cBhvr>
                                    </p:animEffect>
                                    <p:anim calcmode="lin" valueType="num">
                                      <p:cBhvr>
                                        <p:cTn id="11" dur="750" fill="hold"/>
                                        <p:tgtEl>
                                          <p:spTgt spid="3"/>
                                        </p:tgtEl>
                                        <p:attrNameLst>
                                          <p:attrName>ppt_x</p:attrName>
                                        </p:attrNameLst>
                                      </p:cBhvr>
                                      <p:tavLst>
                                        <p:tav tm="0">
                                          <p:val>
                                            <p:strVal val="#ppt_x"/>
                                          </p:val>
                                        </p:tav>
                                        <p:tav tm="100000">
                                          <p:val>
                                            <p:strVal val="#ppt_x"/>
                                          </p:val>
                                        </p:tav>
                                      </p:tavLst>
                                    </p:anim>
                                    <p:anim calcmode="lin" valueType="num">
                                      <p:cBhvr>
                                        <p:cTn id="12" dur="750" fill="hold"/>
                                        <p:tgtEl>
                                          <p:spTgt spid="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750"/>
                                        <p:tgtEl>
                                          <p:spTgt spid="4"/>
                                        </p:tgtEl>
                                      </p:cBhvr>
                                    </p:animEffect>
                                    <p:anim calcmode="lin" valueType="num">
                                      <p:cBhvr>
                                        <p:cTn id="16" dur="750" fill="hold"/>
                                        <p:tgtEl>
                                          <p:spTgt spid="4"/>
                                        </p:tgtEl>
                                        <p:attrNameLst>
                                          <p:attrName>ppt_x</p:attrName>
                                        </p:attrNameLst>
                                      </p:cBhvr>
                                      <p:tavLst>
                                        <p:tav tm="0">
                                          <p:val>
                                            <p:strVal val="#ppt_x"/>
                                          </p:val>
                                        </p:tav>
                                        <p:tav tm="100000">
                                          <p:val>
                                            <p:strVal val="#ppt_x"/>
                                          </p:val>
                                        </p:tav>
                                      </p:tavLst>
                                    </p:anim>
                                    <p:anim calcmode="lin" valueType="num">
                                      <p:cBhvr>
                                        <p:cTn id="17" dur="75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85" y="582344"/>
            <a:ext cx="11375832" cy="584775"/>
          </a:xfrm>
          <a:prstGeom prst="rect">
            <a:avLst/>
          </a:prstGeom>
        </p:spPr>
        <p:txBody>
          <a:bodyPr wrap="square">
            <a:spAutoFit/>
          </a:bodyPr>
          <a:lstStyle/>
          <a:p>
            <a:r>
              <a:rPr lang="en-US" sz="3200" dirty="0">
                <a:solidFill>
                  <a:srgbClr val="0000FF"/>
                </a:solidFill>
                <a:cs typeface="Times New Roman" pitchFamily="18" charset="0"/>
              </a:rPr>
              <a:t>3. Chi </a:t>
            </a:r>
            <a:r>
              <a:rPr lang="en-US" sz="3200" dirty="0" err="1">
                <a:solidFill>
                  <a:srgbClr val="0000FF"/>
                </a:solidFill>
                <a:cs typeface="Times New Roman" pitchFamily="18" charset="0"/>
              </a:rPr>
              <a:t>tiết</a:t>
            </a:r>
            <a:r>
              <a:rPr lang="en-US" sz="3200" dirty="0">
                <a:solidFill>
                  <a:srgbClr val="0000FF"/>
                </a:solidFill>
                <a:cs typeface="Times New Roman" pitchFamily="18" charset="0"/>
              </a:rPr>
              <a:t> </a:t>
            </a:r>
            <a:r>
              <a:rPr lang="en-US" sz="3200" dirty="0" err="1">
                <a:solidFill>
                  <a:srgbClr val="0000FF"/>
                </a:solidFill>
                <a:cs typeface="Times New Roman" pitchFamily="18" charset="0"/>
              </a:rPr>
              <a:t>nào</a:t>
            </a:r>
            <a:r>
              <a:rPr lang="en-US" sz="3200" dirty="0">
                <a:solidFill>
                  <a:srgbClr val="0000FF"/>
                </a:solidFill>
                <a:cs typeface="Times New Roman" pitchFamily="18" charset="0"/>
              </a:rPr>
              <a:t> </a:t>
            </a:r>
            <a:r>
              <a:rPr lang="en-US" sz="3200" dirty="0" err="1">
                <a:solidFill>
                  <a:srgbClr val="0000FF"/>
                </a:solidFill>
                <a:cs typeface="Times New Roman" pitchFamily="18" charset="0"/>
              </a:rPr>
              <a:t>nói</a:t>
            </a:r>
            <a:r>
              <a:rPr lang="en-US" sz="3200" dirty="0">
                <a:solidFill>
                  <a:srgbClr val="0000FF"/>
                </a:solidFill>
                <a:cs typeface="Times New Roman" pitchFamily="18" charset="0"/>
              </a:rPr>
              <a:t> </a:t>
            </a:r>
            <a:r>
              <a:rPr lang="en-US" sz="3200" dirty="0" err="1">
                <a:solidFill>
                  <a:srgbClr val="0000FF"/>
                </a:solidFill>
                <a:cs typeface="Times New Roman" pitchFamily="18" charset="0"/>
              </a:rPr>
              <a:t>lên</a:t>
            </a:r>
            <a:r>
              <a:rPr lang="en-US" sz="3200" dirty="0">
                <a:solidFill>
                  <a:srgbClr val="0000FF"/>
                </a:solidFill>
                <a:cs typeface="Times New Roman" pitchFamily="18" charset="0"/>
              </a:rPr>
              <a:t> </a:t>
            </a:r>
            <a:r>
              <a:rPr lang="en-US" sz="3200" dirty="0" err="1">
                <a:solidFill>
                  <a:srgbClr val="0000FF"/>
                </a:solidFill>
                <a:cs typeface="Times New Roman" pitchFamily="18" charset="0"/>
              </a:rPr>
              <a:t>sức</a:t>
            </a:r>
            <a:r>
              <a:rPr lang="en-US" sz="3200" dirty="0">
                <a:solidFill>
                  <a:srgbClr val="0000FF"/>
                </a:solidFill>
                <a:cs typeface="Times New Roman" pitchFamily="18" charset="0"/>
              </a:rPr>
              <a:t> </a:t>
            </a:r>
            <a:r>
              <a:rPr lang="en-US" sz="3200" dirty="0" err="1">
                <a:solidFill>
                  <a:srgbClr val="0000FF"/>
                </a:solidFill>
                <a:cs typeface="Times New Roman" pitchFamily="18" charset="0"/>
              </a:rPr>
              <a:t>mạnh</a:t>
            </a:r>
            <a:r>
              <a:rPr lang="en-US" sz="3200" dirty="0">
                <a:solidFill>
                  <a:srgbClr val="0000FF"/>
                </a:solidFill>
                <a:cs typeface="Times New Roman" pitchFamily="18" charset="0"/>
              </a:rPr>
              <a:t> </a:t>
            </a:r>
            <a:r>
              <a:rPr lang="en-US" sz="3200" dirty="0" err="1">
                <a:solidFill>
                  <a:srgbClr val="0000FF"/>
                </a:solidFill>
                <a:cs typeface="Times New Roman" pitchFamily="18" charset="0"/>
              </a:rPr>
              <a:t>của</a:t>
            </a:r>
            <a:r>
              <a:rPr lang="en-US" sz="3200" dirty="0">
                <a:solidFill>
                  <a:srgbClr val="0000FF"/>
                </a:solidFill>
                <a:cs typeface="Times New Roman" pitchFamily="18" charset="0"/>
              </a:rPr>
              <a:t> con </a:t>
            </a:r>
            <a:r>
              <a:rPr lang="en-US" sz="3200" dirty="0" err="1">
                <a:solidFill>
                  <a:srgbClr val="0000FF"/>
                </a:solidFill>
                <a:cs typeface="Times New Roman" pitchFamily="18" charset="0"/>
              </a:rPr>
              <a:t>người</a:t>
            </a:r>
            <a:r>
              <a:rPr lang="vi-VN" sz="3200" dirty="0">
                <a:solidFill>
                  <a:srgbClr val="0000FF"/>
                </a:solidFill>
                <a:cs typeface="Times New Roman" pitchFamily="18" charset="0"/>
              </a:rPr>
              <a:t>?</a:t>
            </a:r>
            <a:endParaRPr lang="en-US" sz="3200" dirty="0">
              <a:solidFill>
                <a:srgbClr val="0000FF"/>
              </a:solidFill>
              <a:cs typeface="Times New Roman" pitchFamily="18" charset="0"/>
            </a:endParaRPr>
          </a:p>
        </p:txBody>
      </p:sp>
      <p:sp>
        <p:nvSpPr>
          <p:cNvPr id="3" name="Rectangle 2"/>
          <p:cNvSpPr/>
          <p:nvPr/>
        </p:nvSpPr>
        <p:spPr>
          <a:xfrm>
            <a:off x="290401" y="1318350"/>
            <a:ext cx="11239499" cy="1569660"/>
          </a:xfrm>
          <a:prstGeom prst="rect">
            <a:avLst/>
          </a:prstGeom>
        </p:spPr>
        <p:txBody>
          <a:bodyPr wrap="square">
            <a:spAutoFit/>
          </a:bodyPr>
          <a:lstStyle/>
          <a:p>
            <a:pPr>
              <a:spcBef>
                <a:spcPts val="600"/>
              </a:spcBef>
            </a:pPr>
            <a:r>
              <a:rPr lang="en-US" sz="3200">
                <a:cs typeface="Times New Roman" panose="02020603050405020304" pitchFamily="18" charset="0"/>
              </a:rPr>
              <a:t>- Ô</a:t>
            </a:r>
            <a:r>
              <a:rPr lang="vi-VN" sz="3200">
                <a:cs typeface="Times New Roman" panose="02020603050405020304" pitchFamily="18" charset="0"/>
              </a:rPr>
              <a:t>ng Mạnh dựng một ngôi nhà vững chãi. </a:t>
            </a:r>
            <a:r>
              <a:rPr lang="vi-VN" sz="3200" u="sng">
                <a:cs typeface="Times New Roman" panose="02020603050405020304" pitchFamily="18" charset="0"/>
              </a:rPr>
              <a:t>Thần Gió giận dữ, lồng lộn suốt đêm mà không thể xô đổ ngôi nhà</a:t>
            </a:r>
            <a:r>
              <a:rPr lang="vi-VN" sz="3200">
                <a:cs typeface="Times New Roman" panose="02020603050405020304" pitchFamily="18" charset="0"/>
              </a:rPr>
              <a:t>.</a:t>
            </a:r>
            <a:endParaRPr lang="en-US" sz="3200" dirty="0">
              <a:cs typeface="Times New Roman" pitchFamily="18" charset="0"/>
            </a:endParaRPr>
          </a:p>
        </p:txBody>
      </p:sp>
      <p:sp>
        <p:nvSpPr>
          <p:cNvPr id="4" name="Rectangle 3"/>
          <p:cNvSpPr/>
          <p:nvPr/>
        </p:nvSpPr>
        <p:spPr>
          <a:xfrm>
            <a:off x="312585" y="3039242"/>
            <a:ext cx="11217315" cy="1077218"/>
          </a:xfrm>
          <a:prstGeom prst="rect">
            <a:avLst/>
          </a:prstGeom>
        </p:spPr>
        <p:txBody>
          <a:bodyPr wrap="square">
            <a:spAutoFit/>
          </a:bodyPr>
          <a:lstStyle/>
          <a:p>
            <a:r>
              <a:rPr lang="vi-VN" sz="3200" dirty="0">
                <a:solidFill>
                  <a:srgbClr val="0000FF"/>
                </a:solidFill>
                <a:cs typeface="Times New Roman" pitchFamily="18" charset="0"/>
              </a:rPr>
              <a:t>4. </a:t>
            </a:r>
            <a:r>
              <a:rPr lang="en-US" sz="3200" dirty="0" err="1">
                <a:solidFill>
                  <a:srgbClr val="0000FF"/>
                </a:solidFill>
                <a:cs typeface="Times New Roman" pitchFamily="18" charset="0"/>
              </a:rPr>
              <a:t>Ông</a:t>
            </a:r>
            <a:r>
              <a:rPr lang="en-US" sz="3200" dirty="0">
                <a:solidFill>
                  <a:srgbClr val="0000FF"/>
                </a:solidFill>
                <a:cs typeface="Times New Roman" pitchFamily="18" charset="0"/>
              </a:rPr>
              <a:t> </a:t>
            </a:r>
            <a:r>
              <a:rPr lang="en-US" sz="3200" dirty="0" err="1">
                <a:solidFill>
                  <a:srgbClr val="0000FF"/>
                </a:solidFill>
                <a:cs typeface="Times New Roman" pitchFamily="18" charset="0"/>
              </a:rPr>
              <a:t>Mạnh</a:t>
            </a:r>
            <a:r>
              <a:rPr lang="en-US" sz="3200" dirty="0">
                <a:solidFill>
                  <a:srgbClr val="0000FF"/>
                </a:solidFill>
                <a:cs typeface="Times New Roman" pitchFamily="18" charset="0"/>
              </a:rPr>
              <a:t> </a:t>
            </a:r>
            <a:r>
              <a:rPr lang="en-US" sz="3200" dirty="0" err="1">
                <a:solidFill>
                  <a:srgbClr val="0000FF"/>
                </a:solidFill>
                <a:cs typeface="Times New Roman" pitchFamily="18" charset="0"/>
              </a:rPr>
              <a:t>trong</a:t>
            </a:r>
            <a:r>
              <a:rPr lang="en-US" sz="3200" dirty="0">
                <a:solidFill>
                  <a:srgbClr val="0000FF"/>
                </a:solidFill>
                <a:cs typeface="Times New Roman" pitchFamily="18" charset="0"/>
              </a:rPr>
              <a:t> </a:t>
            </a:r>
            <a:r>
              <a:rPr lang="en-US" sz="3200" dirty="0" err="1">
                <a:solidFill>
                  <a:srgbClr val="0000FF"/>
                </a:solidFill>
                <a:cs typeface="Times New Roman" pitchFamily="18" charset="0"/>
              </a:rPr>
              <a:t>câu</a:t>
            </a:r>
            <a:r>
              <a:rPr lang="en-US" sz="3200" dirty="0">
                <a:solidFill>
                  <a:srgbClr val="0000FF"/>
                </a:solidFill>
                <a:cs typeface="Times New Roman" pitchFamily="18" charset="0"/>
              </a:rPr>
              <a:t> </a:t>
            </a:r>
            <a:r>
              <a:rPr lang="en-US" sz="3200" dirty="0" err="1">
                <a:solidFill>
                  <a:srgbClr val="0000FF"/>
                </a:solidFill>
                <a:cs typeface="Times New Roman" pitchFamily="18" charset="0"/>
              </a:rPr>
              <a:t>chuyện</a:t>
            </a:r>
            <a:r>
              <a:rPr lang="en-US" sz="3200" dirty="0">
                <a:solidFill>
                  <a:srgbClr val="0000FF"/>
                </a:solidFill>
                <a:cs typeface="Times New Roman" pitchFamily="18" charset="0"/>
              </a:rPr>
              <a:t> </a:t>
            </a:r>
            <a:r>
              <a:rPr lang="en-US" sz="3200" dirty="0" err="1">
                <a:solidFill>
                  <a:srgbClr val="0000FF"/>
                </a:solidFill>
                <a:cs typeface="Times New Roman" pitchFamily="18" charset="0"/>
              </a:rPr>
              <a:t>đã</a:t>
            </a:r>
            <a:r>
              <a:rPr lang="en-US" sz="3200" dirty="0">
                <a:solidFill>
                  <a:srgbClr val="0000FF"/>
                </a:solidFill>
                <a:cs typeface="Times New Roman" pitchFamily="18" charset="0"/>
              </a:rPr>
              <a:t> </a:t>
            </a:r>
            <a:r>
              <a:rPr lang="en-US" sz="3200" dirty="0" err="1">
                <a:solidFill>
                  <a:srgbClr val="0000FF"/>
                </a:solidFill>
                <a:cs typeface="Times New Roman" pitchFamily="18" charset="0"/>
              </a:rPr>
              <a:t>làm</a:t>
            </a:r>
            <a:r>
              <a:rPr lang="en-US" sz="3200" dirty="0">
                <a:solidFill>
                  <a:srgbClr val="0000FF"/>
                </a:solidFill>
                <a:cs typeface="Times New Roman" pitchFamily="18" charset="0"/>
              </a:rPr>
              <a:t> </a:t>
            </a:r>
            <a:r>
              <a:rPr lang="en-US" sz="3200" dirty="0" err="1">
                <a:solidFill>
                  <a:srgbClr val="0000FF"/>
                </a:solidFill>
                <a:cs typeface="Times New Roman" pitchFamily="18" charset="0"/>
              </a:rPr>
              <a:t>gì</a:t>
            </a:r>
            <a:r>
              <a:rPr lang="en-US" sz="3200" dirty="0">
                <a:solidFill>
                  <a:srgbClr val="0000FF"/>
                </a:solidFill>
                <a:cs typeface="Times New Roman" pitchFamily="18" charset="0"/>
              </a:rPr>
              <a:t> </a:t>
            </a:r>
            <a:r>
              <a:rPr lang="en-US" sz="3200" dirty="0" err="1">
                <a:solidFill>
                  <a:srgbClr val="0000FF"/>
                </a:solidFill>
                <a:cs typeface="Times New Roman" pitchFamily="18" charset="0"/>
              </a:rPr>
              <a:t>để</a:t>
            </a:r>
            <a:r>
              <a:rPr lang="en-US" sz="3200" dirty="0">
                <a:solidFill>
                  <a:srgbClr val="0000FF"/>
                </a:solidFill>
                <a:cs typeface="Times New Roman" pitchFamily="18" charset="0"/>
              </a:rPr>
              <a:t> </a:t>
            </a:r>
            <a:r>
              <a:rPr lang="en-US" sz="3200" dirty="0" err="1">
                <a:solidFill>
                  <a:srgbClr val="0000FF"/>
                </a:solidFill>
                <a:cs typeface="Times New Roman" pitchFamily="18" charset="0"/>
              </a:rPr>
              <a:t>Thần</a:t>
            </a:r>
            <a:r>
              <a:rPr lang="en-US" sz="3200" dirty="0">
                <a:solidFill>
                  <a:srgbClr val="0000FF"/>
                </a:solidFill>
                <a:cs typeface="Times New Roman" pitchFamily="18" charset="0"/>
              </a:rPr>
              <a:t> </a:t>
            </a:r>
            <a:r>
              <a:rPr lang="en-US" sz="3200" dirty="0" err="1">
                <a:solidFill>
                  <a:srgbClr val="0000FF"/>
                </a:solidFill>
                <a:cs typeface="Times New Roman" pitchFamily="18" charset="0"/>
              </a:rPr>
              <a:t>Gió</a:t>
            </a:r>
            <a:r>
              <a:rPr lang="en-US" sz="3200" dirty="0">
                <a:solidFill>
                  <a:srgbClr val="0000FF"/>
                </a:solidFill>
                <a:cs typeface="Times New Roman" pitchFamily="18" charset="0"/>
              </a:rPr>
              <a:t> </a:t>
            </a:r>
            <a:r>
              <a:rPr lang="en-US" sz="3200" dirty="0" err="1">
                <a:solidFill>
                  <a:srgbClr val="0000FF"/>
                </a:solidFill>
                <a:cs typeface="Times New Roman" pitchFamily="18" charset="0"/>
              </a:rPr>
              <a:t>trở</a:t>
            </a:r>
            <a:r>
              <a:rPr lang="en-US" sz="3200" dirty="0">
                <a:solidFill>
                  <a:srgbClr val="0000FF"/>
                </a:solidFill>
                <a:cs typeface="Times New Roman" pitchFamily="18" charset="0"/>
              </a:rPr>
              <a:t> </a:t>
            </a:r>
            <a:r>
              <a:rPr lang="en-US" sz="3200" dirty="0" err="1">
                <a:solidFill>
                  <a:srgbClr val="0000FF"/>
                </a:solidFill>
                <a:cs typeface="Times New Roman" pitchFamily="18" charset="0"/>
              </a:rPr>
              <a:t>thành</a:t>
            </a:r>
            <a:r>
              <a:rPr lang="en-US" sz="3200" dirty="0">
                <a:solidFill>
                  <a:srgbClr val="0000FF"/>
                </a:solidFill>
                <a:cs typeface="Times New Roman" pitchFamily="18" charset="0"/>
              </a:rPr>
              <a:t> </a:t>
            </a:r>
            <a:r>
              <a:rPr lang="en-US" sz="3200" dirty="0" err="1">
                <a:solidFill>
                  <a:srgbClr val="0000FF"/>
                </a:solidFill>
                <a:cs typeface="Times New Roman" pitchFamily="18" charset="0"/>
              </a:rPr>
              <a:t>bạn</a:t>
            </a:r>
            <a:r>
              <a:rPr lang="en-US" sz="3200" dirty="0">
                <a:solidFill>
                  <a:srgbClr val="0000FF"/>
                </a:solidFill>
                <a:cs typeface="Times New Roman" pitchFamily="18" charset="0"/>
              </a:rPr>
              <a:t> </a:t>
            </a:r>
            <a:r>
              <a:rPr lang="en-US" sz="3200" dirty="0" err="1">
                <a:solidFill>
                  <a:srgbClr val="0000FF"/>
                </a:solidFill>
                <a:cs typeface="Times New Roman" pitchFamily="18" charset="0"/>
              </a:rPr>
              <a:t>của</a:t>
            </a:r>
            <a:r>
              <a:rPr lang="en-US" sz="3200" dirty="0">
                <a:solidFill>
                  <a:srgbClr val="0000FF"/>
                </a:solidFill>
                <a:cs typeface="Times New Roman" pitchFamily="18" charset="0"/>
              </a:rPr>
              <a:t> </a:t>
            </a:r>
            <a:r>
              <a:rPr lang="en-US" sz="3200" dirty="0" err="1">
                <a:solidFill>
                  <a:srgbClr val="0000FF"/>
                </a:solidFill>
                <a:cs typeface="Times New Roman" pitchFamily="18" charset="0"/>
              </a:rPr>
              <a:t>mình</a:t>
            </a:r>
            <a:r>
              <a:rPr lang="vi-VN" sz="3200" dirty="0">
                <a:solidFill>
                  <a:srgbClr val="0000FF"/>
                </a:solidFill>
                <a:cs typeface="Times New Roman" pitchFamily="18" charset="0"/>
              </a:rPr>
              <a:t>?</a:t>
            </a:r>
            <a:endParaRPr lang="en-US" sz="3200" dirty="0">
              <a:solidFill>
                <a:srgbClr val="0000FF"/>
              </a:solidFill>
              <a:cs typeface="Times New Roman" pitchFamily="18" charset="0"/>
            </a:endParaRPr>
          </a:p>
        </p:txBody>
      </p:sp>
      <p:sp>
        <p:nvSpPr>
          <p:cNvPr id="5" name="Rectangle 4"/>
          <p:cNvSpPr/>
          <p:nvPr/>
        </p:nvSpPr>
        <p:spPr>
          <a:xfrm>
            <a:off x="312585" y="4267692"/>
            <a:ext cx="10741065" cy="2062103"/>
          </a:xfrm>
          <a:prstGeom prst="rect">
            <a:avLst/>
          </a:prstGeom>
        </p:spPr>
        <p:txBody>
          <a:bodyPr wrap="square">
            <a:spAutoFit/>
          </a:bodyPr>
          <a:lstStyle/>
          <a:p>
            <a:pPr algn="just"/>
            <a:r>
              <a:rPr lang="en-US" sz="3200">
                <a:cs typeface="Times New Roman" panose="02020603050405020304" pitchFamily="18" charset="0"/>
              </a:rPr>
              <a:t>- </a:t>
            </a:r>
            <a:r>
              <a:rPr lang="vi-VN" sz="3200">
                <a:cs typeface="Times New Roman" panose="02020603050405020304" pitchFamily="18" charset="0"/>
              </a:rPr>
              <a:t>Ông Mạnh an ủi và mời Thần thỉnh thoảng tới chơi. Từ đó, Thần Gió thường đến thăm ông, đem cho ngôi nhà không khí mát lành từ biển cả và hương thơm ngào ngạt của các loài hoa. </a:t>
            </a:r>
            <a:endParaRPr lang="en-US" sz="3200" dirty="0">
              <a:cs typeface="Times New Roman" pitchFamily="18" charset="0"/>
            </a:endParaRPr>
          </a:p>
        </p:txBody>
      </p:sp>
    </p:spTree>
    <p:extLst>
      <p:ext uri="{BB962C8B-B14F-4D97-AF65-F5344CB8AC3E}">
        <p14:creationId xmlns:p14="http://schemas.microsoft.com/office/powerpoint/2010/main" val="212040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heel(1)">
                                      <p:cBhvr>
                                        <p:cTn id="25" dur="20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80">
                                          <p:stCondLst>
                                            <p:cond delay="0"/>
                                          </p:stCondLst>
                                        </p:cTn>
                                        <p:tgtEl>
                                          <p:spTgt spid="4"/>
                                        </p:tgtEl>
                                      </p:cBhvr>
                                    </p:animEffect>
                                    <p:anim calcmode="lin" valueType="num">
                                      <p:cBhvr>
                                        <p:cTn id="3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6" dur="26">
                                          <p:stCondLst>
                                            <p:cond delay="650"/>
                                          </p:stCondLst>
                                        </p:cTn>
                                        <p:tgtEl>
                                          <p:spTgt spid="4"/>
                                        </p:tgtEl>
                                      </p:cBhvr>
                                      <p:to x="100000" y="60000"/>
                                    </p:animScale>
                                    <p:animScale>
                                      <p:cBhvr>
                                        <p:cTn id="37" dur="166" decel="50000">
                                          <p:stCondLst>
                                            <p:cond delay="676"/>
                                          </p:stCondLst>
                                        </p:cTn>
                                        <p:tgtEl>
                                          <p:spTgt spid="4"/>
                                        </p:tgtEl>
                                      </p:cBhvr>
                                      <p:to x="100000" y="100000"/>
                                    </p:animScale>
                                    <p:animScale>
                                      <p:cBhvr>
                                        <p:cTn id="38" dur="26">
                                          <p:stCondLst>
                                            <p:cond delay="1312"/>
                                          </p:stCondLst>
                                        </p:cTn>
                                        <p:tgtEl>
                                          <p:spTgt spid="4"/>
                                        </p:tgtEl>
                                      </p:cBhvr>
                                      <p:to x="100000" y="80000"/>
                                    </p:animScale>
                                    <p:animScale>
                                      <p:cBhvr>
                                        <p:cTn id="39" dur="166" decel="50000">
                                          <p:stCondLst>
                                            <p:cond delay="1338"/>
                                          </p:stCondLst>
                                        </p:cTn>
                                        <p:tgtEl>
                                          <p:spTgt spid="4"/>
                                        </p:tgtEl>
                                      </p:cBhvr>
                                      <p:to x="100000" y="100000"/>
                                    </p:animScale>
                                    <p:animScale>
                                      <p:cBhvr>
                                        <p:cTn id="40" dur="26">
                                          <p:stCondLst>
                                            <p:cond delay="1642"/>
                                          </p:stCondLst>
                                        </p:cTn>
                                        <p:tgtEl>
                                          <p:spTgt spid="4"/>
                                        </p:tgtEl>
                                      </p:cBhvr>
                                      <p:to x="100000" y="90000"/>
                                    </p:animScale>
                                    <p:animScale>
                                      <p:cBhvr>
                                        <p:cTn id="41" dur="166" decel="50000">
                                          <p:stCondLst>
                                            <p:cond delay="1668"/>
                                          </p:stCondLst>
                                        </p:cTn>
                                        <p:tgtEl>
                                          <p:spTgt spid="4"/>
                                        </p:tgtEl>
                                      </p:cBhvr>
                                      <p:to x="100000" y="100000"/>
                                    </p:animScale>
                                    <p:animScale>
                                      <p:cBhvr>
                                        <p:cTn id="42" dur="26">
                                          <p:stCondLst>
                                            <p:cond delay="1808"/>
                                          </p:stCondLst>
                                        </p:cTn>
                                        <p:tgtEl>
                                          <p:spTgt spid="4"/>
                                        </p:tgtEl>
                                      </p:cBhvr>
                                      <p:to x="100000" y="95000"/>
                                    </p:animScale>
                                    <p:animScale>
                                      <p:cBhvr>
                                        <p:cTn id="43" dur="166" decel="50000">
                                          <p:stCondLst>
                                            <p:cond delay="1834"/>
                                          </p:stCondLst>
                                        </p:cTn>
                                        <p:tgtEl>
                                          <p:spTgt spid="4"/>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heel(1)">
                                      <p:cBhvr>
                                        <p:cTn id="4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7136" y="1876917"/>
            <a:ext cx="11174290" cy="4113498"/>
          </a:xfrm>
          <a:prstGeom prst="rect">
            <a:avLst/>
          </a:prstGeom>
        </p:spPr>
        <p:txBody>
          <a:bodyPr wrap="square">
            <a:spAutoFit/>
          </a:bodyPr>
          <a:lstStyle/>
          <a:p>
            <a:pPr algn="just"/>
            <a:r>
              <a:rPr lang="en-US" sz="3600">
                <a:solidFill>
                  <a:srgbClr val="0000FF"/>
                </a:solidFill>
                <a:cs typeface="Times New Roman" panose="02020603050405020304" pitchFamily="18" charset="0"/>
              </a:rPr>
              <a:t>     Câu chuyện cho thấy con người rất thông minh, tài giỏi. Con người có khả năng chiến thắng Thần Gió, chiến thắng thiên nhiên. Nhưng con người không chống lại thiên nhiên mà sống thân thiện, hòa thuận với thiên nhiên nên con người ngày càng mạnh, xã hội loài người ngày càng phát triển.</a:t>
            </a:r>
            <a:endParaRPr lang="vi-VN" sz="3600" dirty="0">
              <a:solidFill>
                <a:srgbClr val="0000FF"/>
              </a:solidFill>
              <a:cs typeface="Times New Roman" panose="02020603050405020304" pitchFamily="18" charset="0"/>
            </a:endParaRPr>
          </a:p>
        </p:txBody>
      </p:sp>
      <p:sp>
        <p:nvSpPr>
          <p:cNvPr id="4" name="Rectangle 3"/>
          <p:cNvSpPr/>
          <p:nvPr/>
        </p:nvSpPr>
        <p:spPr>
          <a:xfrm>
            <a:off x="567136" y="867585"/>
            <a:ext cx="9972462" cy="646331"/>
          </a:xfrm>
          <a:prstGeom prst="rect">
            <a:avLst/>
          </a:prstGeom>
        </p:spPr>
        <p:txBody>
          <a:bodyPr wrap="square">
            <a:spAutoFit/>
          </a:bodyPr>
          <a:lstStyle/>
          <a:p>
            <a:r>
              <a:rPr lang="en-US" sz="3600">
                <a:solidFill>
                  <a:srgbClr val="FF0000"/>
                </a:solidFill>
                <a:cs typeface="Times New Roman" panose="02020603050405020304" pitchFamily="18" charset="0"/>
              </a:rPr>
              <a:t>- Câu chuyện giúp em hiểu điều gì ?</a:t>
            </a:r>
            <a:endParaRPr lang="vi-VN" sz="3600"/>
          </a:p>
        </p:txBody>
      </p:sp>
    </p:spTree>
    <p:extLst>
      <p:ext uri="{BB962C8B-B14F-4D97-AF65-F5344CB8AC3E}">
        <p14:creationId xmlns:p14="http://schemas.microsoft.com/office/powerpoint/2010/main" val="172921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30239"/>
            <a:ext cx="6858000" cy="6858000"/>
          </a:xfrm>
          <a:prstGeom prst="rect">
            <a:avLst/>
          </a:prstGeom>
        </p:spPr>
      </p:pic>
      <p:sp>
        <p:nvSpPr>
          <p:cNvPr id="4" name="Rectangle 3"/>
          <p:cNvSpPr/>
          <p:nvPr/>
        </p:nvSpPr>
        <p:spPr>
          <a:xfrm>
            <a:off x="3498943" y="3373362"/>
            <a:ext cx="4970270" cy="1354217"/>
          </a:xfrm>
          <a:prstGeom prst="rect">
            <a:avLst/>
          </a:prstGeom>
          <a:noFill/>
        </p:spPr>
        <p:txBody>
          <a:bodyPr wrap="none" lIns="121920" tIns="60960" rIns="121920" bIns="60960">
            <a:spAutoFit/>
          </a:bodyPr>
          <a:lstStyle/>
          <a:p>
            <a:pPr algn="ctr"/>
            <a:r>
              <a:rPr lang="en-US"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LUYỆN TẬP</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5667"/>
          <a:stretch/>
        </p:blipFill>
        <p:spPr>
          <a:xfrm>
            <a:off x="9529751" y="4415548"/>
            <a:ext cx="2545579" cy="2401328"/>
          </a:xfrm>
          <a:prstGeom prst="rect">
            <a:avLst/>
          </a:prstGeom>
        </p:spPr>
      </p:pic>
    </p:spTree>
    <p:extLst>
      <p:ext uri="{BB962C8B-B14F-4D97-AF65-F5344CB8AC3E}">
        <p14:creationId xmlns:p14="http://schemas.microsoft.com/office/powerpoint/2010/main" val="369980577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AFF047-CDA2-4B7A-BE6D-C407D4B8AA6C}"/>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41459" r="39664"/>
          <a:stretch/>
        </p:blipFill>
        <p:spPr>
          <a:xfrm>
            <a:off x="5364618" y="4554889"/>
            <a:ext cx="1765136" cy="2303111"/>
          </a:xfrm>
          <a:prstGeom prst="rect">
            <a:avLst/>
          </a:prstGeom>
        </p:spPr>
      </p:pic>
      <p:pic>
        <p:nvPicPr>
          <p:cNvPr id="3" name="Picture 2">
            <a:extLst>
              <a:ext uri="{FF2B5EF4-FFF2-40B4-BE49-F238E27FC236}">
                <a16:creationId xmlns:a16="http://schemas.microsoft.com/office/drawing/2014/main" id="{3BFF4E10-55D4-4CFD-A576-B61750E68154}"/>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78261" r="2862"/>
          <a:stretch/>
        </p:blipFill>
        <p:spPr>
          <a:xfrm flipH="1">
            <a:off x="4330864" y="4577706"/>
            <a:ext cx="1765136" cy="2381250"/>
          </a:xfrm>
          <a:prstGeom prst="rect">
            <a:avLst/>
          </a:prstGeom>
        </p:spPr>
      </p:pic>
      <p:sp>
        <p:nvSpPr>
          <p:cNvPr id="4" name="Rectangle 3"/>
          <p:cNvSpPr/>
          <p:nvPr/>
        </p:nvSpPr>
        <p:spPr>
          <a:xfrm>
            <a:off x="133349" y="557673"/>
            <a:ext cx="11772900" cy="1077218"/>
          </a:xfrm>
          <a:prstGeom prst="rect">
            <a:avLst/>
          </a:prstGeom>
        </p:spPr>
        <p:txBody>
          <a:bodyPr wrap="square">
            <a:spAutoFit/>
          </a:bodyPr>
          <a:lstStyle/>
          <a:p>
            <a:r>
              <a:rPr lang="en-US" sz="3200" dirty="0">
                <a:solidFill>
                  <a:srgbClr val="0000FF"/>
                </a:solidFill>
                <a:cs typeface="Times New Roman" pitchFamily="18" charset="0"/>
              </a:rPr>
              <a:t>1. </a:t>
            </a:r>
            <a:r>
              <a:rPr lang="en-US" sz="3200" dirty="0" err="1">
                <a:solidFill>
                  <a:srgbClr val="0000FF"/>
                </a:solidFill>
                <a:cs typeface="Times New Roman" panose="02020603050405020304" pitchFamily="18" charset="0"/>
              </a:rPr>
              <a:t>Sử</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dụng</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câu</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hỏi</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Vì</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sao</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để</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hỏi</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đáp</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với</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bạn</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về</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nội</a:t>
            </a:r>
            <a:r>
              <a:rPr lang="en-US" sz="3200" dirty="0">
                <a:solidFill>
                  <a:srgbClr val="0000FF"/>
                </a:solidFill>
                <a:cs typeface="Times New Roman" panose="02020603050405020304" pitchFamily="18" charset="0"/>
              </a:rPr>
              <a:t> dung </a:t>
            </a:r>
            <a:r>
              <a:rPr lang="en-US" sz="3200" dirty="0" err="1">
                <a:solidFill>
                  <a:srgbClr val="0000FF"/>
                </a:solidFill>
                <a:cs typeface="Times New Roman" panose="02020603050405020304" pitchFamily="18" charset="0"/>
              </a:rPr>
              <a:t>câu</a:t>
            </a:r>
            <a:r>
              <a:rPr lang="en-US" sz="3200" dirty="0">
                <a:solidFill>
                  <a:srgbClr val="0000FF"/>
                </a:solidFill>
                <a:cs typeface="Times New Roman" panose="02020603050405020304" pitchFamily="18" charset="0"/>
              </a:rPr>
              <a:t> </a:t>
            </a:r>
            <a:r>
              <a:rPr lang="en-US" sz="3200" dirty="0" err="1">
                <a:solidFill>
                  <a:srgbClr val="0000FF"/>
                </a:solidFill>
                <a:cs typeface="Times New Roman" panose="02020603050405020304" pitchFamily="18" charset="0"/>
              </a:rPr>
              <a:t>chuyện</a:t>
            </a:r>
            <a:r>
              <a:rPr lang="vi-VN" sz="3200" dirty="0">
                <a:solidFill>
                  <a:srgbClr val="0000FF"/>
                </a:solidFill>
                <a:cs typeface="Times New Roman" panose="02020603050405020304" pitchFamily="18" charset="0"/>
              </a:rPr>
              <a:t>:</a:t>
            </a:r>
          </a:p>
        </p:txBody>
      </p:sp>
      <p:pic>
        <p:nvPicPr>
          <p:cNvPr id="5" name="Picture 4">
            <a:extLst>
              <a:ext uri="{FF2B5EF4-FFF2-40B4-BE49-F238E27FC236}">
                <a16:creationId xmlns:a16="http://schemas.microsoft.com/office/drawing/2014/main" id="{0757A8C5-49DE-4E2E-8A3B-621D930EF48A}"/>
              </a:ext>
            </a:extLst>
          </p:cNvPr>
          <p:cNvPicPr>
            <a:picLocks noChangeAspect="1"/>
          </p:cNvPicPr>
          <p:nvPr/>
        </p:nvPicPr>
        <p:blipFill rotWithShape="1">
          <a:blip r:embed="rId4">
            <a:extLst>
              <a:ext uri="{28A0092B-C50C-407E-A947-70E740481C1C}">
                <a14:useLocalDpi xmlns:a14="http://schemas.microsoft.com/office/drawing/2010/main" val="0"/>
              </a:ext>
            </a:extLst>
          </a:blip>
          <a:srcRect l="11627" t="34133" r="24013" b="44782"/>
          <a:stretch/>
        </p:blipFill>
        <p:spPr>
          <a:xfrm>
            <a:off x="379436" y="1787291"/>
            <a:ext cx="10662111" cy="1127761"/>
          </a:xfrm>
          <a:prstGeom prst="rect">
            <a:avLst/>
          </a:prstGeom>
        </p:spPr>
      </p:pic>
      <p:sp>
        <p:nvSpPr>
          <p:cNvPr id="6" name="Cloud Callout 5"/>
          <p:cNvSpPr/>
          <p:nvPr/>
        </p:nvSpPr>
        <p:spPr>
          <a:xfrm>
            <a:off x="133349" y="2915052"/>
            <a:ext cx="3905251" cy="3523848"/>
          </a:xfrm>
          <a:prstGeom prst="cloudCallout">
            <a:avLst>
              <a:gd name="adj1" fmla="val 59099"/>
              <a:gd name="adj2" fmla="val 662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a:t>Vì ông Mạnh đã làm một ngôi nhà thật vững chãi.</a:t>
            </a:r>
            <a:endParaRPr lang="vi-VN" sz="2800"/>
          </a:p>
        </p:txBody>
      </p:sp>
      <p:sp>
        <p:nvSpPr>
          <p:cNvPr id="7" name="Cloud Callout 6"/>
          <p:cNvSpPr/>
          <p:nvPr/>
        </p:nvSpPr>
        <p:spPr>
          <a:xfrm>
            <a:off x="7524750" y="3086100"/>
            <a:ext cx="4381500" cy="2620344"/>
          </a:xfrm>
          <a:prstGeom prst="cloudCallout">
            <a:avLst>
              <a:gd name="adj1" fmla="val -76085"/>
              <a:gd name="adj2" fmla="val 2024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200"/>
              <a:t>Vì sao Thần Gió phải chịu thua ông Mạnh ?</a:t>
            </a:r>
            <a:endParaRPr lang="vi-VN" sz="3200"/>
          </a:p>
        </p:txBody>
      </p:sp>
      <p:sp>
        <p:nvSpPr>
          <p:cNvPr id="10" name="Cloud Callout 9"/>
          <p:cNvSpPr/>
          <p:nvPr/>
        </p:nvSpPr>
        <p:spPr>
          <a:xfrm>
            <a:off x="7677151" y="2786748"/>
            <a:ext cx="4381500" cy="3219048"/>
          </a:xfrm>
          <a:prstGeom prst="cloudCallout">
            <a:avLst>
              <a:gd name="adj1" fmla="val -76085"/>
              <a:gd name="adj2" fmla="val 2024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200"/>
              <a:t>Vì  sao ông Mạnh quyết làm một ngôi nhà thật vững chãi?</a:t>
            </a:r>
            <a:endParaRPr lang="vi-VN" sz="3200"/>
          </a:p>
        </p:txBody>
      </p:sp>
      <p:sp>
        <p:nvSpPr>
          <p:cNvPr id="11" name="Cloud Callout 10"/>
          <p:cNvSpPr/>
          <p:nvPr/>
        </p:nvSpPr>
        <p:spPr>
          <a:xfrm>
            <a:off x="84495" y="2788202"/>
            <a:ext cx="4038599" cy="3695298"/>
          </a:xfrm>
          <a:prstGeom prst="cloudCallout">
            <a:avLst>
              <a:gd name="adj1" fmla="val 53349"/>
              <a:gd name="adj2" fmla="val 7020"/>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3200"/>
          </a:p>
          <a:p>
            <a:pPr algn="ctr"/>
            <a:r>
              <a:rPr lang="en-US" sz="2800"/>
              <a:t>Vì cả ba lần làm nhà trước đó nhà của ông đều bị Thần Gió quật đổ.</a:t>
            </a:r>
            <a:endParaRPr lang="vi-VN" sz="2800"/>
          </a:p>
        </p:txBody>
      </p:sp>
      <p:sp>
        <p:nvSpPr>
          <p:cNvPr id="12" name="Cloud Callout 11"/>
          <p:cNvSpPr/>
          <p:nvPr/>
        </p:nvSpPr>
        <p:spPr>
          <a:xfrm>
            <a:off x="6597232" y="2629585"/>
            <a:ext cx="5793600" cy="3533373"/>
          </a:xfrm>
          <a:prstGeom prst="cloudCallout">
            <a:avLst>
              <a:gd name="adj1" fmla="val -68626"/>
              <a:gd name="adj2" fmla="val 11994"/>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3200"/>
          </a:p>
          <a:p>
            <a:pPr algn="ctr"/>
            <a:r>
              <a:rPr lang="en-US" sz="3200"/>
              <a:t>Vì  sao ở cuối truyện, ông Mạnh an ủi Thần Gió và mời Thần thỉnh thoảng tới chơi?</a:t>
            </a:r>
            <a:endParaRPr lang="vi-VN" sz="3200"/>
          </a:p>
        </p:txBody>
      </p:sp>
      <p:sp>
        <p:nvSpPr>
          <p:cNvPr id="13" name="Cloud Callout 12"/>
          <p:cNvSpPr/>
          <p:nvPr/>
        </p:nvSpPr>
        <p:spPr>
          <a:xfrm>
            <a:off x="10690" y="2753127"/>
            <a:ext cx="4852696" cy="3847698"/>
          </a:xfrm>
          <a:prstGeom prst="cloudCallout">
            <a:avLst>
              <a:gd name="adj1" fmla="val 40854"/>
              <a:gd name="adj2" fmla="val 10022"/>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200"/>
          </a:p>
          <a:p>
            <a:pPr algn="ctr"/>
            <a:r>
              <a:rPr lang="en-US" sz="3200"/>
              <a:t>Vì ông muốn tạo mối quan hệ thân thiện với Thần Gió.</a:t>
            </a:r>
            <a:endParaRPr lang="vi-VN" sz="3200"/>
          </a:p>
        </p:txBody>
      </p:sp>
    </p:spTree>
    <p:extLst>
      <p:ext uri="{BB962C8B-B14F-4D97-AF65-F5344CB8AC3E}">
        <p14:creationId xmlns:p14="http://schemas.microsoft.com/office/powerpoint/2010/main" val="1918029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1" nodeType="clickEffect">
                                  <p:stCondLst>
                                    <p:cond delay="0"/>
                                  </p:stCondLst>
                                  <p:childTnLst>
                                    <p:anim calcmode="lin" valueType="num">
                                      <p:cBhvr additive="base">
                                        <p:cTn id="18" dur="500"/>
                                        <p:tgtEl>
                                          <p:spTgt spid="7"/>
                                        </p:tgtEl>
                                        <p:attrNameLst>
                                          <p:attrName>ppt_x</p:attrName>
                                        </p:attrNameLst>
                                      </p:cBhvr>
                                      <p:tavLst>
                                        <p:tav tm="0">
                                          <p:val>
                                            <p:strVal val="ppt_x"/>
                                          </p:val>
                                        </p:tav>
                                        <p:tav tm="100000">
                                          <p:val>
                                            <p:strVal val="ppt_x"/>
                                          </p:val>
                                        </p:tav>
                                      </p:tavLst>
                                    </p:anim>
                                    <p:anim calcmode="lin" valueType="num">
                                      <p:cBhvr additive="base">
                                        <p:cTn id="19" dur="500"/>
                                        <p:tgtEl>
                                          <p:spTgt spid="7"/>
                                        </p:tgtEl>
                                        <p:attrNameLst>
                                          <p:attrName>ppt_y</p:attrName>
                                        </p:attrNameLst>
                                      </p:cBhvr>
                                      <p:tavLst>
                                        <p:tav tm="0">
                                          <p:val>
                                            <p:strVal val="ppt_y"/>
                                          </p:val>
                                        </p:tav>
                                        <p:tav tm="100000">
                                          <p:val>
                                            <p:strVal val="1+ppt_h/2"/>
                                          </p:val>
                                        </p:tav>
                                      </p:tavLst>
                                    </p:anim>
                                    <p:set>
                                      <p:cBhvr>
                                        <p:cTn id="20" dur="1" fill="hold">
                                          <p:stCondLst>
                                            <p:cond delay="499"/>
                                          </p:stCondLst>
                                        </p:cTn>
                                        <p:tgtEl>
                                          <p:spTgt spid="7"/>
                                        </p:tgtEl>
                                        <p:attrNameLst>
                                          <p:attrName>style.visibility</p:attrName>
                                        </p:attrNameLst>
                                      </p:cBhvr>
                                      <p:to>
                                        <p:strVal val="hidden"/>
                                      </p:to>
                                    </p:set>
                                  </p:childTnLst>
                                </p:cTn>
                              </p:par>
                              <p:par>
                                <p:cTn id="21" presetID="2" presetClass="exit" presetSubtype="4" fill="hold" grpId="1" nodeType="withEffect">
                                  <p:stCondLst>
                                    <p:cond delay="0"/>
                                  </p:stCondLst>
                                  <p:childTnLst>
                                    <p:anim calcmode="lin" valueType="num">
                                      <p:cBhvr additive="base">
                                        <p:cTn id="22" dur="500"/>
                                        <p:tgtEl>
                                          <p:spTgt spid="6"/>
                                        </p:tgtEl>
                                        <p:attrNameLst>
                                          <p:attrName>ppt_x</p:attrName>
                                        </p:attrNameLst>
                                      </p:cBhvr>
                                      <p:tavLst>
                                        <p:tav tm="0">
                                          <p:val>
                                            <p:strVal val="ppt_x"/>
                                          </p:val>
                                        </p:tav>
                                        <p:tav tm="100000">
                                          <p:val>
                                            <p:strVal val="ppt_x"/>
                                          </p:val>
                                        </p:tav>
                                      </p:tavLst>
                                    </p:anim>
                                    <p:anim calcmode="lin" valueType="num">
                                      <p:cBhvr additive="base">
                                        <p:cTn id="23" dur="500"/>
                                        <p:tgtEl>
                                          <p:spTgt spid="6"/>
                                        </p:tgtEl>
                                        <p:attrNameLst>
                                          <p:attrName>ppt_y</p:attrName>
                                        </p:attrNameLst>
                                      </p:cBhvr>
                                      <p:tavLst>
                                        <p:tav tm="0">
                                          <p:val>
                                            <p:strVal val="ppt_y"/>
                                          </p:val>
                                        </p:tav>
                                        <p:tav tm="100000">
                                          <p:val>
                                            <p:strVal val="1+ppt_h/2"/>
                                          </p:val>
                                        </p:tav>
                                      </p:tavLst>
                                    </p:anim>
                                    <p:set>
                                      <p:cBhvr>
                                        <p:cTn id="24" dur="1" fill="hold">
                                          <p:stCondLst>
                                            <p:cond delay="4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grpId="1" nodeType="clickEffect">
                                  <p:stCondLst>
                                    <p:cond delay="0"/>
                                  </p:stCondLst>
                                  <p:childTnLst>
                                    <p:anim calcmode="lin" valueType="num">
                                      <p:cBhvr additive="base">
                                        <p:cTn id="42" dur="500"/>
                                        <p:tgtEl>
                                          <p:spTgt spid="10"/>
                                        </p:tgtEl>
                                        <p:attrNameLst>
                                          <p:attrName>ppt_x</p:attrName>
                                        </p:attrNameLst>
                                      </p:cBhvr>
                                      <p:tavLst>
                                        <p:tav tm="0">
                                          <p:val>
                                            <p:strVal val="ppt_x"/>
                                          </p:val>
                                        </p:tav>
                                        <p:tav tm="100000">
                                          <p:val>
                                            <p:strVal val="ppt_x"/>
                                          </p:val>
                                        </p:tav>
                                      </p:tavLst>
                                    </p:anim>
                                    <p:anim calcmode="lin" valueType="num">
                                      <p:cBhvr additive="base">
                                        <p:cTn id="43" dur="500"/>
                                        <p:tgtEl>
                                          <p:spTgt spid="10"/>
                                        </p:tgtEl>
                                        <p:attrNameLst>
                                          <p:attrName>ppt_y</p:attrName>
                                        </p:attrNameLst>
                                      </p:cBhvr>
                                      <p:tavLst>
                                        <p:tav tm="0">
                                          <p:val>
                                            <p:strVal val="ppt_y"/>
                                          </p:val>
                                        </p:tav>
                                        <p:tav tm="100000">
                                          <p:val>
                                            <p:strVal val="1+ppt_h/2"/>
                                          </p:val>
                                        </p:tav>
                                      </p:tavLst>
                                    </p:anim>
                                    <p:set>
                                      <p:cBhvr>
                                        <p:cTn id="44" dur="1" fill="hold">
                                          <p:stCondLst>
                                            <p:cond delay="499"/>
                                          </p:stCondLst>
                                        </p:cTn>
                                        <p:tgtEl>
                                          <p:spTgt spid="10"/>
                                        </p:tgtEl>
                                        <p:attrNameLst>
                                          <p:attrName>style.visibility</p:attrName>
                                        </p:attrNameLst>
                                      </p:cBhvr>
                                      <p:to>
                                        <p:strVal val="hidden"/>
                                      </p:to>
                                    </p:set>
                                  </p:childTnLst>
                                </p:cTn>
                              </p:par>
                              <p:par>
                                <p:cTn id="45" presetID="2" presetClass="exit" presetSubtype="4" fill="hold" grpId="1" nodeType="withEffect">
                                  <p:stCondLst>
                                    <p:cond delay="0"/>
                                  </p:stCondLst>
                                  <p:childTnLst>
                                    <p:anim calcmode="lin" valueType="num">
                                      <p:cBhvr additive="base">
                                        <p:cTn id="46" dur="500"/>
                                        <p:tgtEl>
                                          <p:spTgt spid="11"/>
                                        </p:tgtEl>
                                        <p:attrNameLst>
                                          <p:attrName>ppt_x</p:attrName>
                                        </p:attrNameLst>
                                      </p:cBhvr>
                                      <p:tavLst>
                                        <p:tav tm="0">
                                          <p:val>
                                            <p:strVal val="ppt_x"/>
                                          </p:val>
                                        </p:tav>
                                        <p:tav tm="100000">
                                          <p:val>
                                            <p:strVal val="ppt_x"/>
                                          </p:val>
                                        </p:tav>
                                      </p:tavLst>
                                    </p:anim>
                                    <p:anim calcmode="lin" valueType="num">
                                      <p:cBhvr additive="base">
                                        <p:cTn id="47" dur="500"/>
                                        <p:tgtEl>
                                          <p:spTgt spid="11"/>
                                        </p:tgtEl>
                                        <p:attrNameLst>
                                          <p:attrName>ppt_y</p:attrName>
                                        </p:attrNameLst>
                                      </p:cBhvr>
                                      <p:tavLst>
                                        <p:tav tm="0">
                                          <p:val>
                                            <p:strVal val="ppt_y"/>
                                          </p:val>
                                        </p:tav>
                                        <p:tav tm="100000">
                                          <p:val>
                                            <p:strVal val="1+ppt_h/2"/>
                                          </p:val>
                                        </p:tav>
                                      </p:tavLst>
                                    </p:anim>
                                    <p:set>
                                      <p:cBhvr>
                                        <p:cTn id="48" dur="1" fill="hold">
                                          <p:stCondLst>
                                            <p:cond delay="499"/>
                                          </p:stCondLst>
                                        </p:cTn>
                                        <p:tgtEl>
                                          <p:spTgt spid="11"/>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10" grpId="0" animBg="1"/>
      <p:bldP spid="10" grpId="1" animBg="1"/>
      <p:bldP spid="11" grpId="0" animBg="1"/>
      <p:bldP spid="11" grpId="1"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966" y="573061"/>
            <a:ext cx="12192000" cy="726417"/>
          </a:xfrm>
          <a:prstGeom prst="rect">
            <a:avLst/>
          </a:prstGeom>
        </p:spPr>
        <p:txBody>
          <a:bodyPr wrap="square">
            <a:spAutoFit/>
          </a:bodyPr>
          <a:lstStyle/>
          <a:p>
            <a:pPr marL="0" marR="0" lvl="0" indent="0" algn="l" defTabSz="914309" rtl="0" eaLnBrk="1" fontAlgn="auto" latinLnBrk="0" hangingPunct="1">
              <a:lnSpc>
                <a:spcPct val="150000"/>
              </a:lnSpc>
              <a:spcBef>
                <a:spcPts val="0"/>
              </a:spcBef>
              <a:spcAft>
                <a:spcPts val="0"/>
              </a:spcAft>
              <a:buClrTx/>
              <a:buSzTx/>
              <a:buFontTx/>
              <a:buNone/>
              <a:tabLst/>
              <a:defRPr/>
            </a:pPr>
            <a:r>
              <a:rPr lang="en-US" sz="3200" dirty="0">
                <a:solidFill>
                  <a:srgbClr val="0000FF"/>
                </a:solidFill>
                <a:cs typeface="Times New Roman" pitchFamily="18" charset="0"/>
              </a:rPr>
              <a:t>2</a:t>
            </a:r>
            <a:r>
              <a:rPr kumimoji="0" lang="en-US" sz="3200" i="0" u="none" strike="noStrike" kern="1200" cap="none" spc="0" normalizeH="0" baseline="0" noProof="0" dirty="0">
                <a:ln>
                  <a:noFill/>
                </a:ln>
                <a:solidFill>
                  <a:srgbClr val="0000FF"/>
                </a:solidFill>
                <a:effectLst/>
                <a:uLnTx/>
                <a:uFillTx/>
                <a:cs typeface="Times New Roman" pitchFamily="18" charset="0"/>
              </a:rPr>
              <a:t>. </a:t>
            </a:r>
            <a:r>
              <a:rPr kumimoji="0" lang="en-US" sz="3200" i="0" u="none" strike="noStrike" kern="1200" cap="none" spc="0" normalizeH="0" baseline="0" noProof="0" dirty="0" err="1">
                <a:ln>
                  <a:noFill/>
                </a:ln>
                <a:solidFill>
                  <a:srgbClr val="0000FF"/>
                </a:solidFill>
                <a:effectLst/>
                <a:uLnTx/>
                <a:uFillTx/>
                <a:cs typeface="Times New Roman" pitchFamily="18" charset="0"/>
              </a:rPr>
              <a:t>Nói</a:t>
            </a:r>
            <a:r>
              <a:rPr kumimoji="0" lang="en-US" sz="3200" i="0" u="none" strike="noStrike" kern="1200" cap="none" spc="0" normalizeH="0" noProof="0" dirty="0">
                <a:ln>
                  <a:noFill/>
                </a:ln>
                <a:solidFill>
                  <a:srgbClr val="0000FF"/>
                </a:solidFill>
                <a:effectLst/>
                <a:uLnTx/>
                <a:uFillTx/>
                <a:cs typeface="Times New Roman" pitchFamily="18" charset="0"/>
              </a:rPr>
              <a:t> 1-2 </a:t>
            </a:r>
            <a:r>
              <a:rPr kumimoji="0" lang="en-US" sz="3200" i="0" u="none" strike="noStrike" kern="1200" cap="none" spc="0" normalizeH="0" noProof="0" dirty="0" err="1">
                <a:ln>
                  <a:noFill/>
                </a:ln>
                <a:solidFill>
                  <a:srgbClr val="0000FF"/>
                </a:solidFill>
                <a:effectLst/>
                <a:uLnTx/>
                <a:uFillTx/>
                <a:cs typeface="Times New Roman" pitchFamily="18" charset="0"/>
              </a:rPr>
              <a:t>câu</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thể</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hiện</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sự</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đồng</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tình</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của</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em</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với</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ông</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Mạnh</a:t>
            </a:r>
            <a:r>
              <a:rPr kumimoji="0" lang="en-US" sz="3200" i="0" u="none" strike="noStrike" kern="1200" cap="none" spc="0" normalizeH="0" noProof="0" dirty="0">
                <a:ln>
                  <a:noFill/>
                </a:ln>
                <a:solidFill>
                  <a:srgbClr val="0000FF"/>
                </a:solidFill>
                <a:effectLst/>
                <a:uLnTx/>
                <a:uFillTx/>
                <a:cs typeface="Times New Roman" pitchFamily="18" charset="0"/>
              </a:rPr>
              <a:t>:</a:t>
            </a:r>
            <a:endParaRPr kumimoji="0" lang="vi-VN" sz="3200" i="0" u="none" strike="noStrike" kern="1200" cap="none" spc="0" normalizeH="0" baseline="0" noProof="0" dirty="0">
              <a:ln>
                <a:noFill/>
              </a:ln>
              <a:solidFill>
                <a:srgbClr val="0000FF"/>
              </a:solidFill>
              <a:effectLst/>
              <a:uLnTx/>
              <a:uFillTx/>
              <a:cs typeface="Times New Roman" pitchFamily="18" charset="0"/>
            </a:endParaRPr>
          </a:p>
        </p:txBody>
      </p:sp>
      <p:sp>
        <p:nvSpPr>
          <p:cNvPr id="3" name="TextBox 2">
            <a:extLst>
              <a:ext uri="{FF2B5EF4-FFF2-40B4-BE49-F238E27FC236}">
                <a16:creationId xmlns:a16="http://schemas.microsoft.com/office/drawing/2014/main" id="{5B8512B7-A598-49B1-B6A8-1EF889828437}"/>
              </a:ext>
            </a:extLst>
          </p:cNvPr>
          <p:cNvSpPr txBox="1"/>
          <p:nvPr/>
        </p:nvSpPr>
        <p:spPr>
          <a:xfrm>
            <a:off x="323934" y="1404058"/>
            <a:ext cx="11220366" cy="584775"/>
          </a:xfrm>
          <a:prstGeom prst="rect">
            <a:avLst/>
          </a:prstGeom>
          <a:noFill/>
        </p:spPr>
        <p:txBody>
          <a:bodyPr wrap="square">
            <a:sp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ea typeface="+mn-ea"/>
                <a:cs typeface="Times New Roman" panose="02020603050405020304" pitchFamily="18" charset="0"/>
              </a:rPr>
              <a:t> </a:t>
            </a:r>
            <a:r>
              <a:rPr kumimoji="0" lang="en-US" sz="3200" i="0" u="none" strike="noStrike" kern="1200" cap="none" spc="0" normalizeH="0" baseline="0" noProof="0" dirty="0">
                <a:ln>
                  <a:noFill/>
                </a:ln>
                <a:solidFill>
                  <a:srgbClr val="0000FF"/>
                </a:solidFill>
                <a:effectLst/>
                <a:uLnTx/>
                <a:uFillTx/>
                <a:ea typeface="+mn-ea"/>
                <a:cs typeface="Times New Roman" panose="02020603050405020304" pitchFamily="18" charset="0"/>
              </a:rPr>
              <a:t>a) Khi </a:t>
            </a:r>
            <a:r>
              <a:rPr kumimoji="0" lang="en-US" sz="3200" i="0" u="none" strike="noStrike" kern="1200" cap="none" spc="0" normalizeH="0" baseline="0" noProof="0" dirty="0" err="1">
                <a:ln>
                  <a:noFill/>
                </a:ln>
                <a:solidFill>
                  <a:srgbClr val="0000FF"/>
                </a:solidFill>
                <a:effectLst/>
                <a:uLnTx/>
                <a:uFillTx/>
                <a:ea typeface="+mn-ea"/>
                <a:cs typeface="Times New Roman" panose="02020603050405020304" pitchFamily="18" charset="0"/>
              </a:rPr>
              <a:t>ông</a:t>
            </a:r>
            <a:r>
              <a:rPr kumimoji="0" lang="en-US" sz="3200" i="0" u="none" strike="noStrike" kern="1200" cap="none" spc="0" normalizeH="0" noProof="0" dirty="0">
                <a:ln>
                  <a:noFill/>
                </a:ln>
                <a:solidFill>
                  <a:srgbClr val="0000FF"/>
                </a:solidFill>
                <a:effectLst/>
                <a:uLnTx/>
                <a:uFillTx/>
                <a:ea typeface="+mn-ea"/>
                <a:cs typeface="Times New Roman" panose="02020603050405020304" pitchFamily="18" charset="0"/>
              </a:rPr>
              <a:t> </a:t>
            </a:r>
            <a:r>
              <a:rPr kumimoji="0" lang="en-US" sz="3200" i="0" u="none" strike="noStrike" kern="1200" cap="none" spc="0" normalizeH="0" noProof="0" dirty="0" err="1">
                <a:ln>
                  <a:noFill/>
                </a:ln>
                <a:solidFill>
                  <a:srgbClr val="0000FF"/>
                </a:solidFill>
                <a:effectLst/>
                <a:uLnTx/>
                <a:uFillTx/>
                <a:ea typeface="+mn-ea"/>
                <a:cs typeface="Times New Roman" panose="02020603050405020304" pitchFamily="18" charset="0"/>
              </a:rPr>
              <a:t>quyết</a:t>
            </a:r>
            <a:r>
              <a:rPr kumimoji="0" lang="en-US" sz="3200" i="0" u="none" strike="noStrike" kern="1200" cap="none" spc="0" normalizeH="0" noProof="0" dirty="0">
                <a:ln>
                  <a:noFill/>
                </a:ln>
                <a:solidFill>
                  <a:srgbClr val="0000FF"/>
                </a:solidFill>
                <a:effectLst/>
                <a:uLnTx/>
                <a:uFillTx/>
                <a:ea typeface="+mn-ea"/>
                <a:cs typeface="Times New Roman" panose="02020603050405020304" pitchFamily="18" charset="0"/>
              </a:rPr>
              <a:t> </a:t>
            </a:r>
            <a:r>
              <a:rPr kumimoji="0" lang="en-US" sz="3200" i="0" u="none" strike="noStrike" kern="1200" cap="none" spc="0" normalizeH="0" noProof="0" dirty="0" err="1">
                <a:ln>
                  <a:noFill/>
                </a:ln>
                <a:solidFill>
                  <a:srgbClr val="0000FF"/>
                </a:solidFill>
                <a:effectLst/>
                <a:uLnTx/>
                <a:uFillTx/>
                <a:ea typeface="+mn-ea"/>
                <a:cs typeface="Times New Roman" panose="02020603050405020304" pitchFamily="18" charset="0"/>
              </a:rPr>
              <a:t>tâm</a:t>
            </a:r>
            <a:r>
              <a:rPr kumimoji="0" lang="en-US" sz="3200" i="0" u="none" strike="noStrike" kern="1200" cap="none" spc="0" normalizeH="0" noProof="0" dirty="0">
                <a:ln>
                  <a:noFill/>
                </a:ln>
                <a:solidFill>
                  <a:srgbClr val="0000FF"/>
                </a:solidFill>
                <a:effectLst/>
                <a:uLnTx/>
                <a:uFillTx/>
                <a:ea typeface="+mn-ea"/>
                <a:cs typeface="Times New Roman" panose="02020603050405020304" pitchFamily="18" charset="0"/>
              </a:rPr>
              <a:t> </a:t>
            </a:r>
            <a:r>
              <a:rPr kumimoji="0" lang="en-US" sz="3200" i="0" u="none" strike="noStrike" kern="1200" cap="none" spc="0" normalizeH="0" noProof="0" dirty="0" err="1">
                <a:ln>
                  <a:noFill/>
                </a:ln>
                <a:solidFill>
                  <a:srgbClr val="0000FF"/>
                </a:solidFill>
                <a:effectLst/>
                <a:uLnTx/>
                <a:uFillTx/>
                <a:ea typeface="+mn-ea"/>
                <a:cs typeface="Times New Roman" panose="02020603050405020304" pitchFamily="18" charset="0"/>
              </a:rPr>
              <a:t>làm</a:t>
            </a:r>
            <a:r>
              <a:rPr kumimoji="0" lang="en-US" sz="3200" i="0" u="none" strike="noStrike" kern="1200" cap="none" spc="0" normalizeH="0" noProof="0" dirty="0">
                <a:ln>
                  <a:noFill/>
                </a:ln>
                <a:solidFill>
                  <a:srgbClr val="0000FF"/>
                </a:solidFill>
                <a:effectLst/>
                <a:uLnTx/>
                <a:uFillTx/>
                <a:ea typeface="+mn-ea"/>
                <a:cs typeface="Times New Roman" panose="02020603050405020304" pitchFamily="18" charset="0"/>
              </a:rPr>
              <a:t> </a:t>
            </a:r>
            <a:r>
              <a:rPr kumimoji="0" lang="en-US" sz="3200" i="0" u="none" strike="noStrike" kern="1200" cap="none" spc="0" normalizeH="0" noProof="0" dirty="0" err="1">
                <a:ln>
                  <a:noFill/>
                </a:ln>
                <a:solidFill>
                  <a:srgbClr val="0000FF"/>
                </a:solidFill>
                <a:effectLst/>
                <a:uLnTx/>
                <a:uFillTx/>
                <a:ea typeface="+mn-ea"/>
                <a:cs typeface="Times New Roman" panose="02020603050405020304" pitchFamily="18" charset="0"/>
              </a:rPr>
              <a:t>một</a:t>
            </a:r>
            <a:r>
              <a:rPr kumimoji="0" lang="en-US" sz="3200" i="0" u="none" strike="noStrike" kern="1200" cap="none" spc="0" normalizeH="0" noProof="0" dirty="0">
                <a:ln>
                  <a:noFill/>
                </a:ln>
                <a:solidFill>
                  <a:srgbClr val="0000FF"/>
                </a:solidFill>
                <a:effectLst/>
                <a:uLnTx/>
                <a:uFillTx/>
                <a:ea typeface="+mn-ea"/>
                <a:cs typeface="Times New Roman" panose="02020603050405020304" pitchFamily="18" charset="0"/>
              </a:rPr>
              <a:t> </a:t>
            </a:r>
            <a:r>
              <a:rPr kumimoji="0" lang="en-US" sz="3200" i="0" u="none" strike="noStrike" kern="1200" cap="none" spc="0" normalizeH="0" noProof="0" dirty="0" err="1">
                <a:ln>
                  <a:noFill/>
                </a:ln>
                <a:solidFill>
                  <a:srgbClr val="0000FF"/>
                </a:solidFill>
                <a:effectLst/>
                <a:uLnTx/>
                <a:uFillTx/>
                <a:ea typeface="+mn-ea"/>
                <a:cs typeface="Times New Roman" panose="02020603050405020304" pitchFamily="18" charset="0"/>
              </a:rPr>
              <a:t>ngôi</a:t>
            </a:r>
            <a:r>
              <a:rPr kumimoji="0" lang="en-US" sz="3200" i="0" u="none" strike="noStrike" kern="1200" cap="none" spc="0" normalizeH="0" noProof="0" dirty="0">
                <a:ln>
                  <a:noFill/>
                </a:ln>
                <a:solidFill>
                  <a:srgbClr val="0000FF"/>
                </a:solidFill>
                <a:effectLst/>
                <a:uLnTx/>
                <a:uFillTx/>
                <a:ea typeface="+mn-ea"/>
                <a:cs typeface="Times New Roman" panose="02020603050405020304" pitchFamily="18" charset="0"/>
              </a:rPr>
              <a:t> </a:t>
            </a:r>
            <a:r>
              <a:rPr kumimoji="0" lang="en-US" sz="3200" i="0" u="none" strike="noStrike" kern="1200" cap="none" spc="0" normalizeH="0" noProof="0" dirty="0" err="1">
                <a:ln>
                  <a:noFill/>
                </a:ln>
                <a:solidFill>
                  <a:srgbClr val="0000FF"/>
                </a:solidFill>
                <a:effectLst/>
                <a:uLnTx/>
                <a:uFillTx/>
                <a:ea typeface="+mn-ea"/>
                <a:cs typeface="Times New Roman" panose="02020603050405020304" pitchFamily="18" charset="0"/>
              </a:rPr>
              <a:t>nhà</a:t>
            </a:r>
            <a:r>
              <a:rPr kumimoji="0" lang="en-US" sz="3200" i="0" u="none" strike="noStrike" kern="1200" cap="none" spc="0" normalizeH="0" noProof="0" dirty="0">
                <a:ln>
                  <a:noFill/>
                </a:ln>
                <a:solidFill>
                  <a:srgbClr val="0000FF"/>
                </a:solidFill>
                <a:effectLst/>
                <a:uLnTx/>
                <a:uFillTx/>
                <a:ea typeface="+mn-ea"/>
                <a:cs typeface="Times New Roman" panose="02020603050405020304" pitchFamily="18" charset="0"/>
              </a:rPr>
              <a:t> </a:t>
            </a:r>
            <a:r>
              <a:rPr kumimoji="0" lang="en-US" sz="3200" i="0" u="none" strike="noStrike" kern="1200" cap="none" spc="0" normalizeH="0" noProof="0" dirty="0" err="1">
                <a:ln>
                  <a:noFill/>
                </a:ln>
                <a:solidFill>
                  <a:srgbClr val="0000FF"/>
                </a:solidFill>
                <a:effectLst/>
                <a:uLnTx/>
                <a:uFillTx/>
                <a:ea typeface="+mn-ea"/>
                <a:cs typeface="Times New Roman" panose="02020603050405020304" pitchFamily="18" charset="0"/>
              </a:rPr>
              <a:t>thật</a:t>
            </a:r>
            <a:r>
              <a:rPr kumimoji="0" lang="en-US" sz="3200" i="0" u="none" strike="noStrike" kern="1200" cap="none" spc="0" normalizeH="0" noProof="0" dirty="0">
                <a:ln>
                  <a:noFill/>
                </a:ln>
                <a:solidFill>
                  <a:srgbClr val="0000FF"/>
                </a:solidFill>
                <a:effectLst/>
                <a:uLnTx/>
                <a:uFillTx/>
                <a:ea typeface="+mn-ea"/>
                <a:cs typeface="Times New Roman" panose="02020603050405020304" pitchFamily="18" charset="0"/>
              </a:rPr>
              <a:t> </a:t>
            </a:r>
            <a:r>
              <a:rPr kumimoji="0" lang="en-US" sz="3200" i="0" u="none" strike="noStrike" kern="1200" cap="none" spc="0" normalizeH="0" noProof="0" dirty="0" err="1">
                <a:ln>
                  <a:noFill/>
                </a:ln>
                <a:solidFill>
                  <a:srgbClr val="0000FF"/>
                </a:solidFill>
                <a:effectLst/>
                <a:uLnTx/>
                <a:uFillTx/>
                <a:ea typeface="+mn-ea"/>
                <a:cs typeface="Times New Roman" panose="02020603050405020304" pitchFamily="18" charset="0"/>
              </a:rPr>
              <a:t>vững</a:t>
            </a:r>
            <a:r>
              <a:rPr kumimoji="0" lang="en-US" sz="3200" i="0" u="none" strike="noStrike" kern="1200" cap="none" spc="0" normalizeH="0" noProof="0" dirty="0">
                <a:ln>
                  <a:noFill/>
                </a:ln>
                <a:solidFill>
                  <a:srgbClr val="0000FF"/>
                </a:solidFill>
                <a:effectLst/>
                <a:uLnTx/>
                <a:uFillTx/>
                <a:ea typeface="+mn-ea"/>
                <a:cs typeface="Times New Roman" panose="02020603050405020304" pitchFamily="18" charset="0"/>
              </a:rPr>
              <a:t> </a:t>
            </a:r>
            <a:r>
              <a:rPr kumimoji="0" lang="en-US" sz="3200" i="0" u="none" strike="noStrike" kern="1200" cap="none" spc="0" normalizeH="0" noProof="0" dirty="0" err="1">
                <a:ln>
                  <a:noFill/>
                </a:ln>
                <a:solidFill>
                  <a:srgbClr val="0000FF"/>
                </a:solidFill>
                <a:effectLst/>
                <a:uLnTx/>
                <a:uFillTx/>
                <a:ea typeface="+mn-ea"/>
                <a:cs typeface="Times New Roman" panose="02020603050405020304" pitchFamily="18" charset="0"/>
              </a:rPr>
              <a:t>chãi</a:t>
            </a:r>
            <a:r>
              <a:rPr kumimoji="0" lang="en-US" sz="3200" i="0" u="none" strike="noStrike" kern="1200" cap="none" spc="0" normalizeH="0" noProof="0" dirty="0">
                <a:ln>
                  <a:noFill/>
                </a:ln>
                <a:solidFill>
                  <a:srgbClr val="0000FF"/>
                </a:solidFill>
                <a:effectLst/>
                <a:uLnTx/>
                <a:uFillTx/>
                <a:ea typeface="+mn-ea"/>
                <a:cs typeface="Times New Roman" panose="02020603050405020304" pitchFamily="18" charset="0"/>
              </a:rPr>
              <a:t>.</a:t>
            </a:r>
            <a:endParaRPr kumimoji="0" lang="en-US" sz="3200" i="0" u="none" strike="noStrike" kern="1200" cap="none" spc="0" normalizeH="0" baseline="0" noProof="0" dirty="0">
              <a:ln>
                <a:noFill/>
              </a:ln>
              <a:solidFill>
                <a:srgbClr val="0000FF"/>
              </a:solidFill>
              <a:effectLst/>
              <a:uLnTx/>
              <a:uFillTx/>
              <a:ea typeface="+mn-ea"/>
              <a:cs typeface="Times New Roman" panose="02020603050405020304" pitchFamily="18" charset="0"/>
            </a:endParaRPr>
          </a:p>
        </p:txBody>
      </p:sp>
      <p:pic>
        <p:nvPicPr>
          <p:cNvPr id="5" name="Picture 4">
            <a:extLst>
              <a:ext uri="{FF2B5EF4-FFF2-40B4-BE49-F238E27FC236}">
                <a16:creationId xmlns:a16="http://schemas.microsoft.com/office/drawing/2014/main" id="{C04EABCC-2459-4836-B962-EE58AA331B01}"/>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1394" r="79729"/>
          <a:stretch/>
        </p:blipFill>
        <p:spPr>
          <a:xfrm>
            <a:off x="6210024" y="3975176"/>
            <a:ext cx="1765136" cy="2605972"/>
          </a:xfrm>
          <a:prstGeom prst="rect">
            <a:avLst/>
          </a:prstGeom>
        </p:spPr>
      </p:pic>
      <p:pic>
        <p:nvPicPr>
          <p:cNvPr id="6" name="Picture 5">
            <a:extLst>
              <a:ext uri="{FF2B5EF4-FFF2-40B4-BE49-F238E27FC236}">
                <a16:creationId xmlns:a16="http://schemas.microsoft.com/office/drawing/2014/main" id="{BFAFF047-CDA2-4B7A-BE6D-C407D4B8AA6C}"/>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41459" r="39664"/>
          <a:stretch/>
        </p:blipFill>
        <p:spPr>
          <a:xfrm>
            <a:off x="8166182" y="4252028"/>
            <a:ext cx="1765136" cy="2605972"/>
          </a:xfrm>
          <a:prstGeom prst="rect">
            <a:avLst/>
          </a:prstGeom>
        </p:spPr>
      </p:pic>
      <p:pic>
        <p:nvPicPr>
          <p:cNvPr id="7" name="Picture 6">
            <a:extLst>
              <a:ext uri="{FF2B5EF4-FFF2-40B4-BE49-F238E27FC236}">
                <a16:creationId xmlns:a16="http://schemas.microsoft.com/office/drawing/2014/main" id="{3BFF4E10-55D4-4CFD-A576-B61750E68154}"/>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78261" r="2862"/>
          <a:stretch/>
        </p:blipFill>
        <p:spPr>
          <a:xfrm flipH="1">
            <a:off x="3590402" y="4939413"/>
            <a:ext cx="1765136" cy="2162642"/>
          </a:xfrm>
          <a:prstGeom prst="rect">
            <a:avLst/>
          </a:prstGeom>
        </p:spPr>
      </p:pic>
      <p:sp>
        <p:nvSpPr>
          <p:cNvPr id="8" name="Cloud Callout 7"/>
          <p:cNvSpPr/>
          <p:nvPr/>
        </p:nvSpPr>
        <p:spPr>
          <a:xfrm>
            <a:off x="-18966" y="1988833"/>
            <a:ext cx="4114716" cy="3289329"/>
          </a:xfrm>
          <a:prstGeom prst="cloudCallout">
            <a:avLst>
              <a:gd name="adj1" fmla="val 54066"/>
              <a:gd name="adj2" fmla="val 5074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t>Cháu rất dồng tình với bác. Phải thế mới thắng được Thần Gió bác ạ!</a:t>
            </a:r>
            <a:endParaRPr lang="vi-VN" sz="2400"/>
          </a:p>
        </p:txBody>
      </p:sp>
      <p:sp>
        <p:nvSpPr>
          <p:cNvPr id="9" name="Cloud Callout 8"/>
          <p:cNvSpPr/>
          <p:nvPr/>
        </p:nvSpPr>
        <p:spPr>
          <a:xfrm>
            <a:off x="3854300" y="2151283"/>
            <a:ext cx="5287228" cy="1762063"/>
          </a:xfrm>
          <a:prstGeom prst="cloudCallout">
            <a:avLst>
              <a:gd name="adj1" fmla="val 6557"/>
              <a:gd name="adj2" fmla="val 7906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800"/>
              <a:t>Bác tuyệt vời quá! Đúng là phải làm thế đấy ạ.</a:t>
            </a:r>
            <a:endParaRPr lang="vi-VN" sz="2800"/>
          </a:p>
        </p:txBody>
      </p:sp>
      <p:sp>
        <p:nvSpPr>
          <p:cNvPr id="10" name="Cloud Callout 9"/>
          <p:cNvSpPr/>
          <p:nvPr/>
        </p:nvSpPr>
        <p:spPr>
          <a:xfrm>
            <a:off x="8900077" y="1872634"/>
            <a:ext cx="4216840" cy="3289329"/>
          </a:xfrm>
          <a:prstGeom prst="cloudCallout">
            <a:avLst>
              <a:gd name="adj1" fmla="val -36816"/>
              <a:gd name="adj2" fmla="val 4461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a:t>Bác làm đúng ạ! Phải làm cho Thần gió hết kiêu ngạo.</a:t>
            </a:r>
            <a:endParaRPr lang="vi-VN" sz="2800"/>
          </a:p>
        </p:txBody>
      </p:sp>
    </p:spTree>
    <p:extLst>
      <p:ext uri="{BB962C8B-B14F-4D97-AF65-F5344CB8AC3E}">
        <p14:creationId xmlns:p14="http://schemas.microsoft.com/office/powerpoint/2010/main" val="211573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966" y="573061"/>
            <a:ext cx="12192000" cy="726417"/>
          </a:xfrm>
          <a:prstGeom prst="rect">
            <a:avLst/>
          </a:prstGeom>
        </p:spPr>
        <p:txBody>
          <a:bodyPr wrap="square">
            <a:spAutoFit/>
          </a:bodyPr>
          <a:lstStyle/>
          <a:p>
            <a:pPr marL="0" marR="0" lvl="0" indent="0" algn="l" defTabSz="914309" rtl="0" eaLnBrk="1" fontAlgn="auto" latinLnBrk="0" hangingPunct="1">
              <a:lnSpc>
                <a:spcPct val="150000"/>
              </a:lnSpc>
              <a:spcBef>
                <a:spcPts val="0"/>
              </a:spcBef>
              <a:spcAft>
                <a:spcPts val="0"/>
              </a:spcAft>
              <a:buClrTx/>
              <a:buSzTx/>
              <a:buFontTx/>
              <a:buNone/>
              <a:tabLst/>
              <a:defRPr/>
            </a:pPr>
            <a:r>
              <a:rPr lang="en-US" sz="3200" dirty="0">
                <a:solidFill>
                  <a:srgbClr val="0000FF"/>
                </a:solidFill>
                <a:cs typeface="Times New Roman" pitchFamily="18" charset="0"/>
              </a:rPr>
              <a:t>2</a:t>
            </a:r>
            <a:r>
              <a:rPr kumimoji="0" lang="en-US" sz="3200" i="0" u="none" strike="noStrike" kern="1200" cap="none" spc="0" normalizeH="0" baseline="0" noProof="0" dirty="0">
                <a:ln>
                  <a:noFill/>
                </a:ln>
                <a:solidFill>
                  <a:srgbClr val="0000FF"/>
                </a:solidFill>
                <a:effectLst/>
                <a:uLnTx/>
                <a:uFillTx/>
                <a:cs typeface="Times New Roman" pitchFamily="18" charset="0"/>
              </a:rPr>
              <a:t>. </a:t>
            </a:r>
            <a:r>
              <a:rPr kumimoji="0" lang="en-US" sz="3200" i="0" u="none" strike="noStrike" kern="1200" cap="none" spc="0" normalizeH="0" baseline="0" noProof="0" dirty="0" err="1">
                <a:ln>
                  <a:noFill/>
                </a:ln>
                <a:solidFill>
                  <a:srgbClr val="0000FF"/>
                </a:solidFill>
                <a:effectLst/>
                <a:uLnTx/>
                <a:uFillTx/>
                <a:cs typeface="Times New Roman" pitchFamily="18" charset="0"/>
              </a:rPr>
              <a:t>Nói</a:t>
            </a:r>
            <a:r>
              <a:rPr kumimoji="0" lang="en-US" sz="3200" i="0" u="none" strike="noStrike" kern="1200" cap="none" spc="0" normalizeH="0" noProof="0" dirty="0">
                <a:ln>
                  <a:noFill/>
                </a:ln>
                <a:solidFill>
                  <a:srgbClr val="0000FF"/>
                </a:solidFill>
                <a:effectLst/>
                <a:uLnTx/>
                <a:uFillTx/>
                <a:cs typeface="Times New Roman" pitchFamily="18" charset="0"/>
              </a:rPr>
              <a:t> 1-2 </a:t>
            </a:r>
            <a:r>
              <a:rPr kumimoji="0" lang="en-US" sz="3200" i="0" u="none" strike="noStrike" kern="1200" cap="none" spc="0" normalizeH="0" noProof="0" dirty="0" err="1">
                <a:ln>
                  <a:noFill/>
                </a:ln>
                <a:solidFill>
                  <a:srgbClr val="0000FF"/>
                </a:solidFill>
                <a:effectLst/>
                <a:uLnTx/>
                <a:uFillTx/>
                <a:cs typeface="Times New Roman" pitchFamily="18" charset="0"/>
              </a:rPr>
              <a:t>câu</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thể</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hiện</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sự</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đồng</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tình</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của</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em</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với</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ông</a:t>
            </a:r>
            <a:r>
              <a:rPr kumimoji="0" lang="en-US" sz="3200" i="0" u="none" strike="noStrike" kern="1200" cap="none" spc="0" normalizeH="0" noProof="0" dirty="0">
                <a:ln>
                  <a:noFill/>
                </a:ln>
                <a:solidFill>
                  <a:srgbClr val="0000FF"/>
                </a:solidFill>
                <a:effectLst/>
                <a:uLnTx/>
                <a:uFillTx/>
                <a:cs typeface="Times New Roman" pitchFamily="18" charset="0"/>
              </a:rPr>
              <a:t> </a:t>
            </a:r>
            <a:r>
              <a:rPr kumimoji="0" lang="en-US" sz="3200" i="0" u="none" strike="noStrike" kern="1200" cap="none" spc="0" normalizeH="0" noProof="0" dirty="0" err="1">
                <a:ln>
                  <a:noFill/>
                </a:ln>
                <a:solidFill>
                  <a:srgbClr val="0000FF"/>
                </a:solidFill>
                <a:effectLst/>
                <a:uLnTx/>
                <a:uFillTx/>
                <a:cs typeface="Times New Roman" pitchFamily="18" charset="0"/>
              </a:rPr>
              <a:t>Mạnh</a:t>
            </a:r>
            <a:r>
              <a:rPr kumimoji="0" lang="en-US" sz="3200" i="0" u="none" strike="noStrike" kern="1200" cap="none" spc="0" normalizeH="0" noProof="0" dirty="0">
                <a:ln>
                  <a:noFill/>
                </a:ln>
                <a:solidFill>
                  <a:srgbClr val="0000FF"/>
                </a:solidFill>
                <a:effectLst/>
                <a:uLnTx/>
                <a:uFillTx/>
                <a:cs typeface="Times New Roman" pitchFamily="18" charset="0"/>
              </a:rPr>
              <a:t>:</a:t>
            </a:r>
            <a:endParaRPr kumimoji="0" lang="vi-VN" sz="3200" i="0" u="none" strike="noStrike" kern="1200" cap="none" spc="0" normalizeH="0" baseline="0" noProof="0" dirty="0">
              <a:ln>
                <a:noFill/>
              </a:ln>
              <a:solidFill>
                <a:srgbClr val="0000FF"/>
              </a:solidFill>
              <a:effectLst/>
              <a:uLnTx/>
              <a:uFillTx/>
              <a:cs typeface="Times New Roman" pitchFamily="18" charset="0"/>
            </a:endParaRPr>
          </a:p>
        </p:txBody>
      </p:sp>
      <p:sp>
        <p:nvSpPr>
          <p:cNvPr id="3" name="TextBox 2">
            <a:extLst>
              <a:ext uri="{FF2B5EF4-FFF2-40B4-BE49-F238E27FC236}">
                <a16:creationId xmlns:a16="http://schemas.microsoft.com/office/drawing/2014/main" id="{7DB3CDA9-F4B1-4E1D-840E-B104802F2FA6}"/>
              </a:ext>
            </a:extLst>
          </p:cNvPr>
          <p:cNvSpPr txBox="1"/>
          <p:nvPr/>
        </p:nvSpPr>
        <p:spPr>
          <a:xfrm>
            <a:off x="-18966" y="1328368"/>
            <a:ext cx="8801269" cy="584775"/>
          </a:xfrm>
          <a:prstGeom prst="rect">
            <a:avLst/>
          </a:prstGeom>
          <a:noFill/>
        </p:spPr>
        <p:txBody>
          <a:bodyPr wrap="square">
            <a:sp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FF"/>
                </a:solidFill>
                <a:effectLst/>
                <a:uLnTx/>
                <a:uFillTx/>
                <a:ea typeface="+mn-ea"/>
                <a:cs typeface="Times New Roman" panose="02020603050405020304" pitchFamily="18" charset="0"/>
              </a:rPr>
              <a:t>b) Khi </a:t>
            </a:r>
            <a:r>
              <a:rPr kumimoji="0" lang="en-US" sz="3200" b="0" i="0" u="none" strike="noStrike" kern="1200" cap="none" spc="0" normalizeH="0" baseline="0" noProof="0" dirty="0" err="1">
                <a:ln>
                  <a:noFill/>
                </a:ln>
                <a:solidFill>
                  <a:srgbClr val="0000FF"/>
                </a:solidFill>
                <a:effectLst/>
                <a:uLnTx/>
                <a:uFillTx/>
                <a:ea typeface="+mn-ea"/>
                <a:cs typeface="Times New Roman" panose="02020603050405020304" pitchFamily="18" charset="0"/>
              </a:rPr>
              <a:t>ông</a:t>
            </a:r>
            <a:r>
              <a:rPr kumimoji="0" lang="en-US" sz="3200" b="0" i="0" u="none" strike="noStrike" kern="1200" cap="none" spc="0" normalizeH="0" noProof="0" dirty="0">
                <a:ln>
                  <a:noFill/>
                </a:ln>
                <a:solidFill>
                  <a:srgbClr val="0000FF"/>
                </a:solidFill>
                <a:effectLst/>
                <a:uLnTx/>
                <a:uFillTx/>
                <a:ea typeface="+mn-ea"/>
                <a:cs typeface="Times New Roman" panose="02020603050405020304" pitchFamily="18" charset="0"/>
              </a:rPr>
              <a:t> </a:t>
            </a:r>
            <a:r>
              <a:rPr kumimoji="0" lang="en-US" sz="3200" b="0" i="0" u="none" strike="noStrike" kern="1200" cap="none" spc="0" normalizeH="0" noProof="0" dirty="0" err="1">
                <a:ln>
                  <a:noFill/>
                </a:ln>
                <a:solidFill>
                  <a:srgbClr val="0000FF"/>
                </a:solidFill>
                <a:effectLst/>
                <a:uLnTx/>
                <a:uFillTx/>
                <a:ea typeface="+mn-ea"/>
                <a:cs typeface="Times New Roman" panose="02020603050405020304" pitchFamily="18" charset="0"/>
              </a:rPr>
              <a:t>kết</a:t>
            </a:r>
            <a:r>
              <a:rPr kumimoji="0" lang="en-US" sz="3200" b="0" i="0" u="none" strike="noStrike" kern="1200" cap="none" spc="0" normalizeH="0" noProof="0" dirty="0">
                <a:ln>
                  <a:noFill/>
                </a:ln>
                <a:solidFill>
                  <a:srgbClr val="0000FF"/>
                </a:solidFill>
                <a:effectLst/>
                <a:uLnTx/>
                <a:uFillTx/>
                <a:ea typeface="+mn-ea"/>
                <a:cs typeface="Times New Roman" panose="02020603050405020304" pitchFamily="18" charset="0"/>
              </a:rPr>
              <a:t> </a:t>
            </a:r>
            <a:r>
              <a:rPr kumimoji="0" lang="en-US" sz="3200" b="0" i="0" u="none" strike="noStrike" kern="1200" cap="none" spc="0" normalizeH="0" noProof="0" dirty="0" err="1">
                <a:ln>
                  <a:noFill/>
                </a:ln>
                <a:solidFill>
                  <a:srgbClr val="0000FF"/>
                </a:solidFill>
                <a:effectLst/>
                <a:uLnTx/>
                <a:uFillTx/>
                <a:ea typeface="+mn-ea"/>
                <a:cs typeface="Times New Roman" panose="02020603050405020304" pitchFamily="18" charset="0"/>
              </a:rPr>
              <a:t>bạn</a:t>
            </a:r>
            <a:r>
              <a:rPr kumimoji="0" lang="en-US" sz="3200" b="0" i="0" u="none" strike="noStrike" kern="1200" cap="none" spc="0" normalizeH="0" noProof="0" dirty="0">
                <a:ln>
                  <a:noFill/>
                </a:ln>
                <a:solidFill>
                  <a:srgbClr val="0000FF"/>
                </a:solidFill>
                <a:effectLst/>
                <a:uLnTx/>
                <a:uFillTx/>
                <a:ea typeface="+mn-ea"/>
                <a:cs typeface="Times New Roman" panose="02020603050405020304" pitchFamily="18" charset="0"/>
              </a:rPr>
              <a:t> </a:t>
            </a:r>
            <a:r>
              <a:rPr kumimoji="0" lang="en-US" sz="3200" b="0" i="0" u="none" strike="noStrike" kern="1200" cap="none" spc="0" normalizeH="0" noProof="0" dirty="0" err="1">
                <a:ln>
                  <a:noFill/>
                </a:ln>
                <a:solidFill>
                  <a:srgbClr val="0000FF"/>
                </a:solidFill>
                <a:effectLst/>
                <a:uLnTx/>
                <a:uFillTx/>
                <a:ea typeface="+mn-ea"/>
                <a:cs typeface="Times New Roman" panose="02020603050405020304" pitchFamily="18" charset="0"/>
              </a:rPr>
              <a:t>với</a:t>
            </a:r>
            <a:r>
              <a:rPr kumimoji="0" lang="en-US" sz="3200" b="0" i="0" u="none" strike="noStrike" kern="1200" cap="none" spc="0" normalizeH="0" noProof="0" dirty="0">
                <a:ln>
                  <a:noFill/>
                </a:ln>
                <a:solidFill>
                  <a:srgbClr val="0000FF"/>
                </a:solidFill>
                <a:effectLst/>
                <a:uLnTx/>
                <a:uFillTx/>
                <a:ea typeface="+mn-ea"/>
                <a:cs typeface="Times New Roman" panose="02020603050405020304" pitchFamily="18" charset="0"/>
              </a:rPr>
              <a:t> </a:t>
            </a:r>
            <a:r>
              <a:rPr kumimoji="0" lang="en-US" sz="3200" b="0" i="0" u="none" strike="noStrike" kern="1200" cap="none" spc="0" normalizeH="0" noProof="0" dirty="0" err="1">
                <a:ln>
                  <a:noFill/>
                </a:ln>
                <a:solidFill>
                  <a:srgbClr val="0000FF"/>
                </a:solidFill>
                <a:effectLst/>
                <a:uLnTx/>
                <a:uFillTx/>
                <a:ea typeface="+mn-ea"/>
                <a:cs typeface="Times New Roman" panose="02020603050405020304" pitchFamily="18" charset="0"/>
              </a:rPr>
              <a:t>Thần</a:t>
            </a:r>
            <a:r>
              <a:rPr kumimoji="0" lang="en-US" sz="3200" b="0" i="0" u="none" strike="noStrike" kern="1200" cap="none" spc="0" normalizeH="0" noProof="0" dirty="0">
                <a:ln>
                  <a:noFill/>
                </a:ln>
                <a:solidFill>
                  <a:srgbClr val="0000FF"/>
                </a:solidFill>
                <a:effectLst/>
                <a:uLnTx/>
                <a:uFillTx/>
                <a:ea typeface="+mn-ea"/>
                <a:cs typeface="Times New Roman" panose="02020603050405020304" pitchFamily="18" charset="0"/>
              </a:rPr>
              <a:t> </a:t>
            </a:r>
            <a:r>
              <a:rPr kumimoji="0" lang="en-US" sz="3200" b="0" i="0" u="none" strike="noStrike" kern="1200" cap="none" spc="0" normalizeH="0" noProof="0" dirty="0" err="1">
                <a:ln>
                  <a:noFill/>
                </a:ln>
                <a:solidFill>
                  <a:srgbClr val="0000FF"/>
                </a:solidFill>
                <a:effectLst/>
                <a:uLnTx/>
                <a:uFillTx/>
                <a:ea typeface="+mn-ea"/>
                <a:cs typeface="Times New Roman" panose="02020603050405020304" pitchFamily="18" charset="0"/>
              </a:rPr>
              <a:t>Gió</a:t>
            </a:r>
            <a:r>
              <a:rPr kumimoji="0" lang="en-US" sz="3200" b="0" i="0" u="none" strike="noStrike" kern="1200" cap="none" spc="0" normalizeH="0" noProof="0" dirty="0">
                <a:ln>
                  <a:noFill/>
                </a:ln>
                <a:solidFill>
                  <a:srgbClr val="0000FF"/>
                </a:solidFill>
                <a:effectLst/>
                <a:uLnTx/>
                <a:uFillTx/>
                <a:ea typeface="+mn-ea"/>
                <a:cs typeface="Times New Roman" panose="02020603050405020304" pitchFamily="18" charset="0"/>
              </a:rPr>
              <a:t>.</a:t>
            </a:r>
            <a:endParaRPr kumimoji="0" lang="en-US" sz="3200" b="0" i="0" u="none" strike="noStrike" kern="1200" cap="none" spc="0" normalizeH="0" baseline="0" noProof="0" dirty="0">
              <a:ln>
                <a:noFill/>
              </a:ln>
              <a:solidFill>
                <a:srgbClr val="0000FF"/>
              </a:solidFill>
              <a:effectLst/>
              <a:uLnTx/>
              <a:uFillTx/>
              <a:ea typeface="+mn-ea"/>
              <a:cs typeface="Times New Roman" panose="02020603050405020304" pitchFamily="18" charset="0"/>
            </a:endParaRPr>
          </a:p>
        </p:txBody>
      </p:sp>
      <p:pic>
        <p:nvPicPr>
          <p:cNvPr id="7" name="Picture 6">
            <a:extLst>
              <a:ext uri="{FF2B5EF4-FFF2-40B4-BE49-F238E27FC236}">
                <a16:creationId xmlns:a16="http://schemas.microsoft.com/office/drawing/2014/main" id="{C04EABCC-2459-4836-B962-EE58AA331B01}"/>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1394" r="79729"/>
          <a:stretch/>
        </p:blipFill>
        <p:spPr>
          <a:xfrm>
            <a:off x="6210024" y="3975176"/>
            <a:ext cx="1765136" cy="2605972"/>
          </a:xfrm>
          <a:prstGeom prst="rect">
            <a:avLst/>
          </a:prstGeom>
        </p:spPr>
      </p:pic>
      <p:pic>
        <p:nvPicPr>
          <p:cNvPr id="8" name="Picture 7">
            <a:extLst>
              <a:ext uri="{FF2B5EF4-FFF2-40B4-BE49-F238E27FC236}">
                <a16:creationId xmlns:a16="http://schemas.microsoft.com/office/drawing/2014/main" id="{BFAFF047-CDA2-4B7A-BE6D-C407D4B8AA6C}"/>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41459" r="39664"/>
          <a:stretch/>
        </p:blipFill>
        <p:spPr>
          <a:xfrm>
            <a:off x="7550483" y="4296454"/>
            <a:ext cx="1765136" cy="2605972"/>
          </a:xfrm>
          <a:prstGeom prst="rect">
            <a:avLst/>
          </a:prstGeom>
        </p:spPr>
      </p:pic>
      <p:pic>
        <p:nvPicPr>
          <p:cNvPr id="9" name="Picture 8">
            <a:extLst>
              <a:ext uri="{FF2B5EF4-FFF2-40B4-BE49-F238E27FC236}">
                <a16:creationId xmlns:a16="http://schemas.microsoft.com/office/drawing/2014/main" id="{3BFF4E10-55D4-4CFD-A576-B61750E68154}"/>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78261" r="2862"/>
          <a:stretch/>
        </p:blipFill>
        <p:spPr>
          <a:xfrm flipH="1">
            <a:off x="3590402" y="4939413"/>
            <a:ext cx="1765136" cy="2162642"/>
          </a:xfrm>
          <a:prstGeom prst="rect">
            <a:avLst/>
          </a:prstGeom>
        </p:spPr>
      </p:pic>
      <p:sp>
        <p:nvSpPr>
          <p:cNvPr id="10" name="Cloud Callout 9"/>
          <p:cNvSpPr/>
          <p:nvPr/>
        </p:nvSpPr>
        <p:spPr>
          <a:xfrm>
            <a:off x="-18967" y="1988833"/>
            <a:ext cx="4329709" cy="3289329"/>
          </a:xfrm>
          <a:prstGeom prst="cloudCallout">
            <a:avLst>
              <a:gd name="adj1" fmla="val 54066"/>
              <a:gd name="adj2" fmla="val 5074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a:t>Cháu rất đồng tình với bác. Phải kết bạn với Thần Gió, với thiên nhiên bác ạ!</a:t>
            </a:r>
            <a:endParaRPr lang="vi-VN" sz="2400"/>
          </a:p>
        </p:txBody>
      </p:sp>
      <p:sp>
        <p:nvSpPr>
          <p:cNvPr id="11" name="Cloud Callout 10"/>
          <p:cNvSpPr/>
          <p:nvPr/>
        </p:nvSpPr>
        <p:spPr>
          <a:xfrm>
            <a:off x="3590401" y="1913143"/>
            <a:ext cx="5725217" cy="2062033"/>
          </a:xfrm>
          <a:prstGeom prst="cloudCallout">
            <a:avLst>
              <a:gd name="adj1" fmla="val 6557"/>
              <a:gd name="adj2" fmla="val 7906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800"/>
              <a:t>Bác làm rất đúng! Không thể biến Thần Gió thành kẻ thù</a:t>
            </a:r>
            <a:endParaRPr lang="vi-VN" sz="2800"/>
          </a:p>
        </p:txBody>
      </p:sp>
      <p:sp>
        <p:nvSpPr>
          <p:cNvPr id="12" name="Cloud Callout 11"/>
          <p:cNvSpPr/>
          <p:nvPr/>
        </p:nvSpPr>
        <p:spPr>
          <a:xfrm>
            <a:off x="8896596" y="1988833"/>
            <a:ext cx="3295404" cy="4592315"/>
          </a:xfrm>
          <a:prstGeom prst="cloudCallout">
            <a:avLst>
              <a:gd name="adj1" fmla="val -60596"/>
              <a:gd name="adj2" fmla="val 11016"/>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a:t>Bác kết bạn với Thần Gió là rất đúng. Con người cần sống hòa thuận với thiên nhiên.</a:t>
            </a:r>
            <a:endParaRPr lang="vi-VN" sz="2800"/>
          </a:p>
        </p:txBody>
      </p:sp>
    </p:spTree>
    <p:extLst>
      <p:ext uri="{BB962C8B-B14F-4D97-AF65-F5344CB8AC3E}">
        <p14:creationId xmlns:p14="http://schemas.microsoft.com/office/powerpoint/2010/main" val="2946478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14464" y="854330"/>
            <a:ext cx="6219972" cy="646331"/>
          </a:xfrm>
          <a:prstGeom prst="rect">
            <a:avLst/>
          </a:prstGeom>
        </p:spPr>
        <p:txBody>
          <a:bodyPr wrap="none">
            <a:spAutoFit/>
          </a:bodyPr>
          <a:lstStyle/>
          <a:p>
            <a:r>
              <a:rPr lang="en-US" sz="3600" dirty="0" err="1">
                <a:solidFill>
                  <a:srgbClr val="FF0000"/>
                </a:solidFill>
                <a:effectLst>
                  <a:outerShdw blurRad="38100" dist="38100" dir="2700000" algn="tl">
                    <a:srgbClr val="000000">
                      <a:alpha val="43137"/>
                    </a:srgbClr>
                  </a:outerShdw>
                </a:effectLst>
                <a:latin typeface="+mj-lt"/>
                <a:cs typeface="Times New Roman" pitchFamily="18" charset="0"/>
              </a:rPr>
              <a:t>Ông</a:t>
            </a:r>
            <a:r>
              <a:rPr lang="en-US" sz="3600" dirty="0">
                <a:solidFill>
                  <a:srgbClr val="FF0000"/>
                </a:solidFill>
                <a:effectLst>
                  <a:outerShdw blurRad="38100" dist="38100" dir="2700000" algn="tl">
                    <a:srgbClr val="000000">
                      <a:alpha val="43137"/>
                    </a:srgbClr>
                  </a:outerShdw>
                </a:effectLst>
                <a:latin typeface="+mj-lt"/>
                <a:cs typeface="Times New Roman" pitchFamily="18" charset="0"/>
              </a:rPr>
              <a:t> </a:t>
            </a:r>
            <a:r>
              <a:rPr lang="en-US" sz="3600" dirty="0" err="1">
                <a:solidFill>
                  <a:srgbClr val="FF0000"/>
                </a:solidFill>
                <a:effectLst>
                  <a:outerShdw blurRad="38100" dist="38100" dir="2700000" algn="tl">
                    <a:srgbClr val="000000">
                      <a:alpha val="43137"/>
                    </a:srgbClr>
                  </a:outerShdw>
                </a:effectLst>
                <a:latin typeface="+mj-lt"/>
                <a:cs typeface="Times New Roman" pitchFamily="18" charset="0"/>
              </a:rPr>
              <a:t>Mạnh</a:t>
            </a:r>
            <a:r>
              <a:rPr lang="en-US" sz="3600" dirty="0">
                <a:solidFill>
                  <a:srgbClr val="FF0000"/>
                </a:solidFill>
                <a:effectLst>
                  <a:outerShdw blurRad="38100" dist="38100" dir="2700000" algn="tl">
                    <a:srgbClr val="000000">
                      <a:alpha val="43137"/>
                    </a:srgbClr>
                  </a:outerShdw>
                </a:effectLst>
                <a:latin typeface="+mj-lt"/>
                <a:cs typeface="Times New Roman" pitchFamily="18" charset="0"/>
              </a:rPr>
              <a:t> </a:t>
            </a:r>
            <a:r>
              <a:rPr lang="en-US" sz="3600" dirty="0" err="1">
                <a:solidFill>
                  <a:srgbClr val="FF0000"/>
                </a:solidFill>
                <a:effectLst>
                  <a:outerShdw blurRad="38100" dist="38100" dir="2700000" algn="tl">
                    <a:srgbClr val="000000">
                      <a:alpha val="43137"/>
                    </a:srgbClr>
                  </a:outerShdw>
                </a:effectLst>
                <a:latin typeface="+mj-lt"/>
                <a:cs typeface="Times New Roman" pitchFamily="18" charset="0"/>
              </a:rPr>
              <a:t>thắng</a:t>
            </a:r>
            <a:r>
              <a:rPr lang="en-US" sz="3600" dirty="0">
                <a:solidFill>
                  <a:srgbClr val="FF0000"/>
                </a:solidFill>
                <a:effectLst>
                  <a:outerShdw blurRad="38100" dist="38100" dir="2700000" algn="tl">
                    <a:srgbClr val="000000">
                      <a:alpha val="43137"/>
                    </a:srgbClr>
                  </a:outerShdw>
                </a:effectLst>
                <a:latin typeface="+mj-lt"/>
                <a:cs typeface="Times New Roman" pitchFamily="18" charset="0"/>
              </a:rPr>
              <a:t> </a:t>
            </a:r>
            <a:r>
              <a:rPr lang="en-US" sz="3600" err="1">
                <a:solidFill>
                  <a:srgbClr val="FF0000"/>
                </a:solidFill>
                <a:effectLst>
                  <a:outerShdw blurRad="38100" dist="38100" dir="2700000" algn="tl">
                    <a:srgbClr val="000000">
                      <a:alpha val="43137"/>
                    </a:srgbClr>
                  </a:outerShdw>
                </a:effectLst>
                <a:latin typeface="+mj-lt"/>
                <a:cs typeface="Times New Roman" pitchFamily="18" charset="0"/>
              </a:rPr>
              <a:t>Thần</a:t>
            </a:r>
            <a:r>
              <a:rPr lang="en-US" sz="3600">
                <a:solidFill>
                  <a:srgbClr val="FF0000"/>
                </a:solidFill>
                <a:effectLst>
                  <a:outerShdw blurRad="38100" dist="38100" dir="2700000" algn="tl">
                    <a:srgbClr val="000000">
                      <a:alpha val="43137"/>
                    </a:srgbClr>
                  </a:outerShdw>
                </a:effectLst>
                <a:latin typeface="+mj-lt"/>
                <a:cs typeface="Times New Roman" pitchFamily="18" charset="0"/>
              </a:rPr>
              <a:t> Gió</a:t>
            </a:r>
            <a:endParaRPr lang="vi-VN" sz="3600" dirty="0">
              <a:solidFill>
                <a:srgbClr val="FF0000"/>
              </a:solidFill>
              <a:effectLst>
                <a:outerShdw blurRad="38100" dist="38100" dir="2700000" algn="tl">
                  <a:srgbClr val="000000">
                    <a:alpha val="43137"/>
                  </a:srgbClr>
                </a:outerShdw>
              </a:effectLst>
              <a:latin typeface="+mj-lt"/>
            </a:endParaRPr>
          </a:p>
        </p:txBody>
      </p:sp>
      <p:sp>
        <p:nvSpPr>
          <p:cNvPr id="3" name="TextBox 2">
            <a:extLst>
              <a:ext uri="{FF2B5EF4-FFF2-40B4-BE49-F238E27FC236}">
                <a16:creationId xmlns:a16="http://schemas.microsoft.com/office/drawing/2014/main" id="{B10D91B3-3E80-407C-B208-1C65186AD28A}"/>
              </a:ext>
            </a:extLst>
          </p:cNvPr>
          <p:cNvSpPr txBox="1"/>
          <p:nvPr/>
        </p:nvSpPr>
        <p:spPr>
          <a:xfrm>
            <a:off x="189417" y="1633410"/>
            <a:ext cx="11817052" cy="4780796"/>
          </a:xfrm>
          <a:prstGeom prst="rect">
            <a:avLst/>
          </a:prstGeom>
          <a:noFill/>
        </p:spPr>
        <p:txBody>
          <a:bodyPr wrap="square">
            <a:spAutoFit/>
          </a:bodyPr>
          <a:lstStyle/>
          <a:p>
            <a:pPr algn="just">
              <a:spcAft>
                <a:spcPts val="800"/>
              </a:spcAft>
            </a:pPr>
            <a:r>
              <a:rPr lang="vi-VN" sz="3200" b="1" i="0" dirty="0">
                <a:solidFill>
                  <a:srgbClr val="000000"/>
                </a:solidFill>
                <a:effectLst/>
                <a:latin typeface="UTM Avo (Body)"/>
                <a:cs typeface="Times New Roman" panose="02020603050405020304" pitchFamily="18" charset="0"/>
              </a:rPr>
              <a:t>1.</a:t>
            </a:r>
            <a:r>
              <a:rPr lang="vi-VN" sz="3200" b="0" i="0" dirty="0">
                <a:solidFill>
                  <a:srgbClr val="000000"/>
                </a:solidFill>
                <a:effectLst/>
                <a:latin typeface="UTM Avo (Body)"/>
                <a:cs typeface="Times New Roman" panose="02020603050405020304" pitchFamily="18" charset="0"/>
              </a:rPr>
              <a:t> Ngày xưa, loài người chưa biết làm nhà, phải ở hang núi. Về sau, nhiều người về đồng bằng và ven biển sinh sống. Đây là nơi Thần Gió hoành hành.</a:t>
            </a:r>
          </a:p>
          <a:p>
            <a:pPr algn="just">
              <a:spcAft>
                <a:spcPts val="1200"/>
              </a:spcAft>
            </a:pPr>
            <a:r>
              <a:rPr lang="vi-VN" sz="3200" b="1" i="0" dirty="0">
                <a:solidFill>
                  <a:srgbClr val="000000"/>
                </a:solidFill>
                <a:effectLst/>
                <a:latin typeface="UTM Avo (Body)"/>
                <a:cs typeface="Times New Roman" panose="02020603050405020304" pitchFamily="18" charset="0"/>
              </a:rPr>
              <a:t>2.</a:t>
            </a:r>
            <a:r>
              <a:rPr lang="vi-VN" sz="3200" b="0" i="0" dirty="0">
                <a:solidFill>
                  <a:srgbClr val="000000"/>
                </a:solidFill>
                <a:effectLst/>
                <a:latin typeface="UTM Avo (Body)"/>
                <a:cs typeface="Times New Roman" panose="02020603050405020304" pitchFamily="18" charset="0"/>
              </a:rPr>
              <a:t> Một hôm, Thần Gió gặp một người tên là Mạnh. Thần xô </a:t>
            </a:r>
            <a:r>
              <a:rPr lang="en-US" sz="3200" dirty="0" err="1">
                <a:solidFill>
                  <a:srgbClr val="000000"/>
                </a:solidFill>
                <a:latin typeface="UTM Avo (Body)"/>
                <a:cs typeface="Times New Roman" panose="02020603050405020304" pitchFamily="18" charset="0"/>
              </a:rPr>
              <a:t>ông</a:t>
            </a:r>
            <a:r>
              <a:rPr lang="en-US" sz="3200" dirty="0">
                <a:solidFill>
                  <a:srgbClr val="000000"/>
                </a:solidFill>
                <a:latin typeface="UTM Avo (Body)"/>
                <a:cs typeface="Times New Roman" panose="02020603050405020304" pitchFamily="18" charset="0"/>
              </a:rPr>
              <a:t> </a:t>
            </a:r>
            <a:r>
              <a:rPr lang="vi-VN" sz="3200" b="0" i="0" dirty="0">
                <a:solidFill>
                  <a:srgbClr val="000000"/>
                </a:solidFill>
                <a:effectLst/>
                <a:latin typeface="UTM Avo (Body)"/>
                <a:cs typeface="Times New Roman" panose="02020603050405020304" pitchFamily="18" charset="0"/>
              </a:rPr>
              <a:t>ngã lăn quay</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rồi</a:t>
            </a:r>
            <a:r>
              <a:rPr lang="en-US" sz="3200" b="0" i="0" dirty="0">
                <a:solidFill>
                  <a:srgbClr val="000000"/>
                </a:solidFill>
                <a:effectLst/>
                <a:latin typeface="UTM Avo (Body)"/>
                <a:cs typeface="Times New Roman" panose="02020603050405020304" pitchFamily="18" charset="0"/>
              </a:rPr>
              <a:t> bay </a:t>
            </a:r>
            <a:r>
              <a:rPr lang="en-US" sz="3200" b="0" i="0" dirty="0" err="1">
                <a:solidFill>
                  <a:srgbClr val="000000"/>
                </a:solidFill>
                <a:effectLst/>
                <a:latin typeface="UTM Avo (Body)"/>
                <a:cs typeface="Times New Roman" panose="02020603050405020304" pitchFamily="18" charset="0"/>
              </a:rPr>
              <a:t>đi</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với</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tiếng</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cười</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ngạo</a:t>
            </a:r>
            <a:r>
              <a:rPr lang="en-US" sz="3200" b="0" i="0" dirty="0">
                <a:solidFill>
                  <a:srgbClr val="000000"/>
                </a:solidFill>
                <a:effectLst/>
                <a:latin typeface="UTM Avo (Body)"/>
                <a:cs typeface="Times New Roman" panose="02020603050405020304" pitchFamily="18" charset="0"/>
              </a:rPr>
              <a:t> </a:t>
            </a:r>
            <a:r>
              <a:rPr lang="en-US" sz="3200" b="0" i="0" dirty="0" err="1">
                <a:solidFill>
                  <a:srgbClr val="000000"/>
                </a:solidFill>
                <a:effectLst/>
                <a:latin typeface="UTM Avo (Body)"/>
                <a:cs typeface="Times New Roman" panose="02020603050405020304" pitchFamily="18" charset="0"/>
              </a:rPr>
              <a:t>nghễ</a:t>
            </a:r>
            <a:r>
              <a:rPr lang="vi-VN" sz="3200" b="0" i="0" dirty="0">
                <a:solidFill>
                  <a:srgbClr val="000000"/>
                </a:solidFill>
                <a:effectLst/>
                <a:latin typeface="UTM Avo (Body)"/>
                <a:cs typeface="Times New Roman" panose="02020603050405020304" pitchFamily="18" charset="0"/>
              </a:rPr>
              <a:t>. </a:t>
            </a:r>
            <a:endParaRPr lang="en-US" sz="3200" b="0" i="0" dirty="0">
              <a:solidFill>
                <a:srgbClr val="000000"/>
              </a:solidFill>
              <a:effectLst/>
              <a:latin typeface="UTM Avo (Body)"/>
              <a:cs typeface="Times New Roman" panose="02020603050405020304" pitchFamily="18" charset="0"/>
            </a:endParaRPr>
          </a:p>
          <a:p>
            <a:pPr algn="just">
              <a:spcAft>
                <a:spcPts val="800"/>
              </a:spcAft>
            </a:pPr>
            <a:r>
              <a:rPr lang="vi-VN" sz="3200" b="1" i="0" dirty="0">
                <a:solidFill>
                  <a:srgbClr val="000000"/>
                </a:solidFill>
                <a:effectLst/>
                <a:latin typeface="UTM Avo (Body)"/>
                <a:cs typeface="Times New Roman" panose="02020603050405020304" pitchFamily="18" charset="0"/>
              </a:rPr>
              <a:t>3.</a:t>
            </a:r>
            <a:r>
              <a:rPr lang="vi-VN" sz="3200" b="0" i="0" dirty="0">
                <a:solidFill>
                  <a:srgbClr val="000000"/>
                </a:solidFill>
                <a:effectLst/>
                <a:latin typeface="UTM Avo (Body)"/>
                <a:cs typeface="Times New Roman" panose="02020603050405020304" pitchFamily="18" charset="0"/>
              </a:rPr>
              <a:t> Từ đó, ông Mạnh quyết chống trả. Ông vào rừng lấy gỗ dựng nhà. Cả ba lần, nhà đều bị quật đổ. Cuối cùng, ông đẵn những cây gỗ lớn nhất làm cột, chọn những viên đá thật to làm tường</a:t>
            </a:r>
            <a:r>
              <a:rPr lang="en-US" sz="3200" dirty="0">
                <a:solidFill>
                  <a:srgbClr val="000000"/>
                </a:solidFill>
                <a:latin typeface="UTM Avo (Body)"/>
                <a:cs typeface="Times New Roman" panose="02020603050405020304" pitchFamily="18" charset="0"/>
              </a:rPr>
              <a:t>, </a:t>
            </a:r>
            <a:r>
              <a:rPr lang="en-US" sz="3200" dirty="0" err="1">
                <a:solidFill>
                  <a:srgbClr val="000000"/>
                </a:solidFill>
                <a:latin typeface="UTM Avo (Body)"/>
                <a:cs typeface="Times New Roman" panose="02020603050405020304" pitchFamily="18" charset="0"/>
              </a:rPr>
              <a:t>dựng</a:t>
            </a:r>
            <a:r>
              <a:rPr lang="en-US" sz="3200" dirty="0">
                <a:solidFill>
                  <a:srgbClr val="000000"/>
                </a:solidFill>
                <a:latin typeface="UTM Avo (Body)"/>
                <a:cs typeface="Times New Roman" panose="02020603050405020304" pitchFamily="18" charset="0"/>
              </a:rPr>
              <a:t> </a:t>
            </a:r>
            <a:r>
              <a:rPr lang="en-US" sz="3200" err="1">
                <a:solidFill>
                  <a:srgbClr val="000000"/>
                </a:solidFill>
                <a:latin typeface="UTM Avo (Body)"/>
                <a:cs typeface="Times New Roman" panose="02020603050405020304" pitchFamily="18" charset="0"/>
              </a:rPr>
              <a:t>một</a:t>
            </a:r>
            <a:r>
              <a:rPr lang="en-US" sz="3200">
                <a:solidFill>
                  <a:srgbClr val="000000"/>
                </a:solidFill>
                <a:latin typeface="UTM Avo (Body)"/>
                <a:cs typeface="Times New Roman" panose="02020603050405020304" pitchFamily="18" charset="0"/>
              </a:rPr>
              <a:t> ngôi nhà thật vững chãi.</a:t>
            </a:r>
          </a:p>
        </p:txBody>
      </p:sp>
      <p:sp>
        <p:nvSpPr>
          <p:cNvPr id="6" name="Oval 5">
            <a:extLst>
              <a:ext uri="{FF2B5EF4-FFF2-40B4-BE49-F238E27FC236}">
                <a16:creationId xmlns:a16="http://schemas.microsoft.com/office/drawing/2014/main" id="{A36F0A38-03E6-43F1-B00A-6270CF7BB86B}"/>
              </a:ext>
            </a:extLst>
          </p:cNvPr>
          <p:cNvSpPr/>
          <p:nvPr/>
        </p:nvSpPr>
        <p:spPr>
          <a:xfrm>
            <a:off x="170394" y="1762766"/>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1</a:t>
            </a:r>
            <a:endParaRPr lang="vi-VN" sz="3200" b="1" dirty="0">
              <a:cs typeface="Times New Roman" pitchFamily="18" charset="0"/>
            </a:endParaRPr>
          </a:p>
        </p:txBody>
      </p:sp>
      <p:sp>
        <p:nvSpPr>
          <p:cNvPr id="7" name="Oval 6">
            <a:extLst>
              <a:ext uri="{FF2B5EF4-FFF2-40B4-BE49-F238E27FC236}">
                <a16:creationId xmlns:a16="http://schemas.microsoft.com/office/drawing/2014/main" id="{0E10DCE0-A535-4DD1-AC89-06A560AF7D06}"/>
              </a:ext>
            </a:extLst>
          </p:cNvPr>
          <p:cNvSpPr/>
          <p:nvPr/>
        </p:nvSpPr>
        <p:spPr>
          <a:xfrm>
            <a:off x="189883" y="3219649"/>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2</a:t>
            </a:r>
          </a:p>
        </p:txBody>
      </p:sp>
      <p:sp>
        <p:nvSpPr>
          <p:cNvPr id="8" name="Oval 7">
            <a:extLst>
              <a:ext uri="{FF2B5EF4-FFF2-40B4-BE49-F238E27FC236}">
                <a16:creationId xmlns:a16="http://schemas.microsoft.com/office/drawing/2014/main" id="{D745B196-9D52-46CE-B90F-1F598AB23E79}"/>
              </a:ext>
            </a:extLst>
          </p:cNvPr>
          <p:cNvSpPr/>
          <p:nvPr/>
        </p:nvSpPr>
        <p:spPr>
          <a:xfrm>
            <a:off x="162913" y="4374469"/>
            <a:ext cx="429397" cy="39820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cs typeface="Times New Roman" pitchFamily="18" charset="0"/>
              </a:rPr>
              <a:t>3</a:t>
            </a:r>
            <a:endParaRPr lang="vi-VN" sz="2400" b="1" dirty="0">
              <a:cs typeface="Times New Roman" pitchFamily="18" charset="0"/>
            </a:endParaRPr>
          </a:p>
        </p:txBody>
      </p:sp>
      <p:sp>
        <p:nvSpPr>
          <p:cNvPr id="10" name="Flowchart: Terminator 9">
            <a:extLst>
              <a:ext uri="{FF2B5EF4-FFF2-40B4-BE49-F238E27FC236}">
                <a16:creationId xmlns:a16="http://schemas.microsoft.com/office/drawing/2014/main" id="{68235C77-4621-43A6-B89F-BB6B017001AD}"/>
              </a:ext>
            </a:extLst>
          </p:cNvPr>
          <p:cNvSpPr/>
          <p:nvPr/>
        </p:nvSpPr>
        <p:spPr>
          <a:xfrm>
            <a:off x="9013372" y="458517"/>
            <a:ext cx="3000818" cy="646331"/>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cs typeface="Times New Roman" panose="02020603050405020304" pitchFamily="18" charset="0"/>
              </a:rPr>
              <a:t>ĐỌC CẢ BÀI</a:t>
            </a:r>
            <a:endParaRPr lang="en-US" sz="2800" b="1"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3059435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6047" y="873282"/>
            <a:ext cx="11859905" cy="5355312"/>
          </a:xfrm>
          <a:prstGeom prst="rect">
            <a:avLst/>
          </a:prstGeom>
        </p:spPr>
        <p:txBody>
          <a:bodyPr wrap="square">
            <a:spAutoFit/>
          </a:bodyPr>
          <a:lstStyle/>
          <a:p>
            <a:pPr algn="just"/>
            <a:r>
              <a:rPr lang="vi-VN" sz="3100" b="1">
                <a:solidFill>
                  <a:srgbClr val="000000"/>
                </a:solidFill>
                <a:latin typeface="UTM Avo (Body)"/>
                <a:cs typeface="Times New Roman" panose="02020603050405020304" pitchFamily="18" charset="0"/>
              </a:rPr>
              <a:t>4.</a:t>
            </a:r>
            <a:r>
              <a:rPr lang="vi-VN" sz="3100">
                <a:solidFill>
                  <a:srgbClr val="000000"/>
                </a:solidFill>
                <a:latin typeface="UTM Avo (Body)"/>
                <a:cs typeface="Times New Roman" panose="02020603050405020304" pitchFamily="18" charset="0"/>
              </a:rPr>
              <a:t> Ngôi nhà đã làm xong. Đêm ấy, thần Gió lại đến đập cửa, thét :</a:t>
            </a:r>
          </a:p>
          <a:p>
            <a:pPr algn="just"/>
            <a:r>
              <a:rPr lang="vi-VN" sz="3100">
                <a:solidFill>
                  <a:srgbClr val="000000"/>
                </a:solidFill>
                <a:latin typeface="UTM Avo (Body)"/>
                <a:cs typeface="Times New Roman" panose="02020603050405020304" pitchFamily="18" charset="0"/>
              </a:rPr>
              <a:t>- Mở cửa ra !</a:t>
            </a:r>
          </a:p>
          <a:p>
            <a:pPr algn="just"/>
            <a:r>
              <a:rPr lang="vi-VN" sz="3100">
                <a:solidFill>
                  <a:srgbClr val="000000"/>
                </a:solidFill>
                <a:latin typeface="UTM Avo (Body)"/>
                <a:cs typeface="Times New Roman" panose="02020603050405020304" pitchFamily="18" charset="0"/>
              </a:rPr>
              <a:t>- Không ! Sáng mai ta sẽ mời ông vào.</a:t>
            </a:r>
          </a:p>
          <a:p>
            <a:pPr algn="just"/>
            <a:r>
              <a:rPr lang="vi-VN" sz="3100">
                <a:solidFill>
                  <a:srgbClr val="000000"/>
                </a:solidFill>
                <a:latin typeface="UTM Avo (Body)"/>
                <a:cs typeface="Times New Roman" panose="02020603050405020304" pitchFamily="18" charset="0"/>
              </a:rPr>
              <a:t>Thần Gió đã giận dữ, lồng lộn</a:t>
            </a:r>
            <a:r>
              <a:rPr lang="en-US" sz="3100">
                <a:solidFill>
                  <a:srgbClr val="000000"/>
                </a:solidFill>
                <a:latin typeface="UTM Avo (Body)"/>
                <a:cs typeface="Times New Roman" panose="02020603050405020304" pitchFamily="18" charset="0"/>
              </a:rPr>
              <a:t> suốt đêm nhưng</a:t>
            </a:r>
            <a:r>
              <a:rPr lang="vi-VN" sz="3100">
                <a:solidFill>
                  <a:srgbClr val="000000"/>
                </a:solidFill>
                <a:latin typeface="UTM Avo (Body)"/>
                <a:cs typeface="Times New Roman" panose="02020603050405020304" pitchFamily="18" charset="0"/>
              </a:rPr>
              <a:t> không thể xô đổ ngôi nhà.  </a:t>
            </a:r>
          </a:p>
          <a:p>
            <a:pPr algn="just"/>
            <a:r>
              <a:rPr lang="vi-VN" sz="3100" b="1">
                <a:solidFill>
                  <a:srgbClr val="000000"/>
                </a:solidFill>
                <a:latin typeface="UTM Avo (Body)"/>
                <a:cs typeface="Times New Roman" panose="02020603050405020304" pitchFamily="18" charset="0"/>
              </a:rPr>
              <a:t>5.</a:t>
            </a:r>
            <a:r>
              <a:rPr lang="vi-VN" sz="3100">
                <a:solidFill>
                  <a:srgbClr val="000000"/>
                </a:solidFill>
                <a:latin typeface="UTM Avo (Body)"/>
                <a:cs typeface="Times New Roman" panose="02020603050405020304" pitchFamily="18" charset="0"/>
              </a:rPr>
              <a:t> Mấy tháng sau, Thần Gió đến nhà ông Mạnh, tỏ vẻ ăn năn. Ông Mạnh an ủi và mời Thần thỉnh thoảng tới chơi. Từ đó, Thần Gió thường đến thăm ông, đem cho ngôi nhà không khí mát lành từ biển cả và hương thơm ngào ngạt của các loài hoa.</a:t>
            </a:r>
          </a:p>
          <a:p>
            <a:pPr algn="r"/>
            <a:r>
              <a:rPr lang="vi-VN" sz="2400">
                <a:latin typeface="UTM Avo (Body)"/>
                <a:cs typeface="Times New Roman" panose="02020603050405020304" pitchFamily="18" charset="0"/>
              </a:rPr>
              <a:t>Phỏng theo A –NHÔNG (Hoàng Ánh dịch ).</a:t>
            </a:r>
            <a:endParaRPr lang="vi-VN" sz="2400">
              <a:solidFill>
                <a:srgbClr val="000000"/>
              </a:solidFill>
              <a:latin typeface="UTM Avo (Body)"/>
              <a:cs typeface="Times New Roman" panose="02020603050405020304" pitchFamily="18" charset="0"/>
            </a:endParaRPr>
          </a:p>
          <a:p>
            <a:pPr algn="r"/>
            <a:endParaRPr lang="en-US" sz="3100" dirty="0">
              <a:latin typeface="UTM Avo (Body)"/>
              <a:cs typeface="Times New Roman" panose="02020603050405020304" pitchFamily="18" charset="0"/>
            </a:endParaRPr>
          </a:p>
        </p:txBody>
      </p:sp>
      <p:sp>
        <p:nvSpPr>
          <p:cNvPr id="4" name="Oval 3">
            <a:extLst>
              <a:ext uri="{FF2B5EF4-FFF2-40B4-BE49-F238E27FC236}">
                <a16:creationId xmlns:a16="http://schemas.microsoft.com/office/drawing/2014/main" id="{A36F0A38-03E6-43F1-B00A-6270CF7BB86B}"/>
              </a:ext>
            </a:extLst>
          </p:cNvPr>
          <p:cNvSpPr/>
          <p:nvPr/>
        </p:nvSpPr>
        <p:spPr>
          <a:xfrm>
            <a:off x="166047" y="994375"/>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cs typeface="Times New Roman" pitchFamily="18" charset="0"/>
              </a:rPr>
              <a:t>4</a:t>
            </a:r>
            <a:endParaRPr lang="vi-VN" sz="3200" b="1" dirty="0">
              <a:cs typeface="Times New Roman" pitchFamily="18" charset="0"/>
            </a:endParaRPr>
          </a:p>
        </p:txBody>
      </p:sp>
      <p:sp>
        <p:nvSpPr>
          <p:cNvPr id="5" name="Oval 4">
            <a:extLst>
              <a:ext uri="{FF2B5EF4-FFF2-40B4-BE49-F238E27FC236}">
                <a16:creationId xmlns:a16="http://schemas.microsoft.com/office/drawing/2014/main" id="{0E10DCE0-A535-4DD1-AC89-06A560AF7D06}"/>
              </a:ext>
            </a:extLst>
          </p:cNvPr>
          <p:cNvSpPr/>
          <p:nvPr/>
        </p:nvSpPr>
        <p:spPr>
          <a:xfrm>
            <a:off x="166047" y="3809371"/>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cs typeface="Times New Roman" pitchFamily="18" charset="0"/>
              </a:rPr>
              <a:t>5</a:t>
            </a:r>
            <a:endParaRPr lang="vi-VN" sz="2400" b="1" dirty="0">
              <a:cs typeface="Times New Roman" pitchFamily="18" charset="0"/>
            </a:endParaRPr>
          </a:p>
        </p:txBody>
      </p:sp>
    </p:spTree>
    <p:extLst>
      <p:ext uri="{BB962C8B-B14F-4D97-AF65-F5344CB8AC3E}">
        <p14:creationId xmlns:p14="http://schemas.microsoft.com/office/powerpoint/2010/main" val="27669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10" presetClass="exit" presetSubtype="0" fill="hold" grpId="1" nodeType="with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10" presetClass="exit" presetSubtype="0" fill="hold" grpId="1" nodeType="withEffect">
                                  <p:stCondLst>
                                    <p:cond delay="0"/>
                                  </p:stCondLst>
                                  <p:childTnLst>
                                    <p:animEffect transition="out" filter="fade">
                                      <p:cBhvr>
                                        <p:cTn id="15" dur="500"/>
                                        <p:tgtEl>
                                          <p:spTgt spid="5"/>
                                        </p:tgtEl>
                                      </p:cBhvr>
                                    </p:animEffect>
                                    <p:set>
                                      <p:cBhvr>
                                        <p:cTn id="16"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5782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1927</TotalTime>
  <Words>1775</Words>
  <Application>Microsoft Office PowerPoint</Application>
  <PresentationFormat>Widescreen</PresentationFormat>
  <Paragraphs>140</Paragraphs>
  <Slides>29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UTM Avo (Body)</vt:lpstr>
      <vt:lpstr>宋体</vt:lpstr>
      <vt:lpstr>UTM Avo</vt: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146</cp:revision>
  <dcterms:created xsi:type="dcterms:W3CDTF">2021-11-01T08:16:43Z</dcterms:created>
  <dcterms:modified xsi:type="dcterms:W3CDTF">2022-03-16T08:33:40Z</dcterms:modified>
</cp:coreProperties>
</file>