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2"/>
  </p:notesMasterIdLst>
  <p:sldIdLst>
    <p:sldId id="449" r:id="rId2"/>
    <p:sldId id="275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270" r:id="rId12"/>
    <p:sldId id="278" r:id="rId13"/>
    <p:sldId id="276" r:id="rId14"/>
    <p:sldId id="279" r:id="rId15"/>
    <p:sldId id="372" r:id="rId16"/>
    <p:sldId id="291" r:id="rId17"/>
    <p:sldId id="373" r:id="rId18"/>
    <p:sldId id="281" r:id="rId19"/>
    <p:sldId id="326" r:id="rId20"/>
    <p:sldId id="28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czac" initials="Z" lastIdx="1" clrIdx="0">
    <p:extLst>
      <p:ext uri="{19B8F6BF-5375-455C-9EA6-DF929625EA0E}">
        <p15:presenceInfo xmlns:p15="http://schemas.microsoft.com/office/powerpoint/2012/main" userId="Zicza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32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923B0-2D98-4F10-B2F7-623756F65589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0EA34-30FB-4792-A51A-D13FABE0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02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6" y="1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0006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4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030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0752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3" y="13652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228471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" Target="slide8.xml"/><Relationship Id="rId7" Type="http://schemas.openxmlformats.org/officeDocument/2006/relationships/slide" Target="slide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gif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image" Target="../media/image14.gif"/><Relationship Id="rId4" Type="http://schemas.openxmlformats.org/officeDocument/2006/relationships/image" Target="../media/image11.gif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image" Target="../media/image21.gif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267704" y="1679859"/>
            <a:ext cx="986520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2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12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Chữ hoa A (kiểu 2)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191" y="45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264" y="579571"/>
            <a:ext cx="990847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52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17B2FA60-5046-4758-9A88-802492A48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0" y="71344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86439-C1C8-439F-9DA4-B12453CE7CF9}"/>
              </a:ext>
            </a:extLst>
          </p:cNvPr>
          <p:cNvSpPr/>
          <p:nvPr/>
        </p:nvSpPr>
        <p:spPr>
          <a:xfrm>
            <a:off x="3013738" y="400348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7FF114DB-2E1D-4C3F-B635-628DD4D4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66"/>
            <a:ext cx="12192000" cy="64078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72221-AAF0-42E1-B6B8-1494ED6B3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3216276" y="692150"/>
            <a:ext cx="56165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5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67911BE3-59C2-484D-9068-D0BEA521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030"/>
            <a:ext cx="12192000" cy="64359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608B5C-1458-4FF8-AA94-971745B83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14" y="4681644"/>
            <a:ext cx="10774016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dirty="0" err="1">
                <a:latin typeface="UTM Avo" panose="02040603050506020204" pitchFamily="18" charset="0"/>
              </a:rPr>
              <a:t>Tên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phù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thủy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độc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đã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bắt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cóc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hết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sinh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vật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biển</a:t>
            </a:r>
            <a:r>
              <a:rPr lang="en-US" altLang="en-US" sz="2800" dirty="0">
                <a:latin typeface="UTM Avo" panose="02040603050506020204" pitchFamily="18" charset="0"/>
              </a:rPr>
              <a:t>.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em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hãy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giúp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nàng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tiên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giải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cứu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bạn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ấy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nhé</a:t>
            </a:r>
            <a:r>
              <a:rPr lang="en-US" altLang="en-US" sz="2800" dirty="0"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678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8031ACEC-8B13-4AF5-99AD-8F33F92EA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2000" cy="6421902"/>
          </a:xfrm>
          <a:prstGeom prst="rect">
            <a:avLst/>
          </a:prstGeom>
        </p:spPr>
      </p:pic>
      <p:pic>
        <p:nvPicPr>
          <p:cNvPr id="4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0C8C4127-3724-4EE3-9CD0-06F7B98A9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1129544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EDA83EDE-A7A9-4AA0-8618-BECA2A1CB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6" y="965067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2CBF87D2-DA66-4CA4-9E31-F0586D736A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4" y="2254250"/>
            <a:ext cx="1470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>
            <a:hlinkClick r:id="rId9" action="ppaction://hlinksldjump"/>
            <a:extLst>
              <a:ext uri="{FF2B5EF4-FFF2-40B4-BE49-F238E27FC236}">
                <a16:creationId xmlns:a16="http://schemas.microsoft.com/office/drawing/2014/main" id="{FDBC4E7F-2D04-4824-8852-6536AE8042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2" y="4648200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otched Right Arrow 1">
            <a:hlinkClick r:id="rId11" action="ppaction://hlinksldjump"/>
            <a:extLst>
              <a:ext uri="{FF2B5EF4-FFF2-40B4-BE49-F238E27FC236}">
                <a16:creationId xmlns:a16="http://schemas.microsoft.com/office/drawing/2014/main" id="{014528CF-CA32-4ABA-8F51-3B6632BA8BFC}"/>
              </a:ext>
            </a:extLst>
          </p:cNvPr>
          <p:cNvSpPr/>
          <p:nvPr/>
        </p:nvSpPr>
        <p:spPr>
          <a:xfrm>
            <a:off x="9258301" y="5728456"/>
            <a:ext cx="2933700" cy="1111752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VỀ NHÀ THÔI</a:t>
            </a:r>
          </a:p>
        </p:txBody>
      </p:sp>
    </p:spTree>
    <p:extLst>
      <p:ext uri="{BB962C8B-B14F-4D97-AF65-F5344CB8AC3E}">
        <p14:creationId xmlns:p14="http://schemas.microsoft.com/office/powerpoint/2010/main" val="273057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>
            <a:extLst>
              <a:ext uri="{FF2B5EF4-FFF2-40B4-BE49-F238E27FC236}">
                <a16:creationId xmlns:a16="http://schemas.microsoft.com/office/drawing/2014/main" id="{21D091EB-4BE6-4C71-A6C1-412853BA5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336"/>
            <a:ext cx="12192000" cy="6443664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E872EE6-F662-4F73-B75D-B89C40532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282" y="1002293"/>
            <a:ext cx="5036907" cy="55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3600"/>
          </a:p>
        </p:txBody>
      </p:sp>
      <p:sp>
        <p:nvSpPr>
          <p:cNvPr id="5" name="AutoShap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E9AC94F-6283-4933-8741-4E5357310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C4FB9FC5-35ED-4B38-AE5D-00793421FCF2}"/>
              </a:ext>
            </a:extLst>
          </p:cNvPr>
          <p:cNvSpPr/>
          <p:nvPr/>
        </p:nvSpPr>
        <p:spPr>
          <a:xfrm>
            <a:off x="8769438" y="618745"/>
            <a:ext cx="1068301" cy="995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B5FF0B73-752E-4953-941B-948C8BA9906C}"/>
              </a:ext>
            </a:extLst>
          </p:cNvPr>
          <p:cNvSpPr/>
          <p:nvPr/>
        </p:nvSpPr>
        <p:spPr>
          <a:xfrm>
            <a:off x="8672787" y="1928646"/>
            <a:ext cx="728387" cy="62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51237B33-9DF8-4D0D-AC4C-7D55C188A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68" y="4054581"/>
            <a:ext cx="1408215" cy="203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920756CA-EFF3-4591-8938-746E7F02DA1D}"/>
              </a:ext>
            </a:extLst>
          </p:cNvPr>
          <p:cNvSpPr/>
          <p:nvPr/>
        </p:nvSpPr>
        <p:spPr>
          <a:xfrm>
            <a:off x="1125415" y="1409700"/>
            <a:ext cx="6824785" cy="2253164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Y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vừa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9934B2F-3BA7-4073-A71F-007FCE90CCD8}"/>
              </a:ext>
            </a:extLst>
          </p:cNvPr>
          <p:cNvSpPr/>
          <p:nvPr/>
        </p:nvSpPr>
        <p:spPr>
          <a:xfrm>
            <a:off x="4920759" y="3886200"/>
            <a:ext cx="5556741" cy="2855914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C00000"/>
                </a:solidFill>
              </a:rPr>
              <a:t>Chữ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err="1">
                <a:solidFill>
                  <a:srgbClr val="C00000"/>
                </a:solidFill>
              </a:rPr>
              <a:t>hoa</a:t>
            </a:r>
            <a:r>
              <a:rPr lang="en-US" sz="4000">
                <a:solidFill>
                  <a:srgbClr val="C00000"/>
                </a:solidFill>
              </a:rPr>
              <a:t> Y </a:t>
            </a:r>
            <a:r>
              <a:rPr lang="en-US" sz="4000" dirty="0" err="1">
                <a:solidFill>
                  <a:srgbClr val="C00000"/>
                </a:solidFill>
              </a:rPr>
              <a:t>cỡ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vừa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err="1">
                <a:solidFill>
                  <a:srgbClr val="C00000"/>
                </a:solidFill>
              </a:rPr>
              <a:t>cao</a:t>
            </a:r>
            <a:r>
              <a:rPr lang="en-US" sz="4000">
                <a:solidFill>
                  <a:srgbClr val="C00000"/>
                </a:solidFill>
              </a:rPr>
              <a:t> 8 </a:t>
            </a:r>
            <a:r>
              <a:rPr lang="en-US" sz="4000" dirty="0">
                <a:solidFill>
                  <a:srgbClr val="C00000"/>
                </a:solidFill>
              </a:rPr>
              <a:t>ô li.</a:t>
            </a:r>
          </a:p>
        </p:txBody>
      </p:sp>
    </p:spTree>
    <p:extLst>
      <p:ext uri="{BB962C8B-B14F-4D97-AF65-F5344CB8AC3E}">
        <p14:creationId xmlns:p14="http://schemas.microsoft.com/office/powerpoint/2010/main" val="42924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772BFEA3-1AEA-48A3-A178-6B60ED76B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sp>
        <p:nvSpPr>
          <p:cNvPr id="4" name="Oval Callout 1">
            <a:extLst>
              <a:ext uri="{FF2B5EF4-FFF2-40B4-BE49-F238E27FC236}">
                <a16:creationId xmlns:a16="http://schemas.microsoft.com/office/drawing/2014/main" id="{5BB1FBE4-7550-4410-BA6E-027965488F86}"/>
              </a:ext>
            </a:extLst>
          </p:cNvPr>
          <p:cNvSpPr/>
          <p:nvPr/>
        </p:nvSpPr>
        <p:spPr>
          <a:xfrm>
            <a:off x="1585915" y="643732"/>
            <a:ext cx="7265985" cy="2868612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Y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5" name="Oval Callout 3">
            <a:extLst>
              <a:ext uri="{FF2B5EF4-FFF2-40B4-BE49-F238E27FC236}">
                <a16:creationId xmlns:a16="http://schemas.microsoft.com/office/drawing/2014/main" id="{A8C576A0-2CB6-4EB0-8468-FC0044BC7320}"/>
              </a:ext>
            </a:extLst>
          </p:cNvPr>
          <p:cNvSpPr/>
          <p:nvPr/>
        </p:nvSpPr>
        <p:spPr>
          <a:xfrm>
            <a:off x="5008564" y="4171950"/>
            <a:ext cx="5951536" cy="233521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Y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4 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ô li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3691987E-4B16-4E57-A93E-8C3769BF0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989388"/>
            <a:ext cx="20018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FB5D752-3075-4768-AB3C-BDFB0169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6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CF11FA9F-7476-4751-B304-0FFC1EB23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34"/>
            <a:ext cx="12192000" cy="6393766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CB740E6-CF00-45C1-BC9F-B21FE7FDD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5" y="4519848"/>
            <a:ext cx="974728" cy="164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>
            <a:extLst>
              <a:ext uri="{FF2B5EF4-FFF2-40B4-BE49-F238E27FC236}">
                <a16:creationId xmlns:a16="http://schemas.microsoft.com/office/drawing/2014/main" id="{18406EBC-5937-42C0-9225-2674D89F07B1}"/>
              </a:ext>
            </a:extLst>
          </p:cNvPr>
          <p:cNvSpPr/>
          <p:nvPr/>
        </p:nvSpPr>
        <p:spPr>
          <a:xfrm>
            <a:off x="2250830" y="1063674"/>
            <a:ext cx="4587046" cy="2852737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 Y gồm mấy nét?</a:t>
            </a: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id="{24DC5B6E-B690-4B19-8FF3-759F3C9D59EA}"/>
              </a:ext>
            </a:extLst>
          </p:cNvPr>
          <p:cNvSpPr/>
          <p:nvPr/>
        </p:nvSpPr>
        <p:spPr>
          <a:xfrm>
            <a:off x="5231551" y="4210001"/>
            <a:ext cx="6350849" cy="1986916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T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EE0B471-59BE-496D-B77B-34BD7DEEC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715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FFF83019-F54F-4C7B-9A76-EB601F0E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5B0D78C-BD36-49E2-9E43-C3FFBF201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321" y="3891159"/>
            <a:ext cx="1652565" cy="125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DF2C1B16-D18C-4A22-9506-C1085C46EB06}"/>
              </a:ext>
            </a:extLst>
          </p:cNvPr>
          <p:cNvSpPr/>
          <p:nvPr/>
        </p:nvSpPr>
        <p:spPr>
          <a:xfrm>
            <a:off x="1868604" y="533401"/>
            <a:ext cx="5613987" cy="2514598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Nêu các nét của chữ Y ?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58226121-B697-488B-B480-5F8439E48FEF}"/>
              </a:ext>
            </a:extLst>
          </p:cNvPr>
          <p:cNvSpPr/>
          <p:nvPr/>
        </p:nvSpPr>
        <p:spPr>
          <a:xfrm>
            <a:off x="5074670" y="2926080"/>
            <a:ext cx="7011313" cy="2653085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/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 1: Nét móc hai đầu (giống chữ U hoa )</a:t>
            </a:r>
          </a:p>
          <a:p>
            <a:pPr indent="457200"/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 2 : Nét khuyết ngược</a:t>
            </a:r>
          </a:p>
          <a:p>
            <a:pPr indent="457200"/>
            <a:r>
              <a:rPr lang="en-US" sz="28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en-US" sz="28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6D9A7F0-F541-404C-98D0-673322D50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30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Hình ảnh 7">
            <a:extLst>
              <a:ext uri="{FF2B5EF4-FFF2-40B4-BE49-F238E27FC236}">
                <a16:creationId xmlns:a16="http://schemas.microsoft.com/office/drawing/2014/main" id="{69466908-3545-4421-B890-7DCC1DBD1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1999" cy="6421902"/>
          </a:xfrm>
          <a:prstGeom prst="rect">
            <a:avLst/>
          </a:prstGeom>
        </p:spPr>
      </p:pic>
      <p:sp>
        <p:nvSpPr>
          <p:cNvPr id="4" name="WordArt 6">
            <a:extLst>
              <a:ext uri="{FF2B5EF4-FFF2-40B4-BE49-F238E27FC236}">
                <a16:creationId xmlns:a16="http://schemas.microsoft.com/office/drawing/2014/main" id="{93BA7411-58B4-49C5-AA4E-33A90DDE86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0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D5CE0AD-4D52-4C1B-B500-01000787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78263"/>
            <a:ext cx="44021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loud Callout 3">
            <a:extLst>
              <a:ext uri="{FF2B5EF4-FFF2-40B4-BE49-F238E27FC236}">
                <a16:creationId xmlns:a16="http://schemas.microsoft.com/office/drawing/2014/main" id="{DA48120A-ADFE-47B1-9443-D44CCFE81652}"/>
              </a:ext>
            </a:extLst>
          </p:cNvPr>
          <p:cNvSpPr/>
          <p:nvPr/>
        </p:nvSpPr>
        <p:spPr>
          <a:xfrm>
            <a:off x="1820865" y="762001"/>
            <a:ext cx="5714999" cy="2811463"/>
          </a:xfrm>
          <a:prstGeom prst="cloudCallout">
            <a:avLst>
              <a:gd name="adj1" fmla="val -14066"/>
              <a:gd name="adj2" fmla="val 7009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vi-VN" sz="2800" dirty="0">
                <a:solidFill>
                  <a:schemeClr val="accent2">
                    <a:lumMod val="50000"/>
                  </a:schemeClr>
                </a:solidFill>
              </a:rPr>
              <a:t>ảm ơn bạn vì đã giúp chúng mình. Tặng bạn viên ngọc trai tuyệt đẹp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này</a:t>
            </a:r>
            <a:endParaRPr lang="en-US" sz="2800" dirty="0"/>
          </a:p>
          <a:p>
            <a:pPr algn="ctr">
              <a:defRPr/>
            </a:pPr>
            <a:endParaRPr lang="en-US" sz="2400" dirty="0"/>
          </a:p>
        </p:txBody>
      </p:sp>
      <p:pic>
        <p:nvPicPr>
          <p:cNvPr id="9" name="Picture 14">
            <a:hlinkClick r:id="rId4" action="ppaction://hlinksldjump"/>
            <a:extLst>
              <a:ext uri="{FF2B5EF4-FFF2-40B4-BE49-F238E27FC236}">
                <a16:creationId xmlns:a16="http://schemas.microsoft.com/office/drawing/2014/main" id="{38CA1BA0-9F70-4AF5-AFF9-C95682A54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76" y="5743575"/>
            <a:ext cx="1714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81332B50-DF95-43D1-8652-B7305665B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1779588"/>
            <a:ext cx="1581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2703491" y="487989"/>
            <a:ext cx="83488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Chữ</a:t>
            </a:r>
            <a:r>
              <a:rPr lang="en-US" sz="4800" b="1" noProof="0">
                <a:solidFill>
                  <a:srgbClr val="FF0000"/>
                </a:solidFill>
              </a:rPr>
              <a:t> </a:t>
            </a:r>
            <a:r>
              <a:rPr lang="en-US" sz="4800" b="1">
                <a:solidFill>
                  <a:srgbClr val="FF0000"/>
                </a:solidFill>
              </a:rPr>
              <a:t>hoa      </a:t>
            </a:r>
            <a:r>
              <a:rPr lang="en-US" sz="4000">
                <a:solidFill>
                  <a:srgbClr val="FF0000"/>
                </a:solidFill>
              </a:rPr>
              <a:t>(kiểu2)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44" y="1410077"/>
            <a:ext cx="609229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 sát và trả lời câu hỏi: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30187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a) 4 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) 6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733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) 5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ô 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li 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300" y="3720149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305" y="1887371"/>
            <a:ext cx="5543550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426" y="2064639"/>
            <a:ext cx="58648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70C0"/>
                </a:solidFill>
              </a:rPr>
              <a:t>- Chữ hoa a (kiểu 2) cỡ vừa cao mấy ô li?</a:t>
            </a:r>
            <a:endParaRPr lang="vi-VN" sz="3200">
              <a:solidFill>
                <a:srgbClr val="0070C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8B848-488F-497C-8343-F25CD9CFFCB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t="32510" r="19243" b="24054"/>
          <a:stretch/>
        </p:blipFill>
        <p:spPr bwMode="auto">
          <a:xfrm>
            <a:off x="5701561" y="487988"/>
            <a:ext cx="788877" cy="6516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8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60"/>
                            </p:stCondLst>
                            <p:childTnLst>
                              <p:par>
                                <p:cTn id="4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3" grpId="0"/>
      <p:bldP spid="24" grpId="0"/>
      <p:bldP spid="25" grpId="0" build="allAtOnce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148681" y="5295594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244056" y="5297182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210844" y="5286069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173" y="2653629"/>
            <a:ext cx="28163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a) 2 ô li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rưỡi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239" y="3421916"/>
            <a:ext cx="1600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173" y="4147005"/>
            <a:ext cx="16092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5 ô li</a:t>
            </a: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173" y="2749391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7555" y="1346099"/>
            <a:ext cx="6091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70C0"/>
                </a:solidFill>
              </a:rPr>
              <a:t>- Chữ hoa a (kiểu 2) cỡ nhỏ cao mấy ô li?</a:t>
            </a:r>
            <a:endParaRPr lang="vi-VN" sz="3200">
              <a:solidFill>
                <a:srgbClr val="0070C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DF603B-7028-4DD7-BA55-977B52F36F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294" t="24299" r="13067" b="22719"/>
          <a:stretch/>
        </p:blipFill>
        <p:spPr>
          <a:xfrm>
            <a:off x="6369269" y="2064639"/>
            <a:ext cx="5486399" cy="443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555818" y="2019706"/>
            <a:ext cx="4998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j-lt"/>
                <a:cs typeface="Times New Roman" panose="02020603050405020304" pitchFamily="18" charset="0"/>
              </a:rPr>
              <a:t>- Chữ hoa</a:t>
            </a:r>
            <a:r>
              <a:rPr lang="en-US" sz="3600">
                <a:latin typeface="+mj-lt"/>
                <a:cs typeface="Times New Roman" panose="02020603050405020304" pitchFamily="18" charset="0"/>
              </a:rPr>
              <a:t> a 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gồm 2 nét.</a:t>
            </a:r>
          </a:p>
          <a:p>
            <a:endParaRPr lang="en-US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172278" y="3742471"/>
            <a:ext cx="662222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1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Cong k</a:t>
            </a:r>
            <a:r>
              <a:rPr lang="vi-VN" sz="2800">
                <a:latin typeface="+mj-lt"/>
                <a:cs typeface="Times New Roman" panose="02020603050405020304" pitchFamily="18" charset="0"/>
              </a:rPr>
              <a:t>ín, cuối nét lượn vào trong (giống nét viết chữ O).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  <a:p>
            <a:endParaRPr lang="vi-VN" sz="2800" dirty="0">
              <a:latin typeface="+mj-lt"/>
              <a:cs typeface="Times New Roman" panose="02020603050405020304" pitchFamily="18" charset="0"/>
            </a:endParaRPr>
          </a:p>
          <a:p>
            <a:r>
              <a:rPr lang="en-US" sz="28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2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Nét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err="1"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2800">
                <a:latin typeface="+mj-lt"/>
                <a:cs typeface="Times New Roman" panose="02020603050405020304" pitchFamily="18" charset="0"/>
              </a:rPr>
              <a:t> phải (Giống nét ở chữ hoa U).</a:t>
            </a:r>
            <a:endParaRPr lang="vi-VN" sz="2800" dirty="0">
              <a:latin typeface="+mj-lt"/>
              <a:cs typeface="Times New Roman" panose="02020603050405020304" pitchFamily="18" charset="0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172278" y="1106096"/>
            <a:ext cx="5814481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Chữ hoa </a:t>
            </a:r>
            <a:r>
              <a:rPr lang="en-US" sz="4000">
                <a:latin typeface="+mj-lt"/>
                <a:cs typeface="Times New Roman" panose="02020603050405020304" pitchFamily="18" charset="0"/>
              </a:rPr>
              <a:t>a</a:t>
            </a:r>
            <a:r>
              <a:rPr lang="en-US" sz="3200">
                <a:latin typeface="+mj-lt"/>
                <a:cs typeface="Times New Roman" panose="02020603050405020304" pitchFamily="18" charset="0"/>
              </a:rPr>
              <a:t>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172278" y="2735321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Đó là các nét nào?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312" y="1707120"/>
            <a:ext cx="4998996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284685" y="494639"/>
            <a:ext cx="7502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Hướng dẫn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viết chữ hoa 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</a:t>
            </a:r>
            <a:r>
              <a:rPr lang="en-US" sz="32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(kiểu 2)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6959600" y="1439151"/>
            <a:ext cx="51006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</a:t>
            </a:r>
            <a:r>
              <a:rPr lang="vi-VN" sz="2400">
                <a:latin typeface="+mj-lt"/>
                <a:cs typeface="Times New Roman" panose="02020603050405020304" pitchFamily="18" charset="0"/>
              </a:rPr>
              <a:t>Nét </a:t>
            </a:r>
            <a:r>
              <a:rPr lang="vi-VN" sz="24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US" sz="240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400">
                <a:latin typeface="+mj-lt"/>
                <a:cs typeface="Times New Roman" panose="02020603050405020304" pitchFamily="18" charset="0"/>
              </a:rPr>
              <a:t> Đặt </a:t>
            </a:r>
            <a:r>
              <a:rPr lang="vi-VN" sz="2400" dirty="0">
                <a:latin typeface="+mj-lt"/>
                <a:cs typeface="Times New Roman" panose="02020603050405020304" pitchFamily="18" charset="0"/>
              </a:rPr>
              <a:t>bút trên đường kẻ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ngang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6,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đưa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sang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kín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cuối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bụng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đến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đường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kẻ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4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lên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một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chút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rồi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err="1">
                <a:latin typeface="+mj-lt"/>
                <a:cs typeface="Times New Roman" panose="02020603050405020304" pitchFamily="18" charset="0"/>
              </a:rPr>
              <a:t>dừng</a:t>
            </a:r>
            <a:r>
              <a:rPr lang="en-US" sz="2400">
                <a:latin typeface="+mj-lt"/>
                <a:cs typeface="Times New Roman" panose="02020603050405020304" pitchFamily="18" charset="0"/>
              </a:rPr>
              <a:t> bút.</a:t>
            </a:r>
            <a:endParaRPr lang="vi-VN" sz="2400" dirty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 </a:t>
            </a:r>
            <a:r>
              <a:rPr lang="vi-VN" sz="2400" dirty="0">
                <a:latin typeface="+mj-lt"/>
                <a:cs typeface="Times New Roman" panose="02020603050405020304" pitchFamily="18" charset="0"/>
              </a:rPr>
              <a:t>Nét 2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dừng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1,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lia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xuống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gần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err="1">
                <a:latin typeface="+mj-lt"/>
                <a:cs typeface="Times New Roman" panose="02020603050405020304" pitchFamily="18" charset="0"/>
              </a:rPr>
              <a:t>đường</a:t>
            </a:r>
            <a:r>
              <a:rPr lang="en-US" sz="2400">
                <a:latin typeface="+mj-lt"/>
                <a:cs typeface="Times New Roman" panose="02020603050405020304" pitchFamily="18" charset="0"/>
              </a:rPr>
              <a:t> kẻ 6 rồi chuyển hướng ngược phải từ trên xuống dưới</a:t>
            </a:r>
            <a:r>
              <a:rPr lang="vi-VN" sz="2400">
                <a:latin typeface="+mj-lt"/>
                <a:cs typeface="Times New Roman" panose="02020603050405020304" pitchFamily="18" charset="0"/>
              </a:rPr>
              <a:t>; dừng bút ở đường kẻ 2.</a:t>
            </a:r>
            <a:endParaRPr lang="vi-VN" sz="20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L2JeVQWTeQojOq40nOUOpFEbdgs1jpYJ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5345"/>
          <a:stretch/>
        </p:blipFill>
        <p:spPr>
          <a:xfrm>
            <a:off x="508170" y="1202525"/>
            <a:ext cx="5965201" cy="552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31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165876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560443" y="1782347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  <a:latin typeface="UTM Avo" panose="020406030505060202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êu đề 1">
            <a:extLst>
              <a:ext uri="{FF2B5EF4-FFF2-40B4-BE49-F238E27FC236}">
                <a16:creationId xmlns:a16="http://schemas.microsoft.com/office/drawing/2014/main" id="{4EBC87FE-FD79-4618-9461-6F07ABB22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0138" y="488472"/>
            <a:ext cx="11111724" cy="1325563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sz="4000">
                <a:solidFill>
                  <a:srgbClr val="FF0000"/>
                </a:solidFill>
                <a:cs typeface="Arial" panose="020B0604020202020204" pitchFamily="34" charset="0"/>
              </a:rPr>
              <a:t> a ( kiểu 2) </a:t>
            </a:r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vừa</a:t>
            </a:r>
            <a:endParaRPr lang="en-US" sz="4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6361E428-6880-447C-B080-76A0B6A71632}"/>
              </a:ext>
            </a:extLst>
          </p:cNvPr>
          <p:cNvSpPr txBox="1"/>
          <p:nvPr/>
        </p:nvSpPr>
        <p:spPr>
          <a:xfrm>
            <a:off x="5049075" y="2640219"/>
            <a:ext cx="29817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0">
                <a:solidFill>
                  <a:schemeClr val="bg1"/>
                </a:solidFill>
                <a:latin typeface="HP001 4 hàng" panose="020B0603050302020204" pitchFamily="34" charset="0"/>
              </a:rPr>
              <a:t>Ơ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317" y="1814035"/>
            <a:ext cx="8245365" cy="4958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56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êu đề 1">
            <a:extLst>
              <a:ext uri="{FF2B5EF4-FFF2-40B4-BE49-F238E27FC236}">
                <a16:creationId xmlns:a16="http://schemas.microsoft.com/office/drawing/2014/main" id="{4EBC87FE-FD79-4618-9461-6F07ABB22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0173" y="304912"/>
            <a:ext cx="11202544" cy="1325563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sz="4000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sz="4000">
                <a:solidFill>
                  <a:srgbClr val="FF0000"/>
                </a:solidFill>
                <a:cs typeface="Arial" panose="020B0604020202020204" pitchFamily="34" charset="0"/>
              </a:rPr>
              <a:t> a ( kiểu 2) </a:t>
            </a:r>
            <a:r>
              <a:rPr lang="en-US" sz="400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sz="4000">
                <a:solidFill>
                  <a:srgbClr val="FF0000"/>
                </a:solidFill>
                <a:cs typeface="Arial" panose="020B0604020202020204" pitchFamily="34" charset="0"/>
              </a:rPr>
              <a:t> nhỏ</a:t>
            </a:r>
            <a:endParaRPr lang="en-US" sz="40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6361E428-6880-447C-B080-76A0B6A71632}"/>
              </a:ext>
            </a:extLst>
          </p:cNvPr>
          <p:cNvSpPr txBox="1"/>
          <p:nvPr/>
        </p:nvSpPr>
        <p:spPr>
          <a:xfrm>
            <a:off x="5049075" y="2640219"/>
            <a:ext cx="29817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0">
                <a:solidFill>
                  <a:prstClr val="white"/>
                </a:solidFill>
                <a:latin typeface="HP001 4 hàng" panose="020B0603050302020204" pitchFamily="34" charset="0"/>
              </a:rPr>
              <a:t>Ơ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29" y="1592317"/>
            <a:ext cx="8497612" cy="4776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32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90424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ứng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dụng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5788074" y="4545607"/>
            <a:ext cx="428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 Ă, b, h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, 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5421531" y="3167432"/>
            <a:ext cx="30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Ă</a:t>
            </a:r>
            <a:endParaRPr lang="vi-VN" sz="24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545016" y="4066961"/>
            <a:ext cx="9724710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537320" y="3037268"/>
            <a:ext cx="5944165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533213" y="3510317"/>
            <a:ext cx="8987679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545016" y="4462793"/>
            <a:ext cx="5944165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2.5 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ô li?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533213" y="6083851"/>
            <a:ext cx="6216137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mấy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ô li?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749350" y="6279134"/>
            <a:ext cx="4281782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1 ô li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533213" y="4966490"/>
            <a:ext cx="6216137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2  ô li?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5987944" y="4986264"/>
            <a:ext cx="428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Chữ d, đ.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545016" y="5481940"/>
            <a:ext cx="6216137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e. Chữ t cao mấy ô li?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4340594" y="5605803"/>
            <a:ext cx="428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Chữ t cao 1,5 ô li.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16" y="1686911"/>
            <a:ext cx="10486116" cy="148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1" grpId="1"/>
      <p:bldP spid="22" grpId="0"/>
      <p:bldP spid="22" grpId="1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73647" y="2062241"/>
            <a:ext cx="424924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8874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1713</TotalTime>
  <Words>525</Words>
  <Application>Microsoft Office PowerPoint</Application>
  <PresentationFormat>Widescreen</PresentationFormat>
  <Paragraphs>61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等线</vt:lpstr>
      <vt:lpstr>Arial</vt:lpstr>
      <vt:lpstr>Arial-Rounded</vt:lpstr>
      <vt:lpstr>Calibri</vt:lpstr>
      <vt:lpstr>HP001 4 hàng</vt:lpstr>
      <vt:lpstr>Impact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hoa a ( kiểu 2) cỡ vừa</vt:lpstr>
      <vt:lpstr>Viết bảng con chữ hoa a ( kiểu 2) cỡ nhỏ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103</cp:revision>
  <dcterms:created xsi:type="dcterms:W3CDTF">2021-11-01T08:16:43Z</dcterms:created>
  <dcterms:modified xsi:type="dcterms:W3CDTF">2022-03-16T08:45:07Z</dcterms:modified>
</cp:coreProperties>
</file>