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13"/>
  </p:notesMasterIdLst>
  <p:sldIdLst>
    <p:sldId id="467" r:id="rId2"/>
    <p:sldId id="364" r:id="rId3"/>
    <p:sldId id="365" r:id="rId4"/>
    <p:sldId id="276" r:id="rId5"/>
    <p:sldId id="279" r:id="rId6"/>
    <p:sldId id="371" r:id="rId7"/>
    <p:sldId id="372" r:id="rId8"/>
    <p:sldId id="373" r:id="rId9"/>
    <p:sldId id="374" r:id="rId10"/>
    <p:sldId id="369" r:id="rId11"/>
    <p:sldId id="3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05E7F-62A9-4701-BFC2-BAF91B9808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1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6" y="4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76267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86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7993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4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098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6" y="18627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5003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79369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1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0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236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05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17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17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80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12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12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55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4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7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6268673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5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83" r:id="rId18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215590" y="1679859"/>
            <a:ext cx="9969397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2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30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12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Chữ hoa M (kiểu 2)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1" y="451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64" y="579571"/>
            <a:ext cx="990847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>
            <a:extLst>
              <a:ext uri="{FF2B5EF4-FFF2-40B4-BE49-F238E27FC236}">
                <a16:creationId xmlns=""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64" y="1730264"/>
            <a:ext cx="58739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Quan sát</a:t>
            </a:r>
            <a:r>
              <a:rPr kumimoji="0" lang="en-US" sz="3200" strike="noStrike" kern="1200" cap="none" spc="0" normalizeH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và trả lời câu hỏi</a:t>
            </a:r>
            <a:endParaRPr kumimoji="0" lang="en-US" sz="3200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=""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43" y="2545578"/>
            <a:ext cx="58739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 - Chữ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</a:rPr>
              <a:t>M </a:t>
            </a:r>
            <a:r>
              <a:rPr lang="en-US" sz="2800">
                <a:solidFill>
                  <a:srgbClr val="0000FF"/>
                </a:solidFill>
                <a:latin typeface="UTM Avo" panose="02040603050506020204" pitchFamily="18" charset="0"/>
              </a:rPr>
              <a:t>(kiểu 2)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cỡ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vừa cao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mấy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=""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093" y="3755189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a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4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=""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000" y="5123573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6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=""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4474" y="4409751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b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5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li 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=""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87818" y="104478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=""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683623" y="372278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M (kiểu 2)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203999" y="4274301"/>
            <a:ext cx="545209" cy="790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723C89C-85B5-43E6-8D79-C9D9020B4D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23" t="5006"/>
          <a:stretch/>
        </p:blipFill>
        <p:spPr>
          <a:xfrm>
            <a:off x="6526844" y="1363953"/>
            <a:ext cx="5082681" cy="501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8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6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27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14">
            <a:extLst>
              <a:ext uri="{FF2B5EF4-FFF2-40B4-BE49-F238E27FC236}">
                <a16:creationId xmlns=""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27" y="2048410"/>
            <a:ext cx="556187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lvl="0" algn="just">
              <a:spcAft>
                <a:spcPts val="600"/>
              </a:spcAft>
              <a:defRPr/>
            </a:pP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 - Chữ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</a:rPr>
              <a:t>M </a:t>
            </a:r>
            <a:r>
              <a:rPr lang="en-US" sz="2800">
                <a:solidFill>
                  <a:srgbClr val="0000FF"/>
                </a:solidFill>
                <a:latin typeface="UTM Avo" panose="02040603050506020204" pitchFamily="18" charset="0"/>
              </a:rPr>
              <a:t>(kiểu 2)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cỡ 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nhỏ 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cao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mấy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=""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4678" y="3429000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2,5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=""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2585" y="4797384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4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=""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059" y="4083562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3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 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=""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87818" y="104478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384678" y="3345376"/>
            <a:ext cx="545209" cy="790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724144F-FDD9-4794-B82D-0FA92365C6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18" t="21280" r="10654" b="22681"/>
          <a:stretch/>
        </p:blipFill>
        <p:spPr>
          <a:xfrm>
            <a:off x="6434792" y="545374"/>
            <a:ext cx="5223081" cy="560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8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8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4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 build="allAtOnce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743015" y="1558041"/>
            <a:ext cx="50643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Chữ 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 (kiều 2)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nét.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=""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461428" y="652694"/>
            <a:ext cx="6779045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Chữ M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(kiều 2)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=""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461428" y="2168684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Đó là các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nét nào?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CFBF03E-4383-4AAD-A1FD-2F991A80D2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45" t="6064"/>
          <a:stretch/>
        </p:blipFill>
        <p:spPr>
          <a:xfrm>
            <a:off x="7240473" y="1692152"/>
            <a:ext cx="4882861" cy="42941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8342AC0-2F99-41C3-B187-058131076834}"/>
              </a:ext>
            </a:extLst>
          </p:cNvPr>
          <p:cNvSpPr txBox="1"/>
          <p:nvPr/>
        </p:nvSpPr>
        <p:spPr>
          <a:xfrm>
            <a:off x="607927" y="3174524"/>
            <a:ext cx="64860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* Nét 1: Móc hai đầu (trái) đều lượn vào trong.</a:t>
            </a:r>
          </a:p>
          <a:p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cs typeface="Times New Roman" panose="02020603050405020304" pitchFamily="18" charset="0"/>
                <a:sym typeface="Arial"/>
              </a:rPr>
              <a:t>* Nét 2: Móc xuôi trái.</a:t>
            </a:r>
          </a:p>
          <a:p>
            <a:pPr algn="just"/>
            <a:r>
              <a:rPr lang="en-US" sz="2800">
                <a:cs typeface="Times New Roman" panose="02020603050405020304" pitchFamily="18" charset="0"/>
              </a:rPr>
              <a:t>* Nét 3: Là kết hợp 2 nét cơ bản: lượn ngang và cong trái nối liền nhau, tạo vòng xoắn nhỏ phía trên.</a:t>
            </a:r>
            <a:endParaRPr lang="en-US" sz="2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622152" y="212103"/>
            <a:ext cx="10014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DẪN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CÁCH 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HOA </a:t>
            </a:r>
            <a:r>
              <a:rPr lang="en-US" sz="32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M (kiểu 2)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9293E8A-431E-43BE-A9A4-85D3B8230B48}"/>
              </a:ext>
            </a:extLst>
          </p:cNvPr>
          <p:cNvSpPr txBox="1"/>
          <p:nvPr/>
        </p:nvSpPr>
        <p:spPr>
          <a:xfrm>
            <a:off x="5556739" y="1014361"/>
            <a:ext cx="632252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8463" algn="just"/>
            <a:r>
              <a:rPr lang="en-US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- Nét 1: </a:t>
            </a:r>
            <a:r>
              <a:rPr lang="vi-VN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Đặt bút trên </a:t>
            </a:r>
            <a:r>
              <a:rPr lang="en-US" sz="2800">
                <a:solidFill>
                  <a:srgbClr val="222222"/>
                </a:solidFill>
                <a:cs typeface="Times New Roman" panose="02020603050405020304" pitchFamily="18" charset="0"/>
              </a:rPr>
              <a:t>ĐK</a:t>
            </a:r>
            <a:r>
              <a:rPr lang="vi-VN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 5, viết nét móc hai đầu trái</a:t>
            </a:r>
            <a:r>
              <a:rPr lang="en-US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 (</a:t>
            </a:r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hai đầu đều lượn vào trong)</a:t>
            </a:r>
            <a:r>
              <a:rPr lang="en-US" sz="2800">
                <a:solidFill>
                  <a:srgbClr val="222222"/>
                </a:solidFill>
                <a:cs typeface="Times New Roman" panose="02020603050405020304" pitchFamily="18" charset="0"/>
              </a:rPr>
              <a:t>;</a:t>
            </a:r>
            <a:r>
              <a:rPr lang="en-US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 dừng bút ĐK </a:t>
            </a:r>
            <a:r>
              <a:rPr lang="vi-VN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2</a:t>
            </a:r>
            <a:r>
              <a:rPr lang="en-US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.</a:t>
            </a:r>
          </a:p>
          <a:p>
            <a:pPr indent="398463" algn="just"/>
            <a:r>
              <a:rPr lang="en-US" sz="2800">
                <a:solidFill>
                  <a:srgbClr val="222222"/>
                </a:solidFill>
                <a:cs typeface="Times New Roman" panose="02020603050405020304" pitchFamily="18" charset="0"/>
              </a:rPr>
              <a:t>- Nét 2: Từ điểm dừng bút của nét 1, lia bút lên đoạn nét cong ở ĐK 5; dừng bút ĐK 1.</a:t>
            </a:r>
          </a:p>
          <a:p>
            <a:pPr indent="398463" algn="just"/>
            <a:r>
              <a:rPr lang="vi-VN" sz="2800">
                <a:solidFill>
                  <a:srgbClr val="222222"/>
                </a:solidFill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222222"/>
                </a:solidFill>
                <a:cs typeface="Times New Roman" panose="02020603050405020304" pitchFamily="18" charset="0"/>
              </a:rPr>
              <a:t>- Nét 3: Từ điểm dừng bút của nét 2, lia bút lên đoạn nét móc ở ĐK 5, viết nét lượn ngang rồi chuyển hướng đầu bút trở lại để viết tiếp nét cong trái; dừng bút ĐK 2.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pic>
        <p:nvPicPr>
          <p:cNvPr id="3" name="Chữ M">
            <a:hlinkClick r:id="" action="ppaction://media"/>
            <a:extLst>
              <a:ext uri="{FF2B5EF4-FFF2-40B4-BE49-F238E27FC236}">
                <a16:creationId xmlns="" xmlns:a16="http://schemas.microsoft.com/office/drawing/2014/main" id="{E421D964-458C-4F01-92AE-379A24D02F2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40" end="14198.6666"/>
                </p14:media>
              </p:ext>
            </p:extLst>
          </p:nvPr>
        </p:nvPicPr>
        <p:blipFill rotWithShape="1">
          <a:blip r:embed="rId4"/>
          <a:srcRect l="15076" t="2214" r="22328" b="1"/>
          <a:stretch/>
        </p:blipFill>
        <p:spPr>
          <a:xfrm>
            <a:off x="499872" y="1329025"/>
            <a:ext cx="4325345" cy="419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8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516193" y="268050"/>
            <a:ext cx="11872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HƯỚNG DẪN CÁCH 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HOA </a:t>
            </a:r>
            <a:r>
              <a:rPr lang="en-US" sz="32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M (kiểu 2)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CỠ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NHỎ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Chữ M">
            <a:hlinkClick r:id="" action="ppaction://media"/>
            <a:extLst>
              <a:ext uri="{FF2B5EF4-FFF2-40B4-BE49-F238E27FC236}">
                <a16:creationId xmlns="" xmlns:a16="http://schemas.microsoft.com/office/drawing/2014/main" id="{15130036-62AB-4DBA-ABEE-FB0B0C55216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948"/>
                </p14:media>
              </p:ext>
            </p:extLst>
          </p:nvPr>
        </p:nvPicPr>
        <p:blipFill rotWithShape="1">
          <a:blip r:embed="rId4"/>
          <a:srcRect l="15531"/>
          <a:stretch/>
        </p:blipFill>
        <p:spPr>
          <a:xfrm>
            <a:off x="1918479" y="852825"/>
            <a:ext cx="8355042" cy="556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3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241;p12">
            <a:extLst>
              <a:ext uri="{FF2B5EF4-FFF2-40B4-BE49-F238E27FC236}">
                <a16:creationId xmlns="" xmlns:a16="http://schemas.microsoft.com/office/drawing/2014/main" id="{BC11DE93-5C34-4CA6-B94B-755264B8C74B}"/>
              </a:ext>
            </a:extLst>
          </p:cNvPr>
          <p:cNvGrpSpPr/>
          <p:nvPr/>
        </p:nvGrpSpPr>
        <p:grpSpPr>
          <a:xfrm>
            <a:off x="8274152" y="3594928"/>
            <a:ext cx="3917848" cy="3263072"/>
            <a:chOff x="-591423" y="1707337"/>
            <a:chExt cx="7679682" cy="5787085"/>
          </a:xfrm>
        </p:grpSpPr>
        <p:pic>
          <p:nvPicPr>
            <p:cNvPr id="6" name="Google Shape;242;p12">
              <a:extLst>
                <a:ext uri="{FF2B5EF4-FFF2-40B4-BE49-F238E27FC236}">
                  <a16:creationId xmlns="" xmlns:a16="http://schemas.microsoft.com/office/drawing/2014/main" id="{41B6A757-D6AF-4D79-A281-2D17BBB86A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43;p12">
              <a:extLst>
                <a:ext uri="{FF2B5EF4-FFF2-40B4-BE49-F238E27FC236}">
                  <a16:creationId xmlns="" xmlns:a16="http://schemas.microsoft.com/office/drawing/2014/main" id="{79D26F66-65F3-408F-B908-064B1A9D86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C1A0C1B-A001-45D8-A18D-B8DB07045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1" y="0"/>
            <a:ext cx="8445898" cy="4803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C3216DD-9C52-49C3-8B34-61D2BF26B114}"/>
              </a:ext>
            </a:extLst>
          </p:cNvPr>
          <p:cNvSpPr txBox="1"/>
          <p:nvPr/>
        </p:nvSpPr>
        <p:spPr>
          <a:xfrm>
            <a:off x="684268" y="1572797"/>
            <a:ext cx="7921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>
                <a:solidFill>
                  <a:srgbClr val="FFFF00"/>
                </a:solidFill>
                <a:latin typeface="UTM Avo" panose="02040603050506020204" pitchFamily="18" charset="0"/>
              </a:rPr>
              <a:t>VIẾT BẢNG CON</a:t>
            </a:r>
          </a:p>
        </p:txBody>
      </p:sp>
    </p:spTree>
    <p:extLst>
      <p:ext uri="{BB962C8B-B14F-4D97-AF65-F5344CB8AC3E}">
        <p14:creationId xmlns:p14="http://schemas.microsoft.com/office/powerpoint/2010/main" val="253777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=""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541272"/>
            <a:ext cx="4029749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Viết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ứng 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907357" y="5164711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M, b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g, h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6482447" y="3354439"/>
            <a:ext cx="4165887" cy="658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M (kiểu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2)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698019" y="4580332"/>
            <a:ext cx="9724710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824062" y="3180889"/>
            <a:ext cx="59441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Chữ cái nào được viết hoa?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749784" y="3820725"/>
            <a:ext cx="100165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Khoảng cách giữa các chữ ghi tiếng như thế nào?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698019" y="5003208"/>
            <a:ext cx="69757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Những chữ cái nào cao 2.5 ô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li?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698018" y="5668623"/>
            <a:ext cx="7339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d. Những chữ cái nào cao 2 ô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li?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6907357" y="5834146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  p.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Google Shape;187;p5">
            <a:extLst>
              <a:ext uri="{FF2B5EF4-FFF2-40B4-BE49-F238E27FC236}">
                <a16:creationId xmlns="" xmlns:a16="http://schemas.microsoft.com/office/drawing/2014/main" id="{F4108BE6-58B5-4366-8A21-7537332B9124}"/>
              </a:ext>
            </a:extLst>
          </p:cNvPr>
          <p:cNvSpPr txBox="1"/>
          <p:nvPr/>
        </p:nvSpPr>
        <p:spPr>
          <a:xfrm>
            <a:off x="4855012" y="189562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4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hoa</a:t>
            </a: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lang="en-US" sz="3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M (kiểu 2)</a:t>
            </a:r>
            <a:endParaRPr kumimoji="0" sz="3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5AABF1A0-140A-4CC7-ADCC-102D5F7F3541}"/>
              </a:ext>
            </a:extLst>
          </p:cNvPr>
          <p:cNvSpPr txBox="1"/>
          <p:nvPr/>
        </p:nvSpPr>
        <p:spPr>
          <a:xfrm>
            <a:off x="7673766" y="5154732"/>
            <a:ext cx="4613986" cy="1302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marR="0" lvl="0" indent="-5159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cao 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1.5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ô li.    Còn lại cao 1 ô li.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6FF8127-42F9-4373-88EF-7ACEBD137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84" y="1284094"/>
            <a:ext cx="10974648" cy="189665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1D72E91-C379-4A4E-83BE-AA32FB24D8B0}"/>
              </a:ext>
            </a:extLst>
          </p:cNvPr>
          <p:cNvSpPr txBox="1"/>
          <p:nvPr/>
        </p:nvSpPr>
        <p:spPr>
          <a:xfrm>
            <a:off x="698018" y="5013680"/>
            <a:ext cx="7339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 Những chữ cái còn lại cao mấy ô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li?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4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2" grpId="1"/>
      <p:bldP spid="13" grpId="0"/>
      <p:bldP spid="14" grpId="0"/>
      <p:bldP spid="15" grpId="0"/>
      <p:bldP spid="16" grpId="0"/>
      <p:bldP spid="17" grpId="0"/>
      <p:bldP spid="17" grpId="1"/>
      <p:bldP spid="18" grpId="0"/>
      <p:bldP spid="18" grpId="1"/>
      <p:bldP spid="19" grpId="0"/>
      <p:bldP spid="19" grpId="1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=""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54127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Viết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ứng 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Google Shape;187;p5">
            <a:extLst>
              <a:ext uri="{FF2B5EF4-FFF2-40B4-BE49-F238E27FC236}">
                <a16:creationId xmlns="" xmlns:a16="http://schemas.microsoft.com/office/drawing/2014/main" id="{F4108BE6-58B5-4366-8A21-7537332B9124}"/>
              </a:ext>
            </a:extLst>
          </p:cNvPr>
          <p:cNvSpPr txBox="1"/>
          <p:nvPr/>
        </p:nvSpPr>
        <p:spPr>
          <a:xfrm>
            <a:off x="4855012" y="189562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4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hoa</a:t>
            </a: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M (kiểu 2)</a:t>
            </a:r>
            <a:endParaRPr kumimoji="0" sz="3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6FF8127-42F9-4373-88EF-7ACEBD137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84" y="1284094"/>
            <a:ext cx="10974648" cy="189665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3F83F9CA-BB8C-4E8A-B195-2739208F499A}"/>
              </a:ext>
            </a:extLst>
          </p:cNvPr>
          <p:cNvSpPr txBox="1"/>
          <p:nvPr/>
        </p:nvSpPr>
        <p:spPr>
          <a:xfrm>
            <a:off x="1723601" y="3398156"/>
            <a:ext cx="5944164" cy="5232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Ý nghĩa của câu tục ngữ trên?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E7CEEDF1-6C69-42AB-BDD5-63C2EB47FF9A}"/>
              </a:ext>
            </a:extLst>
          </p:cNvPr>
          <p:cNvSpPr txBox="1"/>
          <p:nvPr/>
        </p:nvSpPr>
        <p:spPr>
          <a:xfrm>
            <a:off x="548646" y="4014024"/>
            <a:ext cx="111757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4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3200"/>
              <a:t> Khuyên chúng ta phải chủ động học hỏi và tìm hiểu kiến thức. </a:t>
            </a:r>
            <a:r>
              <a:rPr lang="vi-VN" sz="3200"/>
              <a:t>Việc học hỏi giúp chúng ta ngày càng trưởng thành và khôn ngoan hơn.</a:t>
            </a:r>
            <a:endParaRPr lang="en-US" sz="4400">
              <a:solidFill>
                <a:prstClr val="black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2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3BBD091-5750-414C-AFA1-69DF5A12BE96}"/>
              </a:ext>
            </a:extLst>
          </p:cNvPr>
          <p:cNvSpPr/>
          <p:nvPr/>
        </p:nvSpPr>
        <p:spPr>
          <a:xfrm>
            <a:off x="750275" y="695605"/>
            <a:ext cx="10691446" cy="90024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err="1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Thực</a:t>
            </a:r>
            <a:r>
              <a:rPr kumimoji="0" lang="en-US" sz="5400" b="1" i="0" u="none" strike="noStrike" kern="1200" cap="none" spc="0" normalizeH="0" baseline="0" noProof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>
                <a:ln w="11430"/>
                <a:solidFill>
                  <a:srgbClr val="0070C0"/>
                </a:solidFill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hành</a:t>
            </a:r>
            <a:r>
              <a:rPr lang="en-US" sz="5400" b="1" dirty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 vở Luyện viết</a:t>
            </a:r>
            <a:endParaRPr kumimoji="0" lang="en-US" sz="5400" b="1" i="0" u="none" strike="noStrike" kern="1200" cap="none" spc="0" normalizeH="0" baseline="0" noProof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C9E227C2-BD93-4542-A134-D098906D4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382" y="1836324"/>
            <a:ext cx="5723236" cy="4326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462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912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457</Words>
  <Application>Microsoft Office PowerPoint</Application>
  <PresentationFormat>Widescreen</PresentationFormat>
  <Paragraphs>47</Paragraphs>
  <Slides>11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Arial-Rounded</vt:lpstr>
      <vt:lpstr>Calibri</vt:lpstr>
      <vt:lpstr>Times New Roman</vt:lpstr>
      <vt:lpstr>UTM Avo</vt:lpstr>
      <vt:lpstr>Wingdings</vt:lpstr>
      <vt:lpstr>等线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Microsoft account</cp:lastModifiedBy>
  <cp:revision>170</cp:revision>
  <dcterms:created xsi:type="dcterms:W3CDTF">2021-06-07T06:59:14Z</dcterms:created>
  <dcterms:modified xsi:type="dcterms:W3CDTF">2022-03-23T08:08:48Z</dcterms:modified>
</cp:coreProperties>
</file>