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8" r:id="rId3"/>
  </p:sldMasterIdLst>
  <p:notesMasterIdLst>
    <p:notesMasterId r:id="rId19"/>
  </p:notesMasterIdLst>
  <p:sldIdLst>
    <p:sldId id="1449" r:id="rId4"/>
    <p:sldId id="279" r:id="rId5"/>
    <p:sldId id="259" r:id="rId6"/>
    <p:sldId id="260" r:id="rId7"/>
    <p:sldId id="261" r:id="rId8"/>
    <p:sldId id="262" r:id="rId9"/>
    <p:sldId id="263" r:id="rId10"/>
    <p:sldId id="268" r:id="rId11"/>
    <p:sldId id="271" r:id="rId12"/>
    <p:sldId id="273" r:id="rId13"/>
    <p:sldId id="272" r:id="rId14"/>
    <p:sldId id="270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1B8D0-C3B9-487F-871A-BAEE08CA0BF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171D4-598E-49CA-9169-A1C9A9C6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70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785583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52530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4594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80663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402170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14986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980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35308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37583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74499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03121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00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57452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76062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21750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05726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22512" y="-836612"/>
            <a:ext cx="13314362" cy="1577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图片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91700" y="6021388"/>
            <a:ext cx="2400300" cy="95885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66602553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02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00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34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98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2143" y="-69012"/>
            <a:ext cx="12387531" cy="692701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319A0EC-21A0-45C6-AFEE-4A3B3F9F39EB}"/>
              </a:ext>
            </a:extLst>
          </p:cNvPr>
          <p:cNvSpPr/>
          <p:nvPr userDrawn="1"/>
        </p:nvSpPr>
        <p:spPr>
          <a:xfrm>
            <a:off x="11050438" y="79785"/>
            <a:ext cx="114156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60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67721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91259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34981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1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75244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904510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.VnAvant" panose="020B7200000000000000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.VnAvant" panose="020B7200000000000000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013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2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9350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7" r:id="rId12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32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ransition/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SimSun" panose="02010600030101010101" pitchFamily="2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0">
                <a:solidFill>
                  <a:srgbClr val="898989"/>
                </a:solidFill>
                <a:latin typeface="Calibri" panose="020F050202020403020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FigureOut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3/23/2022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.VnAvant" panose="020B7200000000000000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rgbClr val="898989"/>
                </a:solidFill>
                <a:latin typeface="Calibri" panose="020F050202020403020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 b="0">
                <a:solidFill>
                  <a:srgbClr val="898989"/>
                </a:solidFill>
                <a:latin typeface="Calibri" panose="020F050202020403020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x-none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.VnAvant" panose="020B7200000000000000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1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80" r:id="rId6"/>
    <p:sldLayoutId id="2147483682" r:id="rId7"/>
    <p:sldLayoutId id="2147483684" r:id="rId8"/>
    <p:sldLayoutId id="2147483686" r:id="rId9"/>
    <p:sldLayoutId id="2147483688" r:id="rId10"/>
    <p:sldLayoutId id="2147483690" r:id="rId11"/>
    <p:sldLayoutId id="2147483691" r:id="rId12"/>
  </p:sldLayoutIdLst>
  <p:transition/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等线 Light"/>
          <a:cs typeface="等线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等线 Light"/>
          <a:cs typeface="等线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等线 Light"/>
          <a:cs typeface="等线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等线 Light"/>
          <a:cs typeface="等线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等线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等线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9.png"/><Relationship Id="rId1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17" Type="http://schemas.openxmlformats.org/officeDocument/2006/relationships/slide" Target="slide8.xml"/><Relationship Id="rId2" Type="http://schemas.openxmlformats.org/officeDocument/2006/relationships/image" Target="../media/image12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.xm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21.GIF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png"/><Relationship Id="rId5" Type="http://schemas.openxmlformats.org/officeDocument/2006/relationships/slide" Target="slide3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png"/><Relationship Id="rId5" Type="http://schemas.openxmlformats.org/officeDocument/2006/relationships/slide" Target="slide3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png"/><Relationship Id="rId7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0.xml"/><Relationship Id="rId5" Type="http://schemas.openxmlformats.org/officeDocument/2006/relationships/audio" Target="../media/audio2.wav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0.xml"/><Relationship Id="rId5" Type="http://schemas.openxmlformats.org/officeDocument/2006/relationships/audio" Target="../media/audio2.wav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0.xml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562855" y="1648606"/>
            <a:ext cx="7066358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chép: Chim sâu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2" y="191394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7452" y="3508731"/>
            <a:ext cx="7657231" cy="138317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186065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76239" t="-1" b="56077"/>
          <a:stretch/>
        </p:blipFill>
        <p:spPr>
          <a:xfrm>
            <a:off x="3852240" y="1204980"/>
            <a:ext cx="6687966" cy="43830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37"/>
            <a:ext cx="12192000" cy="6856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" name="1a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338" y="1094581"/>
            <a:ext cx="3213100" cy="231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" name="2a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3547" y="1091440"/>
            <a:ext cx="3205162" cy="2305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" name="3a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8594" y="3436143"/>
            <a:ext cx="3176588" cy="2292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4a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7592" y="3420268"/>
            <a:ext cx="3173413" cy="2308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44" name="Picture 52" descr="A close up of a logo&#10;&#10;Description generated with very high confidenc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59008">
            <a:off x="11579225" y="2857500"/>
            <a:ext cx="242888" cy="195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68" name="buom" descr="A insect on the ground&#10;&#10;Description generated with high confidenc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-829490">
            <a:off x="1835150" y="2493963"/>
            <a:ext cx="963613" cy="922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46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43050" y="4935538"/>
            <a:ext cx="506413" cy="506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47" name="Picture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8367" y="-56279"/>
            <a:ext cx="868363" cy="644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48" name="Picture 3">
            <a:hlinkClick r:id="" action="ppaction://noaction"/>
          </p:cNvPr>
          <p:cNvPicPr>
            <a:picLocks noChangeAspect="1"/>
          </p:cNvPicPr>
          <p:nvPr/>
        </p:nvPicPr>
        <p:blipFill>
          <a:blip r:embed="rId16"/>
          <a:srcRect t="10052" b="11201"/>
          <a:stretch>
            <a:fillRect/>
          </a:stretch>
        </p:blipFill>
        <p:spPr>
          <a:xfrm>
            <a:off x="7446963" y="6219825"/>
            <a:ext cx="1506537" cy="558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Box 19"/>
          <p:cNvSpPr txBox="1"/>
          <p:nvPr/>
        </p:nvSpPr>
        <p:spPr>
          <a:xfrm>
            <a:off x="388938" y="923925"/>
            <a:ext cx="2633663" cy="341313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Zap" pitchFamily="2" charset="0"/>
              <a:ea typeface="Tahoma" panose="020B0604030504040204" pitchFamily="34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84244" y="5704350"/>
            <a:ext cx="2227811" cy="3292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>
            <a:hlinkClick r:id="rId17" action="ppaction://hlinksldjump"/>
          </p:cNvPr>
          <p:cNvSpPr/>
          <p:nvPr/>
        </p:nvSpPr>
        <p:spPr>
          <a:xfrm>
            <a:off x="8979694" y="6162993"/>
            <a:ext cx="897774" cy="57357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58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06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66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7007225" y="6026150"/>
            <a:ext cx="2163763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9363" y="1157288"/>
            <a:ext cx="10062050" cy="14465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Trong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chuyện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“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Sơn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ca,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nai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và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ếch</a:t>
            </a:r>
            <a:r>
              <a:rPr lang="en-US" altLang="en-US" sz="4400" dirty="0">
                <a:solidFill>
                  <a:srgbClr val="FFFFFF"/>
                </a:solidFill>
                <a:latin typeface="UTM Avo" panose="02040603050506020204" charset="0"/>
              </a:rPr>
              <a:t>”,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baseline="0" dirty="0">
                <a:solidFill>
                  <a:srgbClr val="FFFFFF"/>
                </a:solidFill>
                <a:latin typeface="UTM Avo" panose="02040603050506020204" charset="0"/>
              </a:rPr>
              <a:t>3</a:t>
            </a:r>
            <a:r>
              <a:rPr lang="en-US" altLang="en-US" sz="4400" dirty="0">
                <a:solidFill>
                  <a:srgbClr val="FFFFFF"/>
                </a:solidFill>
                <a:latin typeface="UTM Avo" panose="02040603050506020204" charset="0"/>
              </a:rPr>
              <a:t> </a:t>
            </a:r>
            <a:r>
              <a:rPr lang="en-US" altLang="en-US" sz="4400" dirty="0" err="1">
                <a:solidFill>
                  <a:srgbClr val="FFFFFF"/>
                </a:solidFill>
                <a:latin typeface="UTM Avo" panose="02040603050506020204" charset="0"/>
              </a:rPr>
              <a:t>b</a:t>
            </a:r>
            <a:r>
              <a:rPr lang="en-US" altLang="en-US" sz="4400" baseline="0" dirty="0" err="1">
                <a:solidFill>
                  <a:srgbClr val="FFFFFF"/>
                </a:solidFill>
                <a:latin typeface="UTM Avo" panose="02040603050506020204" charset="0"/>
              </a:rPr>
              <a:t>ạn</a:t>
            </a:r>
            <a:r>
              <a:rPr lang="en-US" altLang="en-US" sz="4400" baseline="0" dirty="0">
                <a:solidFill>
                  <a:srgbClr val="FFFFFF"/>
                </a:solidFill>
                <a:latin typeface="UTM Avo" panose="02040603050506020204" charset="0"/>
              </a:rPr>
              <a:t> </a:t>
            </a:r>
            <a:r>
              <a:rPr lang="en-US" altLang="en-US" sz="4400" baseline="0" dirty="0" err="1">
                <a:solidFill>
                  <a:srgbClr val="FFFFFF"/>
                </a:solidFill>
                <a:latin typeface="UTM Avo" panose="02040603050506020204" charset="0"/>
              </a:rPr>
              <a:t>là</a:t>
            </a:r>
            <a:r>
              <a:rPr lang="en-US" altLang="en-US" sz="4400" dirty="0">
                <a:solidFill>
                  <a:srgbClr val="FFFFFF"/>
                </a:solidFill>
                <a:latin typeface="UTM Avo" panose="02040603050506020204" charset="0"/>
              </a:rPr>
              <a:t> </a:t>
            </a:r>
            <a:r>
              <a:rPr lang="en-US" altLang="en-US" sz="4400" dirty="0" err="1">
                <a:solidFill>
                  <a:srgbClr val="FFFFFF"/>
                </a:solidFill>
                <a:latin typeface="UTM Avo" panose="02040603050506020204" charset="0"/>
              </a:rPr>
              <a:t>gì</a:t>
            </a:r>
            <a:r>
              <a:rPr lang="en-US" altLang="en-US" sz="4400" dirty="0">
                <a:solidFill>
                  <a:srgbClr val="FFFFFF"/>
                </a:solidFill>
                <a:latin typeface="UTM Avo" panose="02040603050506020204" charset="0"/>
              </a:rPr>
              <a:t> </a:t>
            </a:r>
            <a:r>
              <a:rPr lang="en-US" altLang="en-US" sz="4400" dirty="0" err="1">
                <a:solidFill>
                  <a:srgbClr val="FFFFFF"/>
                </a:solidFill>
                <a:latin typeface="UTM Avo" panose="02040603050506020204" charset="0"/>
              </a:rPr>
              <a:t>của</a:t>
            </a:r>
            <a:r>
              <a:rPr lang="en-US" altLang="en-US" sz="4400" dirty="0">
                <a:solidFill>
                  <a:srgbClr val="FFFFFF"/>
                </a:solidFill>
                <a:latin typeface="UTM Avo" panose="02040603050506020204" charset="0"/>
              </a:rPr>
              <a:t> </a:t>
            </a:r>
            <a:r>
              <a:rPr lang="en-US" altLang="en-US" sz="4400" dirty="0" err="1">
                <a:solidFill>
                  <a:srgbClr val="FFFFFF"/>
                </a:solidFill>
                <a:latin typeface="UTM Avo" panose="02040603050506020204" charset="0"/>
              </a:rPr>
              <a:t>nhau</a:t>
            </a:r>
            <a:r>
              <a:rPr lang="en-US" altLang="en-US" sz="4400" dirty="0">
                <a:solidFill>
                  <a:srgbClr val="FFFFFF"/>
                </a:solidFill>
                <a:latin typeface="UTM Avo" panose="02040603050506020204" charset="0"/>
              </a:rPr>
              <a:t>?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9363" y="3300413"/>
            <a:ext cx="6878806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Đáp án</a:t>
            </a: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: 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lang="en-US" altLang="en-US" sz="4000" noProof="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lang="en-US" altLang="en-US" sz="4000">
                <a:solidFill>
                  <a:schemeClr val="accent4">
                    <a:lumMod val="40000"/>
                    <a:lumOff val="60000"/>
                  </a:schemeClr>
                </a:solidFill>
                <a:latin typeface="UTM Avo" panose="02040603050506020204" charset="0"/>
                <a:cs typeface="UTM Avo" panose="02040603050506020204" charset="0"/>
              </a:rPr>
              <a:t>ạn </a:t>
            </a:r>
            <a:r>
              <a:rPr lang="en-US" altLang="en-US" sz="4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TM Avo" panose="02040603050506020204" charset="0"/>
                <a:cs typeface="UTM Avo" panose="02040603050506020204" charset="0"/>
              </a:rPr>
              <a:t>thân</a:t>
            </a:r>
            <a:r>
              <a:rPr lang="en-US" altLang="en-US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sz="4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TM Avo" panose="02040603050506020204" charset="0"/>
                <a:cs typeface="UTM Avo" panose="02040603050506020204" charset="0"/>
              </a:rPr>
              <a:t>của</a:t>
            </a:r>
            <a:r>
              <a:rPr lang="en-US" altLang="en-US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sz="4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TM Avo" panose="02040603050506020204" charset="0"/>
                <a:cs typeface="UTM Avo" panose="02040603050506020204" charset="0"/>
              </a:rPr>
              <a:t>nhau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9866922" y="4754104"/>
            <a:ext cx="1101388" cy="8810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303710" y="6182187"/>
            <a:ext cx="2227811" cy="3292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39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49363" y="1354138"/>
            <a:ext cx="9539287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>
                <a:solidFill>
                  <a:srgbClr val="FFFFFF"/>
                </a:solidFill>
                <a:latin typeface="UTM Avo" panose="02040603050506020204" charset="0"/>
              </a:rPr>
              <a:t>Ba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bạn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đã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quyết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định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điều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gì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2947035" y="3051175"/>
            <a:ext cx="6046470" cy="111633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x-none" sz="4800" b="0" dirty="0" err="1">
                <a:solidFill>
                  <a:srgbClr val="000000"/>
                </a:solidFill>
                <a:latin typeface="UTM Avo" panose="02040603050506020204" charset="0"/>
                <a:cs typeface="UTM Avo" panose="02040603050506020204" charset="0"/>
              </a:rPr>
              <a:t>Đổi</a:t>
            </a:r>
            <a:r>
              <a:rPr lang="en-US" altLang="x-none" sz="4800" b="0" dirty="0">
                <a:solidFill>
                  <a:srgbClr val="0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x-none" sz="4800" b="0" dirty="0" err="1">
                <a:solidFill>
                  <a:srgbClr val="000000"/>
                </a:solidFill>
                <a:latin typeface="UTM Avo" panose="02040603050506020204" charset="0"/>
                <a:cs typeface="UTM Avo" panose="02040603050506020204" charset="0"/>
              </a:rPr>
              <a:t>việc</a:t>
            </a:r>
            <a:r>
              <a:rPr lang="en-US" altLang="x-none" sz="4800" b="0" dirty="0">
                <a:solidFill>
                  <a:srgbClr val="0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x-none" sz="4800" b="0" dirty="0" err="1">
                <a:solidFill>
                  <a:srgbClr val="000000"/>
                </a:solidFill>
                <a:latin typeface="UTM Avo" panose="02040603050506020204" charset="0"/>
                <a:cs typeface="UTM Avo" panose="02040603050506020204" charset="0"/>
              </a:rPr>
              <a:t>cho</a:t>
            </a:r>
            <a:r>
              <a:rPr lang="en-US" altLang="x-none" sz="4800" b="0" dirty="0">
                <a:solidFill>
                  <a:srgbClr val="0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x-none" sz="4800" b="0" dirty="0" err="1">
                <a:solidFill>
                  <a:srgbClr val="000000"/>
                </a:solidFill>
                <a:latin typeface="UTM Avo" panose="02040603050506020204" charset="0"/>
                <a:cs typeface="UTM Avo" panose="02040603050506020204" charset="0"/>
              </a:rPr>
              <a:t>nhau</a:t>
            </a:r>
            <a:endParaRPr kumimoji="0" lang="en-US" altLang="x-none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charset="0"/>
              <a:ea typeface="SimSun" panose="02010600030101010101" pitchFamily="2" charset="-122"/>
              <a:cs typeface="UTM Avo" panose="0204060305050602020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8993467" y="3744172"/>
            <a:ext cx="1101386" cy="881045"/>
          </a:xfrm>
          <a:prstGeom prst="rect">
            <a:avLst/>
          </a:prstGeom>
        </p:spPr>
      </p:pic>
      <p:sp>
        <p:nvSpPr>
          <p:cNvPr id="6" name="Rectangle 5">
            <a:hlinkClick r:id="rId5" action="ppaction://hlinksldjump"/>
          </p:cNvPr>
          <p:cNvSpPr/>
          <p:nvPr/>
        </p:nvSpPr>
        <p:spPr>
          <a:xfrm>
            <a:off x="7007225" y="6026150"/>
            <a:ext cx="2163763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03710" y="6182187"/>
            <a:ext cx="2227811" cy="3292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9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155" y="1054141"/>
            <a:ext cx="10870366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Khi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lao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xuống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nước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,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Sơn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ca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bị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thế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nào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?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0278" y="2988476"/>
            <a:ext cx="3738524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Suýt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chết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đuối</a:t>
            </a:r>
            <a:endParaRPr kumimoji="0" lang="en-US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7948802" y="2988476"/>
            <a:ext cx="1101386" cy="881047"/>
          </a:xfrm>
          <a:prstGeom prst="rect">
            <a:avLst/>
          </a:prstGeom>
        </p:spPr>
      </p:pic>
      <p:sp>
        <p:nvSpPr>
          <p:cNvPr id="6" name="Rectangle 5">
            <a:hlinkClick r:id="rId5" action="ppaction://hlinksldjump"/>
          </p:cNvPr>
          <p:cNvSpPr/>
          <p:nvPr/>
        </p:nvSpPr>
        <p:spPr>
          <a:xfrm>
            <a:off x="7007225" y="6026150"/>
            <a:ext cx="2163763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03710" y="6182187"/>
            <a:ext cx="2227811" cy="3292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82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10167172" y="4658572"/>
            <a:ext cx="1101387" cy="88104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5"/>
          <a:srcRect t="15436" r="497" b="22705"/>
          <a:stretch>
            <a:fillRect/>
          </a:stretch>
        </p:blipFill>
        <p:spPr>
          <a:xfrm>
            <a:off x="3735388" y="0"/>
            <a:ext cx="4364037" cy="157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2"/>
          <p:cNvSpPr/>
          <p:nvPr/>
        </p:nvSpPr>
        <p:spPr>
          <a:xfrm>
            <a:off x="3536950" y="681364"/>
            <a:ext cx="4562475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ADDE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Đọ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ADDE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</a:t>
            </a:r>
            <a:r>
              <a:rPr kumimoji="0" lang="en-US" altLang="en-US" sz="2800" b="0" i="0" u="none" strike="noStrike" kern="1200" cap="none" spc="0" normalizeH="0" noProof="0">
                <a:ln>
                  <a:noFill/>
                </a:ln>
                <a:solidFill>
                  <a:srgbClr val="ADDE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bài tập đọc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ADDE00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969" y="1724026"/>
            <a:ext cx="7000875" cy="4191000"/>
          </a:xfrm>
          <a:prstGeom prst="rect">
            <a:avLst/>
          </a:prstGeom>
        </p:spPr>
      </p:pic>
      <p:sp>
        <p:nvSpPr>
          <p:cNvPr id="10" name="Rectangle 9">
            <a:hlinkClick r:id="rId7" action="ppaction://hlinksldjump"/>
          </p:cNvPr>
          <p:cNvSpPr/>
          <p:nvPr/>
        </p:nvSpPr>
        <p:spPr>
          <a:xfrm>
            <a:off x="7007225" y="6026150"/>
            <a:ext cx="2163763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303710" y="6182187"/>
            <a:ext cx="2227811" cy="3292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35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0733" y="2263530"/>
            <a:ext cx="4197928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Chim sâu nho nhỏ,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Cái mỏ xinh xinh,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Chăm nhặt, chăm tìm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Bắt sâu cho lá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11140" y="2244226"/>
            <a:ext cx="372133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Cây yêu chim quá!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Cây vẫy, cây vui,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Búp nở, hoa cười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Chào chim sâu đấy.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                    </a:t>
            </a:r>
            <a:r>
              <a:rPr lang="en-US">
                <a:latin typeface="UTM Avo" panose="02040603050506020204" pitchFamily="18" charset="0"/>
              </a:rPr>
              <a:t>Phong Thu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6239" t="-1" b="56077"/>
          <a:stretch/>
        </p:blipFill>
        <p:spPr>
          <a:xfrm>
            <a:off x="9264529" y="0"/>
            <a:ext cx="2757055" cy="23161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27021" y="0"/>
            <a:ext cx="33832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>
                <a:latin typeface="UTM Avo" panose="02040603050506020204" pitchFamily="18" charset="0"/>
              </a:rPr>
              <a:t>Tập chép:</a:t>
            </a:r>
          </a:p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</a:rPr>
              <a:t>Chim sâu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3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91E1D-5D4C-45E1-81DE-A6AB24DC8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0991"/>
            <a:ext cx="12192000" cy="588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7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5" name="cashreg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8EC665-8262-485D-AB99-40AEBF780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34378"/>
            <a:ext cx="12192000" cy="588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6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5" name="cashreg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5E236A-5222-4266-9CB7-11D0AFB6F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950" y="537254"/>
            <a:ext cx="9436100" cy="63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8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4" name="type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ống Bống Bang Bang - Bé Bào Ngư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1"/>
            <p:extLst>
              <p:ext uri="{DAA4B4D4-6D71-4841-9C94-3DE7FCFB9230}">
                <p14:media xmlns:p14="http://schemas.microsoft.com/office/powerpoint/2010/main" r:embed="rId2">
                  <p14:trim st="56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4975"/>
            <a:ext cx="12192000" cy="6423025"/>
          </a:xfrm>
        </p:spPr>
      </p:pic>
    </p:spTree>
    <p:extLst>
      <p:ext uri="{BB962C8B-B14F-4D97-AF65-F5344CB8AC3E}">
        <p14:creationId xmlns:p14="http://schemas.microsoft.com/office/powerpoint/2010/main" val="2635483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4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65116" y="588220"/>
            <a:ext cx="8200390" cy="11785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2. Chọn</a:t>
            </a:r>
            <a:r>
              <a:rPr kumimoji="0" lang="en-US" sz="4400" b="0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vần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uyt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hay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uych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1" y="1879575"/>
            <a:ext cx="11982893" cy="21529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a.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Sơn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ca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thử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lao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mình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xuống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nước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, s……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chết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đuối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  <p:sp>
        <p:nvSpPr>
          <p:cNvPr id="6" name="Text Box 7"/>
          <p:cNvSpPr txBox="1"/>
          <p:nvPr/>
        </p:nvSpPr>
        <p:spPr>
          <a:xfrm>
            <a:off x="8465278" y="2632908"/>
            <a:ext cx="111925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>
                <a:latin typeface="UTM Avo" panose="02040603050506020204" charset="0"/>
                <a:cs typeface="UTM Avo" panose="02040603050506020204" charset="0"/>
              </a:rPr>
              <a:t>uýt</a:t>
            </a:r>
            <a:endParaRPr lang="en-US" sz="3600" b="1" dirty="0"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-309719" y="3332741"/>
            <a:ext cx="12099852" cy="21529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b.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Nai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vàng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leo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mình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lên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mỏm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đá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tập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bay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thì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rơi</a:t>
            </a:r>
            <a:endParaRPr kumimoji="0" lang="en-US" sz="36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aseline="0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h……..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x</a:t>
            </a:r>
            <a:r>
              <a:rPr lang="en-US" sz="3600" baseline="0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uống</a:t>
            </a:r>
            <a:r>
              <a:rPr lang="en-US" sz="3600" baseline="0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600" baseline="0" dirty="0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đất</a:t>
            </a:r>
            <a:r>
              <a:rPr lang="en-US" sz="3600" baseline="0" dirty="0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3964808" y="4322237"/>
            <a:ext cx="142452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dirty="0" err="1">
                <a:latin typeface="UTM Avo" panose="02040603050506020204" charset="0"/>
                <a:cs typeface="UTM Avo" panose="02040603050506020204" charset="0"/>
              </a:rPr>
              <a:t>uỵch</a:t>
            </a:r>
            <a:endParaRPr lang="en-US" sz="3600" b="1" dirty="0">
              <a:latin typeface="UTM Avo" panose="02040603050506020204" charset="0"/>
              <a:cs typeface="UTM Avo" panose="02040603050506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3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6" grpId="1"/>
      <p:bldP spid="7" grpId="0"/>
      <p:bldP spid="8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9500" y="173038"/>
            <a:ext cx="11112500" cy="1325562"/>
          </a:xfrm>
        </p:spPr>
        <p:txBody>
          <a:bodyPr/>
          <a:lstStyle/>
          <a:p>
            <a:r>
              <a:rPr lang="en-US" sz="4000">
                <a:solidFill>
                  <a:srgbClr val="002060"/>
                </a:solidFill>
                <a:latin typeface="UTM Avo" panose="02040603050506020204" pitchFamily="18" charset="0"/>
              </a:rPr>
              <a:t>3. Chữ nào phù hợp với chỗ trống: </a:t>
            </a: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  <a:r>
              <a:rPr lang="en-US" sz="4000">
                <a:solidFill>
                  <a:srgbClr val="002060"/>
                </a:solidFill>
                <a:latin typeface="UTM Avo" panose="02040603050506020204" pitchFamily="18" charset="0"/>
              </a:rPr>
              <a:t> hay </a:t>
            </a: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k</a:t>
            </a:r>
            <a:r>
              <a:rPr lang="en-US" sz="400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Oval 7"/>
          <p:cNvSpPr/>
          <p:nvPr/>
        </p:nvSpPr>
        <p:spPr>
          <a:xfrm>
            <a:off x="2392326" y="2105247"/>
            <a:ext cx="3172658" cy="49973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4158" y="1690688"/>
            <a:ext cx="5820438" cy="19350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0" name="Heart 9"/>
          <p:cNvSpPr/>
          <p:nvPr/>
        </p:nvSpPr>
        <p:spPr>
          <a:xfrm>
            <a:off x="6394596" y="4295553"/>
            <a:ext cx="1462864" cy="1584252"/>
          </a:xfrm>
          <a:prstGeom prst="hear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59218" y="1355762"/>
            <a:ext cx="11112795" cy="17914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>
                <a:solidFill>
                  <a:srgbClr val="002060"/>
                </a:solidFill>
                <a:latin typeface="UTM Avo" panose="02040603050506020204" pitchFamily="18" charset="0"/>
                <a:ea typeface="+mj-ea"/>
                <a:cs typeface="等线 Light"/>
              </a:rPr>
              <a:t>Sơn ca, nai và ếch thường …….ể cho nhau nghe những ……âu chuyện thú vị.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9218" y="3625702"/>
            <a:ext cx="11112795" cy="17914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>
                <a:solidFill>
                  <a:srgbClr val="002060"/>
                </a:solidFill>
                <a:latin typeface="UTM Avo" panose="02040603050506020204" pitchFamily="18" charset="0"/>
                <a:ea typeface="+mj-ea"/>
                <a:cs typeface="等线 Light"/>
              </a:rPr>
              <a:t>Thầy giáo voi giương …..ính lên cũng không đọc được chữ của kiến ….on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92778" y="1560383"/>
            <a:ext cx="669851" cy="691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942523" y="1690688"/>
            <a:ext cx="718585" cy="513077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09733" y="2283397"/>
            <a:ext cx="718585" cy="513077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1183" y="3959723"/>
            <a:ext cx="718585" cy="513077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63397" y="4574602"/>
            <a:ext cx="718585" cy="513077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969963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377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 sz="32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213</Words>
  <Application>Microsoft Office PowerPoint</Application>
  <PresentationFormat>Widescreen</PresentationFormat>
  <Paragraphs>38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.VnAvant</vt:lpstr>
      <vt:lpstr>Arial</vt:lpstr>
      <vt:lpstr>Calibri</vt:lpstr>
      <vt:lpstr>Calibri Light</vt:lpstr>
      <vt:lpstr>UTM Avo</vt:lpstr>
      <vt:lpstr>VNI-Zap</vt:lpstr>
      <vt:lpstr>1_Office Theme</vt:lpstr>
      <vt:lpstr>Office 主题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Chữ nào phù hợp với chỗ trống: c hay k?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29</cp:revision>
  <dcterms:created xsi:type="dcterms:W3CDTF">2021-01-19T04:17:31Z</dcterms:created>
  <dcterms:modified xsi:type="dcterms:W3CDTF">2022-03-23T10:57:14Z</dcterms:modified>
</cp:coreProperties>
</file>