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1449" r:id="rId2"/>
    <p:sldId id="264" r:id="rId3"/>
    <p:sldId id="287" r:id="rId4"/>
    <p:sldId id="288" r:id="rId5"/>
    <p:sldId id="289" r:id="rId6"/>
    <p:sldId id="290" r:id="rId7"/>
    <p:sldId id="291" r:id="rId8"/>
    <p:sldId id="270" r:id="rId9"/>
    <p:sldId id="292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0" r:id="rId19"/>
    <p:sldId id="281" r:id="rId20"/>
    <p:sldId id="282" r:id="rId21"/>
    <p:sldId id="283" r:id="rId22"/>
    <p:sldId id="28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0C94B-0666-4DFD-8329-FB4A6912530A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A7E51-90BA-47E4-A7C2-587B32FD7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78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cố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lượt</a:t>
            </a:r>
            <a:r>
              <a:rPr lang="en-US" dirty="0"/>
              <a:t> ở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giấy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Khi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con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giấy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biến</a:t>
            </a:r>
            <a:r>
              <a:rPr lang="en-US" dirty="0"/>
              <a:t> </a:t>
            </a:r>
            <a:r>
              <a:rPr lang="en-US" dirty="0" err="1"/>
              <a:t>mất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C58A9-F9D8-485D-BE72-33D173B314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10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2A6C8-E332-4520-983A-2D604A22CF3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58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68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62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83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29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2143" y="-69012"/>
            <a:ext cx="12387531" cy="692701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319A0EC-21A0-45C6-AFEE-4A3B3F9F39EB}"/>
              </a:ext>
            </a:extLst>
          </p:cNvPr>
          <p:cNvSpPr/>
          <p:nvPr userDrawn="1"/>
        </p:nvSpPr>
        <p:spPr>
          <a:xfrm>
            <a:off x="11050438" y="79785"/>
            <a:ext cx="114156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70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3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13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62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C78C5-C109-413C-B507-7C82CA3927B8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4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5" r:id="rId8"/>
    <p:sldLayoutId id="214748366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audio" Target="../media/audio1.wav"/><Relationship Id="rId9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3.png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12" Type="http://schemas.openxmlformats.org/officeDocument/2006/relationships/slide" Target="slide6.xml"/><Relationship Id="rId17" Type="http://schemas.openxmlformats.org/officeDocument/2006/relationships/slide" Target="slide8.xml"/><Relationship Id="rId2" Type="http://schemas.openxmlformats.org/officeDocument/2006/relationships/audio" Target="../media/media1.mp3"/><Relationship Id="rId16" Type="http://schemas.openxmlformats.org/officeDocument/2006/relationships/image" Target="../media/image10.png"/><Relationship Id="rId1" Type="http://schemas.microsoft.com/office/2007/relationships/media" Target="../media/media1.mp3"/><Relationship Id="rId6" Type="http://schemas.openxmlformats.org/officeDocument/2006/relationships/audio" Target="../media/audio2.wav"/><Relationship Id="rId11" Type="http://schemas.openxmlformats.org/officeDocument/2006/relationships/image" Target="../media/image12.png"/><Relationship Id="rId5" Type="http://schemas.openxmlformats.org/officeDocument/2006/relationships/audio" Target="../media/audio1.wav"/><Relationship Id="rId15" Type="http://schemas.openxmlformats.org/officeDocument/2006/relationships/image" Target="../media/image14.png"/><Relationship Id="rId10" Type="http://schemas.openxmlformats.org/officeDocument/2006/relationships/slide" Target="slide5.xml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gif"/><Relationship Id="rId1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12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microsoft.com/office/2007/relationships/hdphoto" Target="../media/hdphoto1.wdp"/><Relationship Id="rId5" Type="http://schemas.openxmlformats.org/officeDocument/2006/relationships/audio" Target="../media/audio3.wav"/><Relationship Id="rId10" Type="http://schemas.openxmlformats.org/officeDocument/2006/relationships/image" Target="../media/image16.png"/><Relationship Id="rId4" Type="http://schemas.openxmlformats.org/officeDocument/2006/relationships/audio" Target="../media/audio1.wav"/><Relationship Id="rId9" Type="http://schemas.openxmlformats.org/officeDocument/2006/relationships/slide" Target="slide4.xml"/><Relationship Id="rId1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12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microsoft.com/office/2007/relationships/hdphoto" Target="../media/hdphoto1.wdp"/><Relationship Id="rId5" Type="http://schemas.openxmlformats.org/officeDocument/2006/relationships/audio" Target="../media/audio3.wav"/><Relationship Id="rId10" Type="http://schemas.openxmlformats.org/officeDocument/2006/relationships/image" Target="../media/image16.png"/><Relationship Id="rId4" Type="http://schemas.openxmlformats.org/officeDocument/2006/relationships/audio" Target="../media/audio1.wav"/><Relationship Id="rId9" Type="http://schemas.openxmlformats.org/officeDocument/2006/relationships/slide" Target="slide4.xml"/><Relationship Id="rId1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gif"/><Relationship Id="rId12" Type="http://schemas.openxmlformats.org/officeDocument/2006/relationships/image" Target="../media/image1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audio" Target="../media/audio1.wav"/><Relationship Id="rId9" Type="http://schemas.openxmlformats.org/officeDocument/2006/relationships/image" Target="../media/image16.png"/><Relationship Id="rId1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1" Type="http://schemas.openxmlformats.org/officeDocument/2006/relationships/image" Target="../media/image25.png"/><Relationship Id="rId5" Type="http://schemas.openxmlformats.org/officeDocument/2006/relationships/audio" Target="../media/audio4.wav"/><Relationship Id="rId10" Type="http://schemas.openxmlformats.org/officeDocument/2006/relationships/image" Target="../media/image24.emf"/><Relationship Id="rId4" Type="http://schemas.openxmlformats.org/officeDocument/2006/relationships/notesSlide" Target="../notesSlides/notesSlide3.xml"/><Relationship Id="rId9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122562" y="1648606"/>
            <a:ext cx="994695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Chuyện trong vườn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62" y="191394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788638" y="3552273"/>
            <a:ext cx="7657231" cy="138317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3444451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37C663F-AB4B-445E-863A-AB24E12556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21" y="444500"/>
            <a:ext cx="12167810" cy="63881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95800" y="673100"/>
            <a:ext cx="6920913" cy="197807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i="1" u="none" strike="noStrike" kern="1200" cap="none" spc="0" normalizeH="0" baseline="0" noProof="0" dirty="0" err="1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Giải</a:t>
            </a:r>
            <a:r>
              <a:rPr kumimoji="0" lang="en-US" sz="9600" i="1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9600" i="1" u="none" strike="noStrike" kern="1200" cap="none" spc="0" normalizeH="0" baseline="0" noProof="0" dirty="0" err="1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cứu</a:t>
            </a:r>
            <a:r>
              <a:rPr kumimoji="0" lang="en-US" sz="9600" i="1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9600" i="1" u="none" strike="noStrike" kern="1200" cap="none" spc="0" normalizeH="0" baseline="0" noProof="0" err="1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thần</a:t>
            </a:r>
            <a:r>
              <a:rPr kumimoji="0" lang="en-US" sz="9600" i="1" u="none" strike="noStrike" kern="1200" cap="none" spc="0" normalizeH="0" baseline="0" noProof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đèn</a:t>
            </a:r>
            <a:endParaRPr kumimoji="0" lang="en-US" sz="9600" i="1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98" y="2185768"/>
            <a:ext cx="4371535" cy="4371535"/>
          </a:xfrm>
          <a:prstGeom prst="rect">
            <a:avLst/>
          </a:prstGeom>
        </p:spPr>
      </p:pic>
      <p:pic>
        <p:nvPicPr>
          <p:cNvPr id="2" name="MBB — Oce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50568" y="-7900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7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4" name="suction.wav"/>
          </p:stSnd>
        </p:sndAc>
      </p:transition>
    </mc:Choice>
    <mc:Fallback xmlns="">
      <p:transition spd="slow">
        <p:sndAc>
          <p:stSnd>
            <p:snd r:embed="rId9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38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74DB14A-4A1A-4AD8-9BE9-010F723752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0562"/>
            <a:ext cx="12191999" cy="6447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2546252"/>
            <a:ext cx="3573193" cy="3901185"/>
          </a:xfrm>
          <a:prstGeom prst="rect">
            <a:avLst/>
          </a:prstGeom>
        </p:spPr>
      </p:pic>
      <p:sp>
        <p:nvSpPr>
          <p:cNvPr id="8" name="giai cứu"/>
          <p:cNvSpPr/>
          <p:nvPr/>
        </p:nvSpPr>
        <p:spPr>
          <a:xfrm>
            <a:off x="606921" y="3800603"/>
            <a:ext cx="1310779" cy="958168"/>
          </a:xfrm>
          <a:prstGeom prst="star7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Giải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Cứu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1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36" y="1859261"/>
            <a:ext cx="1567616" cy="1941342"/>
          </a:xfrm>
          <a:prstGeom prst="rect">
            <a:avLst/>
          </a:prstGeom>
        </p:spPr>
      </p:pic>
      <p:pic>
        <p:nvPicPr>
          <p:cNvPr id="10" name="c2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707" y="1859261"/>
            <a:ext cx="1567615" cy="1941342"/>
          </a:xfrm>
          <a:prstGeom prst="rect">
            <a:avLst/>
          </a:prstGeom>
        </p:spPr>
      </p:pic>
      <p:pic>
        <p:nvPicPr>
          <p:cNvPr id="23" name="c3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55" y="3891261"/>
            <a:ext cx="1514461" cy="1941343"/>
          </a:xfrm>
          <a:prstGeom prst="rect">
            <a:avLst/>
          </a:prstGeom>
        </p:spPr>
      </p:pic>
      <p:sp>
        <p:nvSpPr>
          <p:cNvPr id="2" name="1"/>
          <p:cNvSpPr/>
          <p:nvPr/>
        </p:nvSpPr>
        <p:spPr>
          <a:xfrm>
            <a:off x="6621713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2"/>
          <p:cNvSpPr/>
          <p:nvPr/>
        </p:nvSpPr>
        <p:spPr>
          <a:xfrm>
            <a:off x="7562238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3"/>
          <p:cNvSpPr/>
          <p:nvPr/>
        </p:nvSpPr>
        <p:spPr>
          <a:xfrm>
            <a:off x="8502763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6" name="MBB — Oce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550568" y="-790074"/>
            <a:ext cx="609600" cy="609600"/>
          </a:xfrm>
          <a:prstGeom prst="rect">
            <a:avLst/>
          </a:prstGeom>
        </p:spPr>
      </p:pic>
      <p:sp>
        <p:nvSpPr>
          <p:cNvPr id="3" name="Arrow: Right 2">
            <a:hlinkClick r:id="rId17" action="ppaction://hlinksldjump"/>
            <a:extLst>
              <a:ext uri="{FF2B5EF4-FFF2-40B4-BE49-F238E27FC236}">
                <a16:creationId xmlns:a16="http://schemas.microsoft.com/office/drawing/2014/main" id="{FE353CB9-D2E3-4B3C-816D-FFDF945DB207}"/>
              </a:ext>
            </a:extLst>
          </p:cNvPr>
          <p:cNvSpPr/>
          <p:nvPr/>
        </p:nvSpPr>
        <p:spPr>
          <a:xfrm>
            <a:off x="10363201" y="707876"/>
            <a:ext cx="1511300" cy="626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UTM Avo" panose="02040603050506020204" pitchFamily="18" charset="0"/>
              </a:rPr>
              <a:t>KẾT THÚC</a:t>
            </a:r>
          </a:p>
        </p:txBody>
      </p:sp>
    </p:spTree>
    <p:extLst>
      <p:ext uri="{BB962C8B-B14F-4D97-AF65-F5344CB8AC3E}">
        <p14:creationId xmlns:p14="http://schemas.microsoft.com/office/powerpoint/2010/main" val="162021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5" name="suction.wav"/>
          </p:stSnd>
        </p:sndAc>
      </p:transition>
    </mc:Choice>
    <mc:Fallback xmlns="">
      <p:transition spd="slow">
        <p:sndAc>
          <p:stSnd>
            <p:snd r:embed="rId18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3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0047 L 0.12317 -0.00047 C 0.17955 -0.00047 0.16744 -0.31644 0.16744 -0.26088 C 0.1608 -0.3088 0.12018 -0.33311 0.09062 -0.34653 C 0.07643 -0.34746 0.0026 -0.30487 -0.00065 -0.27269 C 0.00117 -0.24676 0.05507 -0.15 0.07721 -0.13149 C 0.09922 -0.1132 0.11224 -0.11621 0.13099 -0.1625 C 0.13919 -0.17431 0.13099 -0.16366 0.14531 -0.21412 C 0.1595 -0.26505 3.54167E-6 -0.325 0.00547 -0.34121 " pathEditMode="relative" rAng="0" ptsTypes="AAAAAAA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4" y="-1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 tmFilter="0,0; .5, 0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 tmFilter="0,0; .5, 0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 tmFilter="0,0; .5, 0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20408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 animBg="1"/>
      <p:bldP spid="2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6" y="3192780"/>
            <a:ext cx="2216834" cy="22168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18593" y="1192229"/>
            <a:ext cx="833862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4800" b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Điền vào chỗ chấm: </a:t>
            </a:r>
          </a:p>
          <a:p>
            <a:pPr lvl="0" algn="ctr">
              <a:defRPr/>
            </a:pPr>
            <a:r>
              <a:rPr lang="en-US" sz="4800" b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 hay k</a:t>
            </a:r>
            <a:endParaRPr lang="en-US" sz="4800" b="1" dirty="0" err="1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7" name="Picture 6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sp>
        <p:nvSpPr>
          <p:cNvPr id="9" name="Cloud Callout 8"/>
          <p:cNvSpPr/>
          <p:nvPr/>
        </p:nvSpPr>
        <p:spPr>
          <a:xfrm>
            <a:off x="2635348" y="3323994"/>
            <a:ext cx="6907663" cy="2581422"/>
          </a:xfrm>
          <a:prstGeom prst="cloudCallout">
            <a:avLst>
              <a:gd name="adj1" fmla="val -65476"/>
              <a:gd name="adj2" fmla="val 409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…..ái bình</a:t>
            </a:r>
            <a:endParaRPr lang="en-US" sz="3600" b="1" dirty="0">
              <a:solidFill>
                <a:srgbClr val="FFFF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2182" y="4185776"/>
            <a:ext cx="764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58464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4" name="suction.wav"/>
          </p:stSnd>
        </p:sndAc>
      </p:transition>
    </mc:Choice>
    <mc:Fallback xmlns="">
      <p:transition spd="slow">
        <p:fade/>
        <p:sndAc>
          <p:stSnd>
            <p:snd r:embed="rId14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dung-www_thuthuat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327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9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6" y="3192780"/>
            <a:ext cx="2216834" cy="22168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43200" y="1438454"/>
            <a:ext cx="77088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en-US" sz="4800" b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Điền vào chỗ chấm: </a:t>
            </a:r>
          </a:p>
          <a:p>
            <a:pPr lvl="0" algn="ctr">
              <a:defRPr/>
            </a:pPr>
            <a:r>
              <a:rPr lang="en-US" sz="4800" b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c hay k</a:t>
            </a:r>
            <a:endParaRPr lang="en-US" sz="4800" b="1" dirty="0" err="1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7" name="Picture 6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sp>
        <p:nvSpPr>
          <p:cNvPr id="9" name="Cloud Callout 8"/>
          <p:cNvSpPr/>
          <p:nvPr/>
        </p:nvSpPr>
        <p:spPr>
          <a:xfrm>
            <a:off x="3522786" y="3311193"/>
            <a:ext cx="6200776" cy="1980007"/>
          </a:xfrm>
          <a:prstGeom prst="cloudCallout">
            <a:avLst>
              <a:gd name="adj1" fmla="val -65476"/>
              <a:gd name="adj2" fmla="val 409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đuổi …..ịp</a:t>
            </a:r>
            <a:endParaRPr lang="en-US" sz="3600" b="1" dirty="0">
              <a:solidFill>
                <a:srgbClr val="FFFF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11534" y="3901274"/>
            <a:ext cx="508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85875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4" name="suction.wav"/>
          </p:stSnd>
        </p:sndAc>
      </p:transition>
    </mc:Choice>
    <mc:Fallback xmlns="">
      <p:transition spd="slow">
        <p:fade/>
        <p:sndAc>
          <p:stSnd>
            <p:snd r:embed="rId14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tra-loi-dung-www_thuthuat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327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90" y="3971714"/>
            <a:ext cx="2216834" cy="2216834"/>
          </a:xfrm>
          <a:prstGeom prst="rect">
            <a:avLst/>
          </a:prstGeom>
        </p:spPr>
      </p:pic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85966" y="2138446"/>
            <a:ext cx="4197928" cy="258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Chim sâu nho nhỏ,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Cái mỏ xinh xinh,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Chăm nhặt, chăm tìm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Bắt sâu cho lá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11140" y="2244226"/>
            <a:ext cx="372133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Cây yêu chim quá!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Cây vẫy, cây vui,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Búp nở, hoa cười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Chào chim sâu đấy.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                    </a:t>
            </a:r>
            <a:r>
              <a:rPr lang="en-US">
                <a:latin typeface="UTM Avo" panose="02040603050506020204" pitchFamily="18" charset="0"/>
              </a:rPr>
              <a:t>Phong Thu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2"/>
          <a:srcRect l="76239" t="-1" b="56077"/>
          <a:stretch/>
        </p:blipFill>
        <p:spPr>
          <a:xfrm>
            <a:off x="8501444" y="1014890"/>
            <a:ext cx="1337426" cy="11235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099343" y="1465048"/>
            <a:ext cx="3383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chemeClr val="accent5"/>
                </a:solidFill>
                <a:latin typeface="UTM Avo" panose="02040603050506020204" pitchFamily="18" charset="0"/>
              </a:rPr>
              <a:t>Chim sâu</a:t>
            </a:r>
          </a:p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683AEB-1F88-4636-AC22-C51216A5D862}"/>
              </a:ext>
            </a:extLst>
          </p:cNvPr>
          <p:cNvSpPr txBox="1"/>
          <p:nvPr/>
        </p:nvSpPr>
        <p:spPr>
          <a:xfrm>
            <a:off x="1047362" y="1240497"/>
            <a:ext cx="3383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chemeClr val="bg1"/>
                </a:solidFill>
                <a:latin typeface="UTM Avo" panose="02040603050506020204" pitchFamily="18" charset="0"/>
              </a:rPr>
              <a:t>Đọc bài thơ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3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4" name="suction.wav"/>
          </p:stSnd>
        </p:sndAc>
      </p:transition>
    </mc:Choice>
    <mc:Fallback xmlns="">
      <p:transition spd="slow">
        <p:fade/>
        <p:sndAc>
          <p:stSnd>
            <p:snd r:embed="rId14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265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26" y="495706"/>
            <a:ext cx="790575" cy="904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727" y="557445"/>
            <a:ext cx="9676013" cy="604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011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6E8EDC-466A-4F15-B51A-4217D1FDE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12192000" cy="647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1501775"/>
            <a:ext cx="12357100" cy="23876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br>
              <a:rPr lang="en-US">
                <a:latin typeface="UTM Avo" panose="02040603050506020204" pitchFamily="18" charset="0"/>
              </a:rPr>
            </a:b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Tập đọc: </a:t>
            </a:r>
            <a:b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</a:br>
            <a:r>
              <a:rPr lang="en-US" sz="6700" b="1">
                <a:solidFill>
                  <a:srgbClr val="FF0000"/>
                </a:solidFill>
                <a:latin typeface="UTM Avo" panose="02040603050506020204" pitchFamily="18" charset="0"/>
              </a:rPr>
              <a:t>Chuyện trong vườn</a:t>
            </a:r>
          </a:p>
        </p:txBody>
      </p:sp>
    </p:spTree>
    <p:extLst>
      <p:ext uri="{BB962C8B-B14F-4D97-AF65-F5344CB8AC3E}">
        <p14:creationId xmlns:p14="http://schemas.microsoft.com/office/powerpoint/2010/main" val="3439896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2480" y="380768"/>
            <a:ext cx="10607040" cy="6314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800" b="1">
                <a:solidFill>
                  <a:srgbClr val="FF0000"/>
                </a:solidFill>
                <a:latin typeface="UTM Avo" panose="02040603050506020204" pitchFamily="18" charset="0"/>
              </a:rPr>
              <a:t>Chuyện trong vườn</a:t>
            </a:r>
          </a:p>
          <a:p>
            <a:pPr>
              <a:lnSpc>
                <a:spcPct val="140000"/>
              </a:lnSpc>
            </a:pPr>
            <a:r>
              <a:rPr lang="en-US" sz="2400">
                <a:latin typeface="UTM Avo" panose="02040603050506020204" pitchFamily="18" charset="0"/>
              </a:rPr>
              <a:t>Sáng sớm, Mai ra vườn đã thấy bà đang tưới hoa. Em gọi: </a:t>
            </a:r>
          </a:p>
          <a:p>
            <a:pPr marL="285750" indent="-285750">
              <a:lnSpc>
                <a:spcPct val="14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Bà ơi!</a:t>
            </a:r>
          </a:p>
          <a:p>
            <a:pPr marL="285750" indent="-285750">
              <a:lnSpc>
                <a:spcPct val="14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Cháu dậy rồi à? Đi cẩn thận kẻo ngã nhé!</a:t>
            </a:r>
          </a:p>
          <a:p>
            <a:pPr>
              <a:lnSpc>
                <a:spcPct val="140000"/>
              </a:lnSpc>
            </a:pPr>
            <a:r>
              <a:rPr lang="en-US" sz="2400">
                <a:latin typeface="UTM Avo" panose="02040603050506020204" pitchFamily="18" charset="0"/>
              </a:rPr>
              <a:t>Mai chạy về phía bà. Bỗng em vấp phải một mô đất, ngã sõng soài, làm gãy một cành hồng. Bà vội chạy lại đỡ cháu rồi hỏi:</a:t>
            </a:r>
          </a:p>
          <a:p>
            <a:pPr marL="285750" indent="-285750">
              <a:lnSpc>
                <a:spcPct val="14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Cháu có đau không?</a:t>
            </a:r>
          </a:p>
          <a:p>
            <a:pPr>
              <a:lnSpc>
                <a:spcPct val="140000"/>
              </a:lnSpc>
            </a:pPr>
            <a:r>
              <a:rPr lang="en-US" sz="2400">
                <a:latin typeface="UTM Avo" panose="02040603050506020204" pitchFamily="18" charset="0"/>
              </a:rPr>
              <a:t>Mai đau nhưng vẫn nói:</a:t>
            </a:r>
          </a:p>
          <a:p>
            <a:pPr marL="285750" indent="-285750">
              <a:lnSpc>
                <a:spcPct val="14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Không sao ạ!</a:t>
            </a:r>
          </a:p>
          <a:p>
            <a:pPr>
              <a:lnSpc>
                <a:spcPct val="140000"/>
              </a:lnSpc>
            </a:pPr>
            <a:r>
              <a:rPr lang="en-US" sz="2400">
                <a:latin typeface="UTM Avo" panose="02040603050506020204" pitchFamily="18" charset="0"/>
              </a:rPr>
              <a:t>Nhìn cành hoa gãy đang ứa nhựa, Mai nghĩ: “ Chắc hoa cũng đau lắm, nó đang khóc. Chỉ tại Mai chạy vội mà hoa bị đau”.</a:t>
            </a:r>
          </a:p>
          <a:p>
            <a:pPr>
              <a:lnSpc>
                <a:spcPct val="140000"/>
              </a:lnSpc>
            </a:pPr>
            <a:r>
              <a:rPr lang="en-US" sz="2400">
                <a:latin typeface="UTM Avo" panose="02040603050506020204" pitchFamily="18" charset="0"/>
              </a:rPr>
              <a:t>                                                       </a:t>
            </a:r>
            <a:r>
              <a:rPr lang="en-US" sz="1600">
                <a:latin typeface="UTM Avo" panose="02040603050506020204" pitchFamily="18" charset="0"/>
              </a:rPr>
              <a:t>Phỏng theo NGUYỄN PHAN KHUÊ(Trần Mạnh kể)</a:t>
            </a:r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210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3098" y="265829"/>
            <a:ext cx="10607040" cy="96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>
                <a:solidFill>
                  <a:srgbClr val="FF0000"/>
                </a:solidFill>
                <a:latin typeface="UTM Avo" panose="02040603050506020204" pitchFamily="18" charset="0"/>
              </a:rPr>
              <a:t>Luyện đọc từ khó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448" y="1570076"/>
            <a:ext cx="4519352" cy="10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>
                <a:solidFill>
                  <a:schemeClr val="accent5"/>
                </a:solidFill>
                <a:latin typeface="UTM Avo" panose="02040603050506020204" pitchFamily="18" charset="0"/>
              </a:rPr>
              <a:t>cẩn thận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7819" y="3043845"/>
            <a:ext cx="4519352" cy="10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>
                <a:solidFill>
                  <a:schemeClr val="accent5"/>
                </a:solidFill>
                <a:latin typeface="UTM Avo" panose="02040603050506020204" pitchFamily="18" charset="0"/>
              </a:rPr>
              <a:t>vấp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3098" y="4438995"/>
            <a:ext cx="4519352" cy="10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>
                <a:solidFill>
                  <a:schemeClr val="accent5"/>
                </a:solidFill>
                <a:latin typeface="UTM Avo" panose="02040603050506020204" pitchFamily="18" charset="0"/>
              </a:rPr>
              <a:t>sõng soài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05797" y="1544332"/>
            <a:ext cx="4519352" cy="10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>
                <a:solidFill>
                  <a:schemeClr val="accent5"/>
                </a:solidFill>
                <a:latin typeface="UTM Avo" panose="02040603050506020204" pitchFamily="18" charset="0"/>
              </a:rPr>
              <a:t>ứa nhựa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5797" y="2908904"/>
            <a:ext cx="4519352" cy="10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>
                <a:solidFill>
                  <a:schemeClr val="accent5"/>
                </a:solidFill>
                <a:latin typeface="UTM Avo" panose="02040603050506020204" pitchFamily="18" charset="0"/>
              </a:rPr>
              <a:t>gãy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05797" y="4438995"/>
            <a:ext cx="4519352" cy="1043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>
                <a:solidFill>
                  <a:schemeClr val="accent5"/>
                </a:solidFill>
                <a:latin typeface="UTM Avo" panose="02040603050506020204" pitchFamily="18" charset="0"/>
              </a:rPr>
              <a:t>mô đất</a:t>
            </a:r>
          </a:p>
        </p:txBody>
      </p:sp>
    </p:spTree>
    <p:extLst>
      <p:ext uri="{BB962C8B-B14F-4D97-AF65-F5344CB8AC3E}">
        <p14:creationId xmlns:p14="http://schemas.microsoft.com/office/powerpoint/2010/main" val="2226926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84324" y="-229397"/>
            <a:ext cx="10607040" cy="6754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Chuyện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vườn</a:t>
            </a:r>
            <a:endParaRPr lang="en-US" sz="2800" b="1" dirty="0">
              <a:solidFill>
                <a:schemeClr val="bg1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Sáng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sớm</a:t>
            </a:r>
            <a:r>
              <a:rPr lang="en-US" sz="2400" dirty="0">
                <a:latin typeface="UTM Avo" panose="02040603050506020204" pitchFamily="18" charset="0"/>
              </a:rPr>
              <a:t>, Mai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vườn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tưới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hoa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gọi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Bà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ơi</a:t>
            </a:r>
            <a:r>
              <a:rPr lang="en-US" sz="2400" dirty="0">
                <a:latin typeface="UTM Avo" panose="02040603050506020204" pitchFamily="18" charset="0"/>
              </a:rPr>
              <a:t>!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Cháu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dậy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</a:rPr>
              <a:t> à?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cẩn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kẻo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nhé</a:t>
            </a:r>
            <a:r>
              <a:rPr lang="en-US" sz="2400" dirty="0">
                <a:latin typeface="UTM Avo" panose="02040603050506020204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Mai </a:t>
            </a:r>
            <a:r>
              <a:rPr lang="en-US" sz="2400" dirty="0" err="1">
                <a:latin typeface="UTM Avo" panose="02040603050506020204" pitchFamily="18" charset="0"/>
              </a:rPr>
              <a:t>chạy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phía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Bỗng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vấp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đất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ngã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sõng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soài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gãy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hồng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Bà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vội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chạy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cháu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Cháu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Mai </a:t>
            </a:r>
            <a:r>
              <a:rPr lang="en-US" sz="2400" dirty="0" err="1">
                <a:latin typeface="UTM Avo" panose="02040603050506020204" pitchFamily="18" charset="0"/>
              </a:rPr>
              <a:t>đau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vẫn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sao</a:t>
            </a:r>
            <a:r>
              <a:rPr lang="en-US" sz="2400" dirty="0">
                <a:latin typeface="UTM Avo" panose="02040603050506020204" pitchFamily="18" charset="0"/>
              </a:rPr>
              <a:t> ạ!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Nhìn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gãy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ứa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nhựa</a:t>
            </a:r>
            <a:r>
              <a:rPr lang="en-US" sz="2400" dirty="0">
                <a:latin typeface="UTM Avo" panose="02040603050506020204" pitchFamily="18" charset="0"/>
              </a:rPr>
              <a:t>, Mai </a:t>
            </a:r>
            <a:r>
              <a:rPr lang="en-US" sz="2400" dirty="0" err="1">
                <a:latin typeface="UTM Avo" panose="02040603050506020204" pitchFamily="18" charset="0"/>
              </a:rPr>
              <a:t>nghĩ</a:t>
            </a:r>
            <a:r>
              <a:rPr lang="en-US" sz="2400" dirty="0">
                <a:latin typeface="UTM Avo" panose="02040603050506020204" pitchFamily="18" charset="0"/>
              </a:rPr>
              <a:t>: “ </a:t>
            </a:r>
            <a:r>
              <a:rPr lang="en-US" sz="2400" dirty="0" err="1">
                <a:latin typeface="UTM Avo" panose="02040603050506020204" pitchFamily="18" charset="0"/>
              </a:rPr>
              <a:t>Chắc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cũng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lắm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khóc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Chỉ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tại</a:t>
            </a:r>
            <a:r>
              <a:rPr lang="en-US" sz="2400" dirty="0">
                <a:latin typeface="UTM Avo" panose="02040603050506020204" pitchFamily="18" charset="0"/>
              </a:rPr>
              <a:t> Mai </a:t>
            </a:r>
            <a:r>
              <a:rPr lang="en-US" sz="2400" dirty="0" err="1">
                <a:latin typeface="UTM Avo" panose="02040603050506020204" pitchFamily="18" charset="0"/>
              </a:rPr>
              <a:t>chạy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vội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đau</a:t>
            </a:r>
            <a:r>
              <a:rPr lang="en-US" sz="2400" dirty="0">
                <a:latin typeface="UTM Avo" panose="02040603050506020204" pitchFamily="18" charset="0"/>
              </a:rPr>
              <a:t>”.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                                                       </a:t>
            </a:r>
            <a:r>
              <a:rPr lang="en-US" dirty="0" err="1">
                <a:latin typeface="UTM Avo" panose="02040603050506020204" pitchFamily="18" charset="0"/>
              </a:rPr>
              <a:t>Phỏng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theo</a:t>
            </a:r>
            <a:r>
              <a:rPr lang="en-US" dirty="0">
                <a:latin typeface="UTM Avo" panose="02040603050506020204" pitchFamily="18" charset="0"/>
              </a:rPr>
              <a:t> NGUYỄN PHAN KHUÊ(</a:t>
            </a:r>
            <a:r>
              <a:rPr lang="en-US" dirty="0" err="1">
                <a:latin typeface="UTM Avo" panose="02040603050506020204" pitchFamily="18" charset="0"/>
              </a:rPr>
              <a:t>Trần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Mạnh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kể</a:t>
            </a:r>
            <a:r>
              <a:rPr lang="en-US" dirty="0">
                <a:latin typeface="UTM Avo" panose="02040603050506020204" pitchFamily="18" charset="0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80665" y="578159"/>
            <a:ext cx="2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98142" y="530068"/>
            <a:ext cx="2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0778" y="1454689"/>
            <a:ext cx="2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3297" y="1716084"/>
            <a:ext cx="2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6990" y="1640388"/>
            <a:ext cx="2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409" y="2221397"/>
            <a:ext cx="2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4341" y="2221397"/>
            <a:ext cx="2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8196" y="2778350"/>
            <a:ext cx="2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0042" y="3312835"/>
            <a:ext cx="2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409" y="3818148"/>
            <a:ext cx="4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3543" y="4450760"/>
            <a:ext cx="540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7537" y="4956073"/>
            <a:ext cx="532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81708" y="5453073"/>
            <a:ext cx="56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123432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82956" y="200710"/>
            <a:ext cx="7002088" cy="96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>
                <a:solidFill>
                  <a:srgbClr val="FF0000"/>
                </a:solidFill>
                <a:latin typeface="UTM Avo" panose="02040603050506020204" pitchFamily="18" charset="0"/>
              </a:rPr>
              <a:t>Luyện đọc câu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574" y="2438398"/>
            <a:ext cx="113801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002060"/>
                </a:solidFill>
                <a:latin typeface="UTM Avo" panose="02040603050506020204" pitchFamily="18" charset="0"/>
              </a:rPr>
              <a:t>Bỗng em vấp phải một mô đất, ngã </a:t>
            </a:r>
            <a:r>
              <a:rPr lang="en-US" sz="3600" b="1" u="sng">
                <a:solidFill>
                  <a:srgbClr val="FF0000"/>
                </a:solidFill>
                <a:latin typeface="UTM Avo" panose="02040603050506020204" pitchFamily="18" charset="0"/>
              </a:rPr>
              <a:t>sõng soài</a:t>
            </a:r>
            <a:r>
              <a:rPr lang="en-US" sz="3600" b="1">
                <a:solidFill>
                  <a:srgbClr val="002060"/>
                </a:solidFill>
                <a:latin typeface="UTM Avo" panose="02040603050506020204" pitchFamily="18" charset="0"/>
              </a:rPr>
              <a:t>, làm gãy một cành hồng. 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7963593" y="2671433"/>
            <a:ext cx="199506" cy="5237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1621191" y="2671432"/>
            <a:ext cx="199506" cy="5237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9022079" y="3447286"/>
            <a:ext cx="199506" cy="5237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9121832" y="3447285"/>
            <a:ext cx="199506" cy="5237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695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ổng thống Putin ngã sõng soài khi chơi hocke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721" y="1153359"/>
            <a:ext cx="6286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003" y="4359743"/>
            <a:ext cx="108314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ngã sõng soài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60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thuthuat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7651" y="220875"/>
            <a:ext cx="1060704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>
                <a:solidFill>
                  <a:srgbClr val="FF0000"/>
                </a:solidFill>
                <a:latin typeface="UTM Avo" panose="02040603050506020204" pitchFamily="18" charset="0"/>
              </a:rPr>
              <a:t>Chuyện trong vườn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Sáng sớm, Mai ra vườn đã thấy bà đang tưới hoa. Em gọi: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Bà ơi!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Cháu dậy rồi à? Đi cẩn thận kẻo ngã nhé!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Mai chạy về phía bà. Bỗng em vấp phải một mô đất, ngã sõng soài, làm gãy một cành hồng. Bà vội chạy lại đỡ cháu rồi hỏi: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Cháu có đau không?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Mai đau nhưng vẫn nói: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Không sao ạ!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Nhìn cành hoa gãy đang ứa nhựa, Mai nghĩ: “ Chắc hoa cũng đau lắm, nó đang khóc. Chỉ tại Mai chạy vội mà hoa bị đau”.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                                                       </a:t>
            </a:r>
            <a:r>
              <a:rPr lang="en-US">
                <a:latin typeface="UTM Avo" panose="02040603050506020204" pitchFamily="18" charset="0"/>
              </a:rPr>
              <a:t>Phỏng theo NGUYỄN PHAN KHUÊ(Trần Mạnh kể)</a:t>
            </a:r>
          </a:p>
        </p:txBody>
      </p:sp>
      <p:sp>
        <p:nvSpPr>
          <p:cNvPr id="2" name="Sun 1"/>
          <p:cNvSpPr/>
          <p:nvPr/>
        </p:nvSpPr>
        <p:spPr>
          <a:xfrm>
            <a:off x="415636" y="1036848"/>
            <a:ext cx="473826" cy="56526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" name="Sun 3"/>
          <p:cNvSpPr/>
          <p:nvPr/>
        </p:nvSpPr>
        <p:spPr>
          <a:xfrm>
            <a:off x="415636" y="2602412"/>
            <a:ext cx="473826" cy="56526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Sun 5"/>
          <p:cNvSpPr/>
          <p:nvPr/>
        </p:nvSpPr>
        <p:spPr>
          <a:xfrm>
            <a:off x="473825" y="5223692"/>
            <a:ext cx="473826" cy="565266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10073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83490" y="246743"/>
            <a:ext cx="1060704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>
                <a:solidFill>
                  <a:srgbClr val="FF0000"/>
                </a:solidFill>
                <a:latin typeface="UTM Avo" panose="02040603050506020204" pitchFamily="18" charset="0"/>
              </a:rPr>
              <a:t>Chuyện trong vườn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Sáng sớm, Mai ra vườn đã thấy bà đang tưới hoa. Em gọi: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Bà ơi!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Cháu dậy rồi à? Đi cẩn thận kẻo ngã nhé!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Mai chạy về phía bà. Bỗng em vấp phải một mô đất, ngã sõng soài, làm gãy một cành hồng. Bà vội chạy lại đỡ cháu rồi hỏi: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Cháu có đau không?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Mai đau nhưng vẫn nói: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>
                <a:latin typeface="UTM Avo" panose="02040603050506020204" pitchFamily="18" charset="0"/>
              </a:rPr>
              <a:t>Không sao ạ!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Nhìn cành hoa gãy đang ứa nhựa, Mai nghĩ: “ Chắc hoa cũng đau lắm, nó đang khóc. Chỉ tại Mai chạy vội mà hoa bị đau”.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                                                       </a:t>
            </a:r>
            <a:r>
              <a:rPr lang="en-US">
                <a:latin typeface="UTM Avo" panose="02040603050506020204" pitchFamily="18" charset="0"/>
              </a:rPr>
              <a:t>Phỏng theo NGUYỄN PHAN KHUÊ(Trần Mạnh kể)</a:t>
            </a:r>
          </a:p>
        </p:txBody>
      </p:sp>
    </p:spTree>
    <p:extLst>
      <p:ext uri="{BB962C8B-B14F-4D97-AF65-F5344CB8AC3E}">
        <p14:creationId xmlns:p14="http://schemas.microsoft.com/office/powerpoint/2010/main" val="990925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94" r="9742" b="11258"/>
          <a:stretch/>
        </p:blipFill>
        <p:spPr>
          <a:xfrm>
            <a:off x="952892" y="481914"/>
            <a:ext cx="9013372" cy="4879454"/>
          </a:xfrm>
          <a:prstGeom prst="rect">
            <a:avLst/>
          </a:prstGeom>
        </p:spPr>
      </p:pic>
      <p:pic>
        <p:nvPicPr>
          <p:cNvPr id="8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256" y="-453441"/>
            <a:ext cx="2052744" cy="225497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23"/>
          <p:cNvGrpSpPr/>
          <p:nvPr/>
        </p:nvGrpSpPr>
        <p:grpSpPr>
          <a:xfrm>
            <a:off x="-11723" y="5063219"/>
            <a:ext cx="12203723" cy="1794781"/>
            <a:chOff x="-17585" y="5729324"/>
            <a:chExt cx="12203723" cy="1123362"/>
          </a:xfrm>
        </p:grpSpPr>
        <p:pic>
          <p:nvPicPr>
            <p:cNvPr id="11" name="图片 24"/>
            <p:cNvPicPr>
              <a:picLocks noChangeAspect="1"/>
            </p:cNvPicPr>
            <p:nvPr/>
          </p:nvPicPr>
          <p:blipFill rotWithShape="1">
            <a:blip r:embed="rId10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2" name="图片 25"/>
            <p:cNvPicPr>
              <a:picLocks noChangeAspect="1"/>
            </p:cNvPicPr>
            <p:nvPr/>
          </p:nvPicPr>
          <p:blipFill rotWithShape="1">
            <a:blip r:embed="rId10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3" name="图片 36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701613" y="1978991"/>
            <a:ext cx="2448732" cy="4092660"/>
          </a:xfrm>
          <a:prstGeom prst="rect">
            <a:avLst/>
          </a:prstGeom>
        </p:spPr>
      </p:pic>
      <p:pic>
        <p:nvPicPr>
          <p:cNvPr id="17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785" y="2357695"/>
            <a:ext cx="3713956" cy="37139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67908" y="1978991"/>
            <a:ext cx="6743055" cy="120028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algn="l"/>
            <a:r>
              <a:rPr lang="en-US" sz="7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 HIỂU BÀI</a:t>
            </a:r>
          </a:p>
        </p:txBody>
      </p:sp>
    </p:spTree>
    <p:extLst>
      <p:ext uri="{BB962C8B-B14F-4D97-AF65-F5344CB8AC3E}">
        <p14:creationId xmlns:p14="http://schemas.microsoft.com/office/powerpoint/2010/main" val="487204455"/>
      </p:ext>
    </p:extLst>
  </p:cSld>
  <p:clrMapOvr>
    <a:masterClrMapping/>
  </p:clrMapOvr>
  <p:transition spd="slow">
    <p:wipe/>
    <p:sndAc>
      <p:stSnd>
        <p:snd r:embed="rId5" name="type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4068" y="1697186"/>
            <a:ext cx="11628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  <a:latin typeface="UTM Avo" panose="02040603050506020204" charset="0"/>
                <a:cs typeface="UTM Avo" panose="02040603050506020204" charset="0"/>
              </a:rPr>
              <a:t>- </a:t>
            </a:r>
            <a:r>
              <a:rPr lang="vi-VN" sz="4400">
                <a:solidFill>
                  <a:srgbClr val="002060"/>
                </a:solidFill>
                <a:latin typeface="UTM Avo" panose="02040603050506020204" charset="0"/>
                <a:cs typeface="UTM Avo" panose="02040603050506020204" charset="0"/>
              </a:rPr>
              <a:t>Thấy Mai ra vườn, bà nhắc Mai điều gì?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663" y="2936557"/>
            <a:ext cx="60754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- Đi cẩn thận kẻo ngã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66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thuthuat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78979" y="1920895"/>
            <a:ext cx="833128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>
                <a:solidFill>
                  <a:srgbClr val="002060"/>
                </a:solidFill>
                <a:latin typeface="UTM Avo" panose="02040603050506020204" charset="0"/>
                <a:cs typeface="UTM Avo" panose="02040603050506020204" charset="0"/>
              </a:rPr>
              <a:t>- Vì sao Mai ngã sõng soài?</a:t>
            </a:r>
          </a:p>
          <a:p>
            <a:endParaRPr lang="en-US" sz="4600"/>
          </a:p>
        </p:txBody>
      </p:sp>
      <p:sp>
        <p:nvSpPr>
          <p:cNvPr id="6" name="TextBox 5"/>
          <p:cNvSpPr txBox="1"/>
          <p:nvPr/>
        </p:nvSpPr>
        <p:spPr>
          <a:xfrm>
            <a:off x="878979" y="3282755"/>
            <a:ext cx="893196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6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- Vì Mai vấp phải một mô đất.</a:t>
            </a:r>
          </a:p>
          <a:p>
            <a:endParaRPr lang="en-US" sz="4600"/>
          </a:p>
        </p:txBody>
      </p:sp>
    </p:spTree>
    <p:extLst>
      <p:ext uri="{BB962C8B-B14F-4D97-AF65-F5344CB8AC3E}">
        <p14:creationId xmlns:p14="http://schemas.microsoft.com/office/powerpoint/2010/main" val="1198934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thuthuat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595" y="1345571"/>
            <a:ext cx="111908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  <a:latin typeface="UTM Avo" panose="02040603050506020204" charset="0"/>
                <a:cs typeface="UTM Avo" panose="02040603050506020204" charset="0"/>
              </a:rPr>
              <a:t>- Nhìn cành hoa gãy đang ứa nhựa, Mai nghĩ gì?</a:t>
            </a:r>
            <a:endParaRPr lang="en-US" sz="4400"/>
          </a:p>
        </p:txBody>
      </p:sp>
      <p:sp>
        <p:nvSpPr>
          <p:cNvPr id="6" name="TextBox 5"/>
          <p:cNvSpPr txBox="1"/>
          <p:nvPr/>
        </p:nvSpPr>
        <p:spPr>
          <a:xfrm>
            <a:off x="500595" y="3342605"/>
            <a:ext cx="117606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4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- Chắc hoa cũng đau lắm, nó đang khóc. Chỉ tại Mai chạy vội mà hoa bị đau.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2173085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thuthuat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539" y="1322934"/>
            <a:ext cx="119534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2060"/>
                </a:solidFill>
                <a:latin typeface="UTM Avo" panose="02040603050506020204" charset="0"/>
                <a:cs typeface="UTM Avo" panose="02040603050506020204" charset="0"/>
              </a:rPr>
              <a:t>- Em thấy Mai là một cô bé như thế nào? Hãy  chọn cho Mai một cái tên mà em thích.</a:t>
            </a:r>
            <a:endParaRPr lang="en-US" sz="4000"/>
          </a:p>
        </p:txBody>
      </p:sp>
      <p:sp>
        <p:nvSpPr>
          <p:cNvPr id="5" name="TextBox 4"/>
          <p:cNvSpPr txBox="1"/>
          <p:nvPr/>
        </p:nvSpPr>
        <p:spPr>
          <a:xfrm>
            <a:off x="2517913" y="3297758"/>
            <a:ext cx="4465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Cô bé yêu hoa.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90191" y="4123018"/>
            <a:ext cx="4465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Cô bé nhân hậu.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90192" y="4948278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Cô bé giàu tình cảm.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60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859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807</Words>
  <Application>Microsoft Office PowerPoint</Application>
  <PresentationFormat>Widescreen</PresentationFormat>
  <Paragraphs>114</Paragraphs>
  <Slides>22</Slides>
  <Notes>3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Tập đọc:  Chuyện trong vườn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Administrator</cp:lastModifiedBy>
  <cp:revision>24</cp:revision>
  <dcterms:created xsi:type="dcterms:W3CDTF">2020-02-21T12:59:12Z</dcterms:created>
  <dcterms:modified xsi:type="dcterms:W3CDTF">2022-03-23T11:06:20Z</dcterms:modified>
</cp:coreProperties>
</file>