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300" r:id="rId2"/>
    <p:sldId id="331" r:id="rId3"/>
    <p:sldId id="460" r:id="rId4"/>
    <p:sldId id="436" r:id="rId5"/>
    <p:sldId id="365" r:id="rId6"/>
    <p:sldId id="288" r:id="rId7"/>
    <p:sldId id="475" r:id="rId8"/>
    <p:sldId id="303" r:id="rId9"/>
    <p:sldId id="469" r:id="rId10"/>
    <p:sldId id="468" r:id="rId11"/>
    <p:sldId id="324" r:id="rId12"/>
    <p:sldId id="470" r:id="rId13"/>
    <p:sldId id="471" r:id="rId14"/>
    <p:sldId id="403" r:id="rId15"/>
    <p:sldId id="466" r:id="rId16"/>
    <p:sldId id="430" r:id="rId17"/>
    <p:sldId id="431" r:id="rId18"/>
    <p:sldId id="432" r:id="rId19"/>
    <p:sldId id="473" r:id="rId20"/>
    <p:sldId id="434" r:id="rId21"/>
    <p:sldId id="435" r:id="rId22"/>
    <p:sldId id="458" r:id="rId23"/>
    <p:sldId id="423" r:id="rId24"/>
    <p:sldId id="447" r:id="rId25"/>
    <p:sldId id="472" r:id="rId26"/>
    <p:sldId id="39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707"/>
    <a:srgbClr val="81B7D9"/>
    <a:srgbClr val="61EBF9"/>
    <a:srgbClr val="E51FBB"/>
    <a:srgbClr val="F187DA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24B90-7FE2-438E-8627-9F649C7C7BB2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5E07-2CAC-430A-8627-C82008EBD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7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dắt</a:t>
            </a:r>
            <a:r>
              <a:rPr lang="en-US" baseline="0" dirty="0"/>
              <a:t>: </a:t>
            </a:r>
            <a:r>
              <a:rPr lang="en-US" baseline="0" dirty="0" err="1"/>
              <a:t>Mẹ</a:t>
            </a:r>
            <a:r>
              <a:rPr lang="en-US" baseline="0" dirty="0"/>
              <a:t> </a:t>
            </a:r>
            <a:r>
              <a:rPr lang="en-US" baseline="0" dirty="0" err="1"/>
              <a:t>giao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: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. </a:t>
            </a:r>
          </a:p>
          <a:p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vượt</a:t>
            </a:r>
            <a:r>
              <a:rPr lang="en-US" baseline="0" dirty="0"/>
              <a:t> qua </a:t>
            </a:r>
            <a:r>
              <a:rPr lang="en-US" baseline="0" dirty="0" err="1"/>
              <a:t>rừng</a:t>
            </a:r>
            <a:r>
              <a:rPr lang="en-US" baseline="0" dirty="0"/>
              <a:t> </a:t>
            </a:r>
            <a:r>
              <a:rPr lang="en-US" baseline="0" dirty="0" err="1"/>
              <a:t>rậm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Đúng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tặng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thầy</a:t>
            </a:r>
            <a:r>
              <a:rPr lang="en-US" baseline="0" dirty="0">
                <a:sym typeface="Wingdings" panose="05000000000000000000" pitchFamily="2" charset="2"/>
              </a:rPr>
              <a:t>/</a:t>
            </a:r>
            <a:r>
              <a:rPr lang="en-US" baseline="0" dirty="0" err="1">
                <a:sym typeface="Wingdings" panose="05000000000000000000" pitchFamily="2" charset="2"/>
              </a:rPr>
              <a:t>cô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chiếc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đưa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giỏ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bấm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mũi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slide (</a:t>
            </a:r>
            <a:r>
              <a:rPr lang="en-US" baseline="0" dirty="0" err="1">
                <a:sym typeface="Wingdings" panose="05000000000000000000" pitchFamily="2" charset="2"/>
              </a:rPr>
              <a:t>trên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bàn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2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9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1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68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2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7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86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7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5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03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5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11" Type="http://schemas.openxmlformats.org/officeDocument/2006/relationships/image" Target="../media/image41.png"/><Relationship Id="rId5" Type="http://schemas.openxmlformats.org/officeDocument/2006/relationships/image" Target="../media/image37.jpeg"/><Relationship Id="rId15" Type="http://schemas.openxmlformats.org/officeDocument/2006/relationships/audio" Target="../media/audio2.wav"/><Relationship Id="rId10" Type="http://schemas.openxmlformats.org/officeDocument/2006/relationships/image" Target="../media/image40.png"/><Relationship Id="rId4" Type="http://schemas.openxmlformats.org/officeDocument/2006/relationships/audio" Target="../media/audio2.wav"/><Relationship Id="rId9" Type="http://schemas.openxmlformats.org/officeDocument/2006/relationships/image" Target="../media/image39.png"/><Relationship Id="rId1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12" Type="http://schemas.openxmlformats.org/officeDocument/2006/relationships/image" Target="../media/image4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3.png"/><Relationship Id="rId11" Type="http://schemas.openxmlformats.org/officeDocument/2006/relationships/image" Target="../media/image42.png"/><Relationship Id="rId5" Type="http://schemas.openxmlformats.org/officeDocument/2006/relationships/image" Target="../media/image28.png"/><Relationship Id="rId10" Type="http://schemas.openxmlformats.org/officeDocument/2006/relationships/image" Target="../media/image45.png"/><Relationship Id="rId4" Type="http://schemas.openxmlformats.org/officeDocument/2006/relationships/audio" Target="../media/audio1.wav"/><Relationship Id="rId9" Type="http://schemas.openxmlformats.org/officeDocument/2006/relationships/image" Target="../media/image44.png"/><Relationship Id="rId1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12" Type="http://schemas.openxmlformats.org/officeDocument/2006/relationships/image" Target="../media/image4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3.png"/><Relationship Id="rId11" Type="http://schemas.openxmlformats.org/officeDocument/2006/relationships/image" Target="../media/image42.png"/><Relationship Id="rId5" Type="http://schemas.openxmlformats.org/officeDocument/2006/relationships/image" Target="../media/image28.png"/><Relationship Id="rId10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image" Target="../media/image46.png"/><Relationship Id="rId1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53.png"/><Relationship Id="rId17" Type="http://schemas.openxmlformats.org/officeDocument/2006/relationships/audio" Target="../media/audio1.wav"/><Relationship Id="rId2" Type="http://schemas.openxmlformats.org/officeDocument/2006/relationships/audio" Target="../media/audio2.wav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52.png"/><Relationship Id="rId5" Type="http://schemas.openxmlformats.org/officeDocument/2006/relationships/image" Target="../media/image43.png"/><Relationship Id="rId15" Type="http://schemas.openxmlformats.org/officeDocument/2006/relationships/image" Target="../media/image36.png"/><Relationship Id="rId10" Type="http://schemas.openxmlformats.org/officeDocument/2006/relationships/image" Target="../media/image51.png"/><Relationship Id="rId4" Type="http://schemas.openxmlformats.org/officeDocument/2006/relationships/image" Target="../media/image49.jpeg"/><Relationship Id="rId9" Type="http://schemas.openxmlformats.org/officeDocument/2006/relationships/image" Target="../media/image50.png"/><Relationship Id="rId1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6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949169" y="1648606"/>
            <a:ext cx="629371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đọc 1: Về quê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VIỆT 2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982458" y="3450881"/>
            <a:ext cx="36327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/>
                <a:cs typeface="Times New Roman" panose="02020603050405020304" pitchFamily="18" charset="0"/>
              </a:rPr>
              <a:t>CHIA SẺ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072E20-742D-42B3-8987-991C147CA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4734"/>
            <a:ext cx="12192000" cy="64532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C25EA27-E434-42F2-9879-C8B9D20CDF4D}"/>
              </a:ext>
            </a:extLst>
          </p:cNvPr>
          <p:cNvSpPr txBox="1">
            <a:spLocks/>
          </p:cNvSpPr>
          <p:nvPr/>
        </p:nvSpPr>
        <p:spPr>
          <a:xfrm>
            <a:off x="1248246" y="418365"/>
            <a:ext cx="11027868" cy="744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/>
              <a:t>1. </a:t>
            </a:r>
            <a:r>
              <a:rPr lang="en-US" sz="4400"/>
              <a:t>Thi hát và đọc thơ về quê hương</a:t>
            </a:r>
          </a:p>
        </p:txBody>
      </p:sp>
      <p:pic>
        <p:nvPicPr>
          <p:cNvPr id="5" name="X2Convert.com karaoke_hd_que_huong_tuoi_dep_am_nhac_lop_1_cd_chuan_bo_giao_duc_3034608810623325711">
            <a:hlinkClick r:id="" action="ppaction://media"/>
            <a:extLst>
              <a:ext uri="{FF2B5EF4-FFF2-40B4-BE49-F238E27FC236}">
                <a16:creationId xmlns:a16="http://schemas.microsoft.com/office/drawing/2014/main" id="{70E8802B-15E1-46E2-93BF-874F3D38D23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11" end="5688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21698"/>
            <a:ext cx="12192000" cy="52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X2Convert.com bac_kim_thang_karaoke_nhac_thieu_nhi_beat_chuan_karaoke_thieu_nhi_4432972917937271477">
            <a:hlinkClick r:id="" action="ppaction://media"/>
            <a:extLst>
              <a:ext uri="{FF2B5EF4-FFF2-40B4-BE49-F238E27FC236}">
                <a16:creationId xmlns:a16="http://schemas.microsoft.com/office/drawing/2014/main" id="{1B4D1F47-9770-47C9-832F-DD681F930FE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418" end="135560"/>
                </p14:media>
              </p:ext>
            </p:extLst>
          </p:nvPr>
        </p:nvPicPr>
        <p:blipFill rotWithShape="1">
          <a:blip r:embed="rId4"/>
          <a:srcRect t="10492" r="2132"/>
          <a:stretch/>
        </p:blipFill>
        <p:spPr>
          <a:xfrm>
            <a:off x="0" y="1014919"/>
            <a:ext cx="12192000" cy="5843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EF570B-5727-4BFF-8A2E-2A01C3E9806D}"/>
              </a:ext>
            </a:extLst>
          </p:cNvPr>
          <p:cNvSpPr txBox="1"/>
          <p:nvPr/>
        </p:nvSpPr>
        <p:spPr>
          <a:xfrm>
            <a:off x="4383992" y="491699"/>
            <a:ext cx="652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BẮC KIM THANG</a:t>
            </a:r>
          </a:p>
        </p:txBody>
      </p:sp>
    </p:spTree>
    <p:extLst>
      <p:ext uri="{BB962C8B-B14F-4D97-AF65-F5344CB8AC3E}">
        <p14:creationId xmlns:p14="http://schemas.microsoft.com/office/powerpoint/2010/main" val="24669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C56952-EEEA-47F5-B2C0-3A8F990B4299}"/>
              </a:ext>
            </a:extLst>
          </p:cNvPr>
          <p:cNvSpPr/>
          <p:nvPr/>
        </p:nvSpPr>
        <p:spPr>
          <a:xfrm>
            <a:off x="3766320" y="657274"/>
            <a:ext cx="15648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Lũy tre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5C35F1-300C-47E0-8059-1D5007A84172}"/>
              </a:ext>
            </a:extLst>
          </p:cNvPr>
          <p:cNvSpPr/>
          <p:nvPr/>
        </p:nvSpPr>
        <p:spPr>
          <a:xfrm>
            <a:off x="159725" y="1266693"/>
            <a:ext cx="453749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Mỗi sớm mai thức dậy,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Luỹ tre xanh rì rào,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Ngọn tre cong gọng vó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Kéo mặt trời lên cao.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427523-3D4F-412A-A5E9-17F7FA3DC18E}"/>
              </a:ext>
            </a:extLst>
          </p:cNvPr>
          <p:cNvSpPr/>
          <p:nvPr/>
        </p:nvSpPr>
        <p:spPr>
          <a:xfrm>
            <a:off x="97947" y="3291557"/>
            <a:ext cx="561554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Những trưa đồng đầy nắng,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Trâu nằm nhai bóng râm,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Tre bần thần nhớ gió,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Chợt về đầy tiếng chim.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E5D63C-772F-4919-A7BC-FD09EC952520}"/>
              </a:ext>
            </a:extLst>
          </p:cNvPr>
          <p:cNvSpPr/>
          <p:nvPr/>
        </p:nvSpPr>
        <p:spPr>
          <a:xfrm>
            <a:off x="5051105" y="1266692"/>
            <a:ext cx="510436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Mặt trời xuống núi ngủ,</a:t>
            </a:r>
            <a:b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Tre nâng vầng trăng lên.</a:t>
            </a:r>
            <a:b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Sao, sao treo đầy cành,</a:t>
            </a:r>
            <a:b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Suốt đêm dài thắp sáng.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D1E5EC-4D04-4346-B9AF-6949C05DDE77}"/>
              </a:ext>
            </a:extLst>
          </p:cNvPr>
          <p:cNvSpPr/>
          <p:nvPr/>
        </p:nvSpPr>
        <p:spPr>
          <a:xfrm>
            <a:off x="4980659" y="3330325"/>
            <a:ext cx="510436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Bỗng gà lên tiếng gáy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Xôn xao ngoài luỹ tre.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Đêm chuyển dần về sáng,</a:t>
            </a:r>
            <a:b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măng đợi nắng về.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                 NGUYỄN CÔNG DƯƠNG</a:t>
            </a:r>
            <a:endParaRPr kumimoji="0" lang="vi-V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0DC587-57D2-4C51-B56A-5C8D0972E8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7" t="24301" b="18495"/>
          <a:stretch/>
        </p:blipFill>
        <p:spPr>
          <a:xfrm>
            <a:off x="9352188" y="498675"/>
            <a:ext cx="3392962" cy="53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9686C62-9A46-4C73-98F0-BF57ACE093D1}"/>
              </a:ext>
            </a:extLst>
          </p:cNvPr>
          <p:cNvSpPr txBox="1">
            <a:spLocks/>
          </p:cNvSpPr>
          <p:nvPr/>
        </p:nvSpPr>
        <p:spPr>
          <a:xfrm>
            <a:off x="2936876" y="406257"/>
            <a:ext cx="11384922" cy="1407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Times New Roman" panose="02020603050405020304" pitchFamily="18" charset="0"/>
                <a:sym typeface="Arial"/>
              </a:rPr>
              <a:t>Em yêu nhà em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j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E5156B-B8E0-472C-9A16-63BA2AA43C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7" t="19015" r="20424"/>
          <a:stretch/>
        </p:blipFill>
        <p:spPr>
          <a:xfrm>
            <a:off x="1177391" y="1813810"/>
            <a:ext cx="6737555" cy="50441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B3BBEA-7435-48BA-8C74-65251B689A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70" r="38370"/>
          <a:stretch/>
        </p:blipFill>
        <p:spPr>
          <a:xfrm>
            <a:off x="7604044" y="1611442"/>
            <a:ext cx="4587956" cy="519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25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072E20-742D-42B3-8987-991C147CA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734"/>
            <a:ext cx="12192000" cy="64532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C25EA27-E434-42F2-9879-C8B9D20CDF4D}"/>
              </a:ext>
            </a:extLst>
          </p:cNvPr>
          <p:cNvSpPr txBox="1">
            <a:spLocks/>
          </p:cNvSpPr>
          <p:nvPr/>
        </p:nvSpPr>
        <p:spPr>
          <a:xfrm>
            <a:off x="932052" y="2592458"/>
            <a:ext cx="11027868" cy="744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1.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Thi hát và đọc thơ về quê hương.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16C3E7-FE03-4717-818F-1B9A1F4C5C3B}"/>
              </a:ext>
            </a:extLst>
          </p:cNvPr>
          <p:cNvSpPr txBox="1">
            <a:spLocks/>
          </p:cNvSpPr>
          <p:nvPr/>
        </p:nvSpPr>
        <p:spPr>
          <a:xfrm>
            <a:off x="932052" y="3337048"/>
            <a:ext cx="11027868" cy="744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2. </a:t>
            </a:r>
            <a:r>
              <a:rPr kumimoji="0" lang="en-US" sz="4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Bình chọn nhóm thực hiện tốt nhất.</a:t>
            </a:r>
          </a:p>
        </p:txBody>
      </p:sp>
    </p:spTree>
    <p:extLst>
      <p:ext uri="{BB962C8B-B14F-4D97-AF65-F5344CB8AC3E}">
        <p14:creationId xmlns:p14="http://schemas.microsoft.com/office/powerpoint/2010/main" val="35816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C4D101-8046-4866-8136-43A0CCB045FD}"/>
              </a:ext>
            </a:extLst>
          </p:cNvPr>
          <p:cNvSpPr/>
          <p:nvPr/>
        </p:nvSpPr>
        <p:spPr>
          <a:xfrm>
            <a:off x="3305816" y="665992"/>
            <a:ext cx="44165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 đọc 1: Về quê</a:t>
            </a:r>
            <a:endParaRPr lang="en-US" sz="3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B9C36-BCCD-46F3-9051-5D44BDA55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9" b="58990"/>
          <a:stretch/>
        </p:blipFill>
        <p:spPr>
          <a:xfrm>
            <a:off x="832677" y="1704110"/>
            <a:ext cx="10304971" cy="461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CB8446-9B4A-4802-94CE-906F8637404F}"/>
              </a:ext>
            </a:extLst>
          </p:cNvPr>
          <p:cNvSpPr txBox="1"/>
          <p:nvPr/>
        </p:nvSpPr>
        <p:spPr>
          <a:xfrm>
            <a:off x="2841913" y="1092101"/>
            <a:ext cx="82018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Theo ông, cháu được về quê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Đồng xanh tít tắp, mùa hè thênh thang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Về quê được tắm giếng làng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Bắc thang bẻ ổi chín vàng trên cây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Trời cao lồng lộng gió mây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Tre đu kẽo kẹt, nắng đầy sân phơi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B76AB-8652-48A1-99CC-D9F08346932B}"/>
              </a:ext>
            </a:extLst>
          </p:cNvPr>
          <p:cNvSpPr txBox="1"/>
          <p:nvPr/>
        </p:nvSpPr>
        <p:spPr>
          <a:xfrm>
            <a:off x="-216475" y="3457576"/>
            <a:ext cx="747452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Chó mèo cứ quẩn chân người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Vịt bầu từng nhóm thảnh thơi bơi thuyền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Vườn sau, gà bới giun lên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Lũ con chiêm chiếp theo liền đằng sau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Buổi trưa cháu mải đi câu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Chiều về mấy đứa tranh nhau thả diều.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Ở quê, ngày ngắn tí teo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Kì nghỉ một tháng trôi vèo như không.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VŨ XUÂN Q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UẢN</a:t>
            </a:r>
            <a:endParaRPr kumimoji="0" lang="vi-VN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DCB2E2-A0CE-45A9-88DC-8D6DFBEE686F}"/>
              </a:ext>
            </a:extLst>
          </p:cNvPr>
          <p:cNvSpPr/>
          <p:nvPr/>
        </p:nvSpPr>
        <p:spPr>
          <a:xfrm>
            <a:off x="4707768" y="507326"/>
            <a:ext cx="3943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Bài đọc 1: Về quê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772222-DA53-4B49-9A5C-26E32E056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8" t="9029" r="14478" b="58990"/>
          <a:stretch/>
        </p:blipFill>
        <p:spPr>
          <a:xfrm>
            <a:off x="166255" y="1092101"/>
            <a:ext cx="3837709" cy="2308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CC291B-C8DC-413B-A9D7-BBE9E565AB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3" t="62274" r="5930" b="9902"/>
          <a:stretch/>
        </p:blipFill>
        <p:spPr>
          <a:xfrm>
            <a:off x="7258051" y="3629892"/>
            <a:ext cx="4933949" cy="29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5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CB8446-9B4A-4802-94CE-906F8637404F}"/>
              </a:ext>
            </a:extLst>
          </p:cNvPr>
          <p:cNvSpPr txBox="1"/>
          <p:nvPr/>
        </p:nvSpPr>
        <p:spPr>
          <a:xfrm>
            <a:off x="1194176" y="1183657"/>
            <a:ext cx="82018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Theo ông, cháu được về quê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Đồng xanh tít tắp, mùa hè thênh thang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Về quê được tắm giếng làng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Bắc thang bẻ ổi chín vàng trên cây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Trời cao lồng lộng gió mây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Tre đu kẽo kẹt, nắng đầy sân phơi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B76AB-8652-48A1-99CC-D9F08346932B}"/>
              </a:ext>
            </a:extLst>
          </p:cNvPr>
          <p:cNvSpPr txBox="1"/>
          <p:nvPr/>
        </p:nvSpPr>
        <p:spPr>
          <a:xfrm>
            <a:off x="1557858" y="3549223"/>
            <a:ext cx="747452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Chó mèo cứ quẩn chân người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Vịt bầu từng nhóm thảnh thơi bơi thuyền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Vườn sau, gà bới giun lên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Lũ con chiêm chiếp theo liền đằng sau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Buổi trưa cháu mải đi câu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Chiều về mấy đứa tranh nhau thả diều.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Ở quê, ngày ngắn tí teo</a:t>
            </a:r>
          </a:p>
          <a:p>
            <a:pPr algn="ctr"/>
            <a:r>
              <a:rPr lang="vi-VN" sz="2400" b="0" i="0">
                <a:solidFill>
                  <a:srgbClr val="000000"/>
                </a:solidFill>
                <a:effectLst/>
              </a:rPr>
              <a:t>Kì nghỉ một tháng trôi vèo như không.</a:t>
            </a:r>
          </a:p>
          <a:p>
            <a:pPr algn="r"/>
            <a:r>
              <a:rPr lang="vi-VN" sz="2000" b="0" i="0">
                <a:solidFill>
                  <a:srgbClr val="000000"/>
                </a:solidFill>
                <a:effectLst/>
              </a:rPr>
              <a:t>VŨ XUÂN QU</a:t>
            </a:r>
            <a:r>
              <a:rPr lang="en-US" sz="2000" b="0" i="0">
                <a:solidFill>
                  <a:srgbClr val="000000"/>
                </a:solidFill>
                <a:effectLst/>
              </a:rPr>
              <a:t>Ả</a:t>
            </a:r>
            <a:r>
              <a:rPr lang="vi-VN" sz="2000" b="0" i="0">
                <a:solidFill>
                  <a:srgbClr val="000000"/>
                </a:solidFill>
                <a:effectLst/>
              </a:rPr>
              <a:t>N</a:t>
            </a:r>
          </a:p>
          <a:p>
            <a:br>
              <a:rPr lang="vi-VN" sz="2400" b="0" i="0">
                <a:solidFill>
                  <a:srgbClr val="000000"/>
                </a:solidFill>
                <a:effectLst/>
              </a:rPr>
            </a:br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DCB2E2-A0CE-45A9-88DC-8D6DFBEE686F}"/>
              </a:ext>
            </a:extLst>
          </p:cNvPr>
          <p:cNvSpPr/>
          <p:nvPr/>
        </p:nvSpPr>
        <p:spPr>
          <a:xfrm>
            <a:off x="3520788" y="560893"/>
            <a:ext cx="3943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 đọc 1: Về quê</a:t>
            </a:r>
            <a:endParaRPr lang="en-US" sz="32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772222-DA53-4B49-9A5C-26E32E056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8" t="9029" r="14478" b="58990"/>
          <a:stretch/>
        </p:blipFill>
        <p:spPr>
          <a:xfrm>
            <a:off x="8421706" y="1233618"/>
            <a:ext cx="3770294" cy="23962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CC291B-C8DC-413B-A9D7-BBE9E565AB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3" t="62274" r="5930" b="9902"/>
          <a:stretch/>
        </p:blipFill>
        <p:spPr>
          <a:xfrm>
            <a:off x="8703191" y="3939411"/>
            <a:ext cx="3565957" cy="2396274"/>
          </a:xfrm>
          <a:prstGeom prst="rect">
            <a:avLst/>
          </a:prstGeom>
        </p:spPr>
      </p:pic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0B5B05A1-8C2C-41A3-B76F-45DE316BD9C9}"/>
              </a:ext>
            </a:extLst>
          </p:cNvPr>
          <p:cNvSpPr/>
          <p:nvPr/>
        </p:nvSpPr>
        <p:spPr>
          <a:xfrm>
            <a:off x="0" y="507325"/>
            <a:ext cx="3074760" cy="638343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LUYỆN ĐỌC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A1D9AE-7E28-4031-A072-AC29099A96E8}"/>
              </a:ext>
            </a:extLst>
          </p:cNvPr>
          <p:cNvSpPr/>
          <p:nvPr/>
        </p:nvSpPr>
        <p:spPr>
          <a:xfrm>
            <a:off x="3926804" y="1553941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tít tắp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3EB753-0029-4C37-97ED-B2432EC7ECA8}"/>
              </a:ext>
            </a:extLst>
          </p:cNvPr>
          <p:cNvSpPr/>
          <p:nvPr/>
        </p:nvSpPr>
        <p:spPr>
          <a:xfrm>
            <a:off x="6198388" y="1555349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thênh thang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4049DF-B31C-4649-892F-7CD1EABEEF6F}"/>
              </a:ext>
            </a:extLst>
          </p:cNvPr>
          <p:cNvSpPr/>
          <p:nvPr/>
        </p:nvSpPr>
        <p:spPr>
          <a:xfrm>
            <a:off x="3589484" y="3015326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kẽo kẹt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FCD9D3-5E73-404C-9E23-F711462FA846}"/>
              </a:ext>
            </a:extLst>
          </p:cNvPr>
          <p:cNvSpPr/>
          <p:nvPr/>
        </p:nvSpPr>
        <p:spPr>
          <a:xfrm>
            <a:off x="3303675" y="4643801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chiêm chiếp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C0317D-7EB8-4F62-B2E7-F2F91FA543CA}"/>
              </a:ext>
            </a:extLst>
          </p:cNvPr>
          <p:cNvSpPr/>
          <p:nvPr/>
        </p:nvSpPr>
        <p:spPr>
          <a:xfrm>
            <a:off x="5044535" y="6103902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trôi vèo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1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0000000我图PPT\00001PNG素材\儿童卡通\1124.png">
            <a:extLst>
              <a:ext uri="{FF2B5EF4-FFF2-40B4-BE49-F238E27FC236}">
                <a16:creationId xmlns:a16="http://schemas.microsoft.com/office/drawing/2014/main" id="{7AAF04F6-5696-4210-8C17-354B3CDF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5" y="2377695"/>
            <a:ext cx="3133795" cy="47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4249F1-F075-4BD9-A20D-7D09F6A79962}"/>
              </a:ext>
            </a:extLst>
          </p:cNvPr>
          <p:cNvSpPr/>
          <p:nvPr/>
        </p:nvSpPr>
        <p:spPr>
          <a:xfrm>
            <a:off x="203195" y="281525"/>
            <a:ext cx="283282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8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Chú </a:t>
            </a:r>
          </a:p>
          <a:p>
            <a:pPr algn="ctr"/>
            <a:r>
              <a:rPr lang="vi-VN" sz="8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thích</a:t>
            </a:r>
            <a:endParaRPr lang="en-US" sz="80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FBF49-3FB5-41C4-B842-8ABA6B34502D}"/>
              </a:ext>
            </a:extLst>
          </p:cNvPr>
          <p:cNvSpPr/>
          <p:nvPr/>
        </p:nvSpPr>
        <p:spPr>
          <a:xfrm>
            <a:off x="3453422" y="4910149"/>
            <a:ext cx="37418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Tít tắp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rất xa, rất dài, đến hết tầm nhìn của mắt.</a:t>
            </a:r>
            <a:endParaRPr lang="vi-VN" sz="2800" dirty="0"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0531A9-6C36-4A26-8A6E-270115388972}"/>
              </a:ext>
            </a:extLst>
          </p:cNvPr>
          <p:cNvSpPr/>
          <p:nvPr/>
        </p:nvSpPr>
        <p:spPr>
          <a:xfrm>
            <a:off x="8051493" y="4254924"/>
            <a:ext cx="3741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Thênh thang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rất rộng rãi, thoải mái.</a:t>
            </a:r>
            <a:endParaRPr lang="vi-VN" sz="2800" dirty="0"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3304B3-0094-4AC2-B607-91CBFF489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108" y="1426994"/>
            <a:ext cx="4038172" cy="3322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B61C9A-6AEB-46FC-98C8-3724B989B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573" y="793105"/>
            <a:ext cx="4259232" cy="332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0000000我图PPT\00001PNG素材\儿童卡通\1124.png">
            <a:extLst>
              <a:ext uri="{FF2B5EF4-FFF2-40B4-BE49-F238E27FC236}">
                <a16:creationId xmlns:a16="http://schemas.microsoft.com/office/drawing/2014/main" id="{7AAF04F6-5696-4210-8C17-354B3CDF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5" y="2377695"/>
            <a:ext cx="3133795" cy="47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4249F1-F075-4BD9-A20D-7D09F6A79962}"/>
              </a:ext>
            </a:extLst>
          </p:cNvPr>
          <p:cNvSpPr/>
          <p:nvPr/>
        </p:nvSpPr>
        <p:spPr>
          <a:xfrm>
            <a:off x="203195" y="281525"/>
            <a:ext cx="283282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50" normalizeH="0" baseline="0" noProof="0" dirty="0">
                <a:ln w="11430"/>
                <a:solidFill>
                  <a:srgbClr val="4472C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itchFamily="18" charset="0"/>
              </a:rPr>
              <a:t>Chú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50" normalizeH="0" baseline="0" noProof="0" dirty="0">
                <a:ln w="11430"/>
                <a:solidFill>
                  <a:srgbClr val="4472C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itchFamily="18" charset="0"/>
              </a:rPr>
              <a:t>thích</a:t>
            </a:r>
            <a:endParaRPr kumimoji="0" lang="en-US" sz="8000" b="1" i="0" u="none" strike="noStrike" kern="1200" cap="none" spc="50" normalizeH="0" baseline="0" noProof="0" dirty="0">
              <a:ln w="11430"/>
              <a:solidFill>
                <a:srgbClr val="4472C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FBF49-3FB5-41C4-B842-8ABA6B34502D}"/>
              </a:ext>
            </a:extLst>
          </p:cNvPr>
          <p:cNvSpPr/>
          <p:nvPr/>
        </p:nvSpPr>
        <p:spPr>
          <a:xfrm>
            <a:off x="3336990" y="5240680"/>
            <a:ext cx="8130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Lồ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ng</a:t>
            </a:r>
            <a:r>
              <a:rPr kumimoji="0" lang="en-US" sz="28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lộng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: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gió thổi rất mạnh ở nơi trống trải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0C0920-C27F-4981-9DBD-DC3FB326C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008" y="1303963"/>
            <a:ext cx="6193748" cy="371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2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CB8446-9B4A-4802-94CE-906F8637404F}"/>
              </a:ext>
            </a:extLst>
          </p:cNvPr>
          <p:cNvSpPr txBox="1"/>
          <p:nvPr/>
        </p:nvSpPr>
        <p:spPr>
          <a:xfrm>
            <a:off x="3990109" y="1165949"/>
            <a:ext cx="82018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Theo ông, cháu được về quê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Đồng xanh tít tắp, mùa hè thênh thang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Về quê được tắm giếng làng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Bắc thang bẻ ổi chín vàng trên cây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Trời cao lồng lộng gió mây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Tre đu kẽo kẹt, nắng đầy sân phơi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B76AB-8652-48A1-99CC-D9F08346932B}"/>
              </a:ext>
            </a:extLst>
          </p:cNvPr>
          <p:cNvSpPr txBox="1"/>
          <p:nvPr/>
        </p:nvSpPr>
        <p:spPr>
          <a:xfrm>
            <a:off x="4203366" y="3511185"/>
            <a:ext cx="747452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Chó mèo cứ quẩn chân người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Vịt bầu từng nhóm thảnh thơi bơi thuyền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Vườn sau, gà bới giun lên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Lũ con chiêm chiếp theo liền đằng sau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Buổi trưa cháu mải đi câu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Chiều về mấy đứa tranh nhau thả diều.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Ở quê, ngày ngắn tí teo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Kì nghỉ một tháng trôi vèo như không.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VŨ XUÂN QUÂN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DCB2E2-A0CE-45A9-88DC-8D6DFBEE686F}"/>
              </a:ext>
            </a:extLst>
          </p:cNvPr>
          <p:cNvSpPr/>
          <p:nvPr/>
        </p:nvSpPr>
        <p:spPr>
          <a:xfrm>
            <a:off x="6166296" y="522855"/>
            <a:ext cx="3943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Bài đọc 1: Về quê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0182FDF5-6C1D-4852-9E90-63A028B74B65}"/>
              </a:ext>
            </a:extLst>
          </p:cNvPr>
          <p:cNvSpPr/>
          <p:nvPr/>
        </p:nvSpPr>
        <p:spPr>
          <a:xfrm>
            <a:off x="677046" y="522855"/>
            <a:ext cx="280990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ĐOẠN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F7FD8486-AA03-44F0-B1C9-77533E1DFFA6}"/>
              </a:ext>
            </a:extLst>
          </p:cNvPr>
          <p:cNvSpPr/>
          <p:nvPr/>
        </p:nvSpPr>
        <p:spPr>
          <a:xfrm>
            <a:off x="172678" y="5543240"/>
            <a:ext cx="4052941" cy="950786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cs typeface="Times New Roman" panose="02020603050405020304" pitchFamily="18" charset="0"/>
              </a:rPr>
              <a:t>Bài</a:t>
            </a:r>
            <a:r>
              <a:rPr lang="en-US" sz="2800">
                <a:cs typeface="Times New Roman" panose="02020603050405020304" pitchFamily="18" charset="0"/>
              </a:rPr>
              <a:t> thơ chia </a:t>
            </a:r>
            <a:r>
              <a:rPr lang="en-US" sz="2800" dirty="0" err="1">
                <a:cs typeface="Times New Roman" panose="02020603050405020304" pitchFamily="18" charset="0"/>
              </a:rPr>
              <a:t>thành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err="1">
                <a:cs typeface="Times New Roman" panose="02020603050405020304" pitchFamily="18" charset="0"/>
              </a:rPr>
              <a:t>mấy</a:t>
            </a:r>
            <a:r>
              <a:rPr lang="en-US" sz="2800">
                <a:cs typeface="Times New Roman" panose="02020603050405020304" pitchFamily="18" charset="0"/>
              </a:rPr>
              <a:t> đoạn?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8CE35C-1CAF-4AA5-B549-CC1A06FC8B81}"/>
              </a:ext>
            </a:extLst>
          </p:cNvPr>
          <p:cNvCxnSpPr>
            <a:cxnSpLocks/>
          </p:cNvCxnSpPr>
          <p:nvPr/>
        </p:nvCxnSpPr>
        <p:spPr>
          <a:xfrm>
            <a:off x="4780769" y="1161198"/>
            <a:ext cx="0" cy="213663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0A40970A-A40E-4238-B084-103B65DCC802}"/>
              </a:ext>
            </a:extLst>
          </p:cNvPr>
          <p:cNvSpPr/>
          <p:nvPr/>
        </p:nvSpPr>
        <p:spPr>
          <a:xfrm>
            <a:off x="4241559" y="1161198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D4FD50-0B39-41B5-9830-9331979FF1B4}"/>
              </a:ext>
            </a:extLst>
          </p:cNvPr>
          <p:cNvCxnSpPr>
            <a:cxnSpLocks/>
          </p:cNvCxnSpPr>
          <p:nvPr/>
        </p:nvCxnSpPr>
        <p:spPr>
          <a:xfrm>
            <a:off x="4750350" y="3530877"/>
            <a:ext cx="0" cy="2963149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7963187A-2198-4871-A6F4-E1BD24725233}"/>
              </a:ext>
            </a:extLst>
          </p:cNvPr>
          <p:cNvSpPr/>
          <p:nvPr/>
        </p:nvSpPr>
        <p:spPr>
          <a:xfrm>
            <a:off x="4203366" y="3469522"/>
            <a:ext cx="491819" cy="4056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2</a:t>
            </a:r>
          </a:p>
        </p:txBody>
      </p:sp>
      <p:sp>
        <p:nvSpPr>
          <p:cNvPr id="25" name="Rounded Rectangle 13">
            <a:extLst>
              <a:ext uri="{FF2B5EF4-FFF2-40B4-BE49-F238E27FC236}">
                <a16:creationId xmlns:a16="http://schemas.microsoft.com/office/drawing/2014/main" id="{E2E2F143-0665-4257-9CDD-6C466E3B0EB0}"/>
              </a:ext>
            </a:extLst>
          </p:cNvPr>
          <p:cNvSpPr/>
          <p:nvPr/>
        </p:nvSpPr>
        <p:spPr>
          <a:xfrm>
            <a:off x="661768" y="536044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CẢ BÀI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2993DBB-E61A-44FF-82D1-1E37ACA6BF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3" t="62274" r="5930" b="9902"/>
          <a:stretch/>
        </p:blipFill>
        <p:spPr>
          <a:xfrm>
            <a:off x="514108" y="3110054"/>
            <a:ext cx="3565957" cy="2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8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14" y="1202743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46728" y="2475268"/>
            <a:ext cx="405111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vi-VN" sz="80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Đọc 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  <a:p>
            <a:pPr algn="ctr" defTabSz="457200"/>
            <a:r>
              <a:rPr lang="vi-VN" sz="80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hiểu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F56712-FA29-4107-B58E-81A756C79B3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196" y="835028"/>
            <a:ext cx="11710869" cy="4984657"/>
          </a:xfrm>
        </p:spPr>
      </p:pic>
    </p:spTree>
    <p:extLst>
      <p:ext uri="{BB962C8B-B14F-4D97-AF65-F5344CB8AC3E}">
        <p14:creationId xmlns:p14="http://schemas.microsoft.com/office/powerpoint/2010/main" val="14396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515745" cy="657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0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5" y="4211141"/>
            <a:ext cx="2129033" cy="2647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9" y="0"/>
            <a:ext cx="1853031" cy="90213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17" y="279400"/>
            <a:ext cx="10153649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" y="2741445"/>
            <a:ext cx="3605088" cy="43518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553" y="2389156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37100"/>
            <a:ext cx="2836333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7E0A56-25A6-41B1-BF29-8487847D65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9" y="-1097"/>
            <a:ext cx="1730504" cy="769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450370" y="1005480"/>
            <a:ext cx="7757876" cy="1568450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pic>
        <p:nvPicPr>
          <p:cNvPr id="1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30" y="796761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600060" y="1175151"/>
            <a:ext cx="7100063" cy="88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7200"/>
              </a:lnSpc>
            </a:pPr>
            <a:r>
              <a:rPr lang="en-US" sz="3600">
                <a:solidFill>
                  <a:prstClr val="black"/>
                </a:solidFill>
                <a:cs typeface="Arial" panose="020B0604020202020204" pitchFamily="34" charset="0"/>
              </a:rPr>
              <a:t>Bài thơ là lời của ai</a:t>
            </a:r>
            <a:r>
              <a:rPr lang="en-US" sz="3600">
                <a:cs typeface="Arial" panose="020B0604020202020204" pitchFamily="34" charset="0"/>
              </a:rPr>
              <a:t>?</a:t>
            </a:r>
            <a:endParaRPr lang="en-US" sz="3600" dirty="0">
              <a:cs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765291" y="2782650"/>
            <a:ext cx="4889227" cy="1295586"/>
            <a:chOff x="3733801" y="2677997"/>
            <a:chExt cx="2123147" cy="668956"/>
          </a:xfrm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45022" y="2740181"/>
              <a:ext cx="1923401" cy="37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a) Lời một bạn nhỏ nghỉ hè được về quê chơi.</a:t>
              </a:r>
              <a:endParaRPr lang="vi-VN" altLang="en-US" sz="28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776779" y="4284071"/>
            <a:ext cx="4889227" cy="1295586"/>
            <a:chOff x="3677259" y="3483986"/>
            <a:chExt cx="2123147" cy="668956"/>
          </a:xfrm>
        </p:grpSpPr>
        <p:sp>
          <p:nvSpPr>
            <p:cNvPr id="37" name="Rounded Rectangle 36"/>
            <p:cNvSpPr/>
            <p:nvPr/>
          </p:nvSpPr>
          <p:spPr>
            <a:xfrm>
              <a:off x="3677259" y="3483986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01985" y="3549848"/>
              <a:ext cx="1828800" cy="43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b) Lời của người ông đón cháu về quê chơi.</a:t>
              </a:r>
            </a:p>
          </p:txBody>
        </p:sp>
      </p:grpSp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816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6800" y="7445420"/>
            <a:ext cx="1279112" cy="1463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55" y="1141090"/>
            <a:ext cx="1037081" cy="1388418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64F669-91F6-4740-9DF2-F17536EAE7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9" y="-1097"/>
            <a:ext cx="1730504" cy="769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-1.11111E-6 L 0.25 -0.63449 " pathEditMode="relative" rAng="0" ptsTypes="AA">
                                          <p:cBhvr>
                                            <p:cTn id="39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3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49 L 0.65586 -0.4358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286" y="99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-1.11111E-6 L 0.25 -0.63449 " pathEditMode="relative" rAng="0" ptsTypes="AA">
                                          <p:cBhvr>
                                            <p:cTn id="39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3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49 L 0.65586 -0.4358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286" y="99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465836" y="189534"/>
            <a:ext cx="9726164" cy="1654004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769" y="2485989"/>
            <a:ext cx="2228414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88" y="282976"/>
            <a:ext cx="2015240" cy="188052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781058" y="430575"/>
            <a:ext cx="9038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prstClr val="black"/>
                </a:solidFill>
                <a:cs typeface="Arial" panose="020B0604020202020204" pitchFamily="34" charset="0"/>
              </a:rPr>
              <a:t>Bạn nhỏ thích những cảnh vật nào ở quê?</a:t>
            </a:r>
            <a:endParaRPr lang="vi-VN" altLang="en-US" sz="3600" dirty="0">
              <a:solidFill>
                <a:srgbClr val="FF6600"/>
              </a:solidFill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23" y="399578"/>
            <a:ext cx="1050311" cy="1406129"/>
          </a:xfrm>
          <a:prstGeom prst="rect">
            <a:avLst/>
          </a:prstGeom>
        </p:spPr>
      </p:pic>
      <p:graphicFrame>
        <p:nvGraphicFramePr>
          <p:cNvPr id="31" name="Table 14">
            <a:extLst>
              <a:ext uri="{FF2B5EF4-FFF2-40B4-BE49-F238E27FC236}">
                <a16:creationId xmlns:a16="http://schemas.microsoft.com/office/drawing/2014/main" id="{5372EB1F-7B5F-4F61-B16B-6C51DEA9F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483602"/>
              </p:ext>
            </p:extLst>
          </p:nvPr>
        </p:nvGraphicFramePr>
        <p:xfrm>
          <a:off x="2163645" y="1913586"/>
          <a:ext cx="9994823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876570">
                  <a:extLst>
                    <a:ext uri="{9D8B030D-6E8A-4147-A177-3AD203B41FA5}">
                      <a16:colId xmlns:a16="http://schemas.microsoft.com/office/drawing/2014/main" val="2899345062"/>
                    </a:ext>
                  </a:extLst>
                </a:gridCol>
                <a:gridCol w="1190943">
                  <a:extLst>
                    <a:ext uri="{9D8B030D-6E8A-4147-A177-3AD203B41FA5}">
                      <a16:colId xmlns:a16="http://schemas.microsoft.com/office/drawing/2014/main" val="2511127809"/>
                    </a:ext>
                  </a:extLst>
                </a:gridCol>
                <a:gridCol w="927310">
                  <a:extLst>
                    <a:ext uri="{9D8B030D-6E8A-4147-A177-3AD203B41FA5}">
                      <a16:colId xmlns:a16="http://schemas.microsoft.com/office/drawing/2014/main" val="975335804"/>
                    </a:ext>
                  </a:extLst>
                </a:gridCol>
              </a:tblGrid>
              <a:tr h="28569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ĐÚNG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7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cs typeface="Times New Roman" pitchFamily="18" charset="0"/>
                        </a:rPr>
                        <a:t>a) Thích cánh đồng xanh tít tắp, rộng thênh thang.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44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b) Thích giếng làng, cây ổi chín vàng.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6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c) Thích trời cao lồng lộng, tre đu kẽo kẹt, nắng đầy sân.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3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d) Thích chó mèo quẩn chân người; vịt bầu thảnh thơi bơi; gà mẹ bới giun, lũ con chiêm chiếp theo sau.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8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e) Thích kì nghỉ ngắn, thời gian trôi rất mau.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7928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8BD373A2-7632-4A74-B08B-86114F5FDEF2}"/>
              </a:ext>
            </a:extLst>
          </p:cNvPr>
          <p:cNvSpPr/>
          <p:nvPr/>
        </p:nvSpPr>
        <p:spPr>
          <a:xfrm>
            <a:off x="10259849" y="2437729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4A1BFA-D106-4A5A-9B6E-E7C33A0DC6CA}"/>
              </a:ext>
            </a:extLst>
          </p:cNvPr>
          <p:cNvSpPr/>
          <p:nvPr/>
        </p:nvSpPr>
        <p:spPr>
          <a:xfrm>
            <a:off x="10296961" y="3240224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63D5E9-AE5B-4BC2-A274-B8006122BD38}"/>
              </a:ext>
            </a:extLst>
          </p:cNvPr>
          <p:cNvSpPr/>
          <p:nvPr/>
        </p:nvSpPr>
        <p:spPr>
          <a:xfrm>
            <a:off x="10232192" y="3906355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5813D3-9360-443C-96DE-9B3715A6E770}"/>
              </a:ext>
            </a:extLst>
          </p:cNvPr>
          <p:cNvSpPr/>
          <p:nvPr/>
        </p:nvSpPr>
        <p:spPr>
          <a:xfrm>
            <a:off x="10259849" y="5205343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3A03D4-F7EB-44A8-9898-71D9A709CCE7}"/>
              </a:ext>
            </a:extLst>
          </p:cNvPr>
          <p:cNvSpPr/>
          <p:nvPr/>
        </p:nvSpPr>
        <p:spPr>
          <a:xfrm>
            <a:off x="11373819" y="6083665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65B443F1-3BD8-4660-9CA5-53A22C0CD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1226946" y="7845514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>
            <a:extLst>
              <a:ext uri="{FF2B5EF4-FFF2-40B4-BE49-F238E27FC236}">
                <a16:creationId xmlns:a16="http://schemas.microsoft.com/office/drawing/2014/main" id="{4A42905C-2800-4200-BB38-9D8739DD7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5146" y="7172227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0E511CB-49C8-4B51-AD80-6CD3BE9A7E1D}"/>
              </a:ext>
            </a:extLst>
          </p:cNvPr>
          <p:cNvSpPr/>
          <p:nvPr/>
        </p:nvSpPr>
        <p:spPr>
          <a:xfrm>
            <a:off x="1774432" y="1054271"/>
            <a:ext cx="8643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2800">
                <a:solidFill>
                  <a:prstClr val="black"/>
                </a:solidFill>
                <a:cs typeface="Times New Roman" pitchFamily="18" charset="0"/>
              </a:rPr>
              <a:t>Đánh dấu</a:t>
            </a:r>
            <a:r>
              <a:rPr lang="en-US" sz="280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cs typeface="Times New Roman" pitchFamily="18" charset="0"/>
                <a:sym typeface="Wingdings 2"/>
              </a:rPr>
              <a:t></a:t>
            </a:r>
            <a:r>
              <a:rPr lang="vi-VN" sz="2800">
                <a:solidFill>
                  <a:prstClr val="black"/>
                </a:solidFill>
                <a:cs typeface="Times New Roman" pitchFamily="18" charset="0"/>
              </a:rPr>
              <a:t> vào </a:t>
            </a:r>
            <a:r>
              <a:rPr lang="en-US" sz="2800">
                <a:solidFill>
                  <a:prstClr val="black"/>
                </a:solidFill>
                <a:cs typeface="Times New Roman" pitchFamily="18" charset="0"/>
              </a:rPr>
              <a:t>các </a:t>
            </a:r>
            <a:r>
              <a:rPr lang="vi-VN" sz="2800">
                <a:solidFill>
                  <a:prstClr val="black"/>
                </a:solidFill>
                <a:cs typeface="Times New Roman" pitchFamily="18" charset="0"/>
              </a:rPr>
              <a:t>ô </a:t>
            </a:r>
            <a:r>
              <a:rPr lang="en-US" sz="2800">
                <a:solidFill>
                  <a:prstClr val="black"/>
                </a:solidFill>
                <a:cs typeface="Times New Roman" pitchFamily="18" charset="0"/>
              </a:rPr>
              <a:t>thích hợp</a:t>
            </a:r>
            <a:r>
              <a:rPr lang="vi-VN" sz="2800">
                <a:solidFill>
                  <a:prstClr val="black"/>
                </a:solidFill>
                <a:cs typeface="Times New Roman" pitchFamily="18" charset="0"/>
              </a:rPr>
              <a:t>:</a:t>
            </a:r>
            <a:endParaRPr lang="en-US" sz="280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54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877C1FBF-9E98-4FCB-B90C-AB0DAD49AF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953186" y="2478421"/>
            <a:ext cx="609521" cy="609521"/>
          </a:xfrm>
          <a:prstGeom prst="rect">
            <a:avLst/>
          </a:prstGeom>
        </p:spPr>
      </p:pic>
      <p:pic>
        <p:nvPicPr>
          <p:cNvPr id="56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F4FC8E4-515E-4DE7-A6B5-590104069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105586" y="2630821"/>
            <a:ext cx="609521" cy="609521"/>
          </a:xfrm>
          <a:prstGeom prst="rect">
            <a:avLst/>
          </a:prstGeom>
        </p:spPr>
      </p:pic>
      <p:pic>
        <p:nvPicPr>
          <p:cNvPr id="57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B9E883C-8ED4-45CC-B467-D4922F7F5E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57986" y="2783221"/>
            <a:ext cx="609521" cy="609521"/>
          </a:xfrm>
          <a:prstGeom prst="rect">
            <a:avLst/>
          </a:prstGeom>
        </p:spPr>
      </p:pic>
      <p:pic>
        <p:nvPicPr>
          <p:cNvPr id="58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6179FEE3-8FBC-47F9-9793-EC8B8B7A6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410386" y="2935621"/>
            <a:ext cx="609521" cy="609521"/>
          </a:xfrm>
          <a:prstGeom prst="rect">
            <a:avLst/>
          </a:prstGeom>
        </p:spPr>
      </p:pic>
      <p:pic>
        <p:nvPicPr>
          <p:cNvPr id="59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1875AD2-651F-47F2-8930-356617FF0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562786" y="3088021"/>
            <a:ext cx="609521" cy="60952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6CF53A1-8F05-42F1-B1C9-F0EDB729EF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44" y="-8453"/>
            <a:ext cx="1518446" cy="674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448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3448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448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3448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3" dur="3448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1.85185E-6 L 0.03829 -0.49722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14" y="-2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4.44444E-6 L 0.28112 -0.50024 " pathEditMode="relative" rAng="0" ptsTypes="AA">
                                          <p:cBhvr>
                                            <p:cTn id="90" dur="9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049" y="-2502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8112 -0.50024 L 0.73112 -0.54838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500" y="-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audio>
                  <p:cMediaNode vol="80000">
                    <p:cTn id="9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6"/>
                    </p:tgtEl>
                  </p:cMediaNode>
                </p:audio>
                <p:audio>
                  <p:cMediaNode vol="80000">
                    <p:cTn id="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7"/>
                    </p:tgtEl>
                  </p:cMediaNode>
                </p:audio>
                <p:audio>
                  <p:cMediaNode vol="80000">
                    <p:cTn id="9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8"/>
                    </p:tgtEl>
                  </p:cMediaNode>
                </p:audio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  <p:bldLst>
          <p:bldP spid="21" grpId="0"/>
          <p:bldP spid="39" grpId="0"/>
          <p:bldP spid="40" grpId="0"/>
          <p:bldP spid="43" grpId="0"/>
          <p:bldP spid="49" grpId="0"/>
          <p:bldP spid="50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448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3448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448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3448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3" dur="3448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1.85185E-6 L 0.03829 -0.49722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14" y="-2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4.44444E-6 L 0.28112 -0.50024 " pathEditMode="relative" rAng="0" ptsTypes="AA">
                                          <p:cBhvr>
                                            <p:cTn id="90" dur="9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049" y="-2502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8112 -0.50024 L 0.73112 -0.54838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500" y="-240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audio>
                  <p:cMediaNode vol="80000">
                    <p:cTn id="9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6"/>
                    </p:tgtEl>
                  </p:cMediaNode>
                </p:audio>
                <p:audio>
                  <p:cMediaNode vol="80000">
                    <p:cTn id="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7"/>
                    </p:tgtEl>
                  </p:cMediaNode>
                </p:audio>
                <p:audio>
                  <p:cMediaNode vol="80000">
                    <p:cTn id="9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8"/>
                    </p:tgtEl>
                  </p:cMediaNode>
                </p:audio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  <p:bldLst>
          <p:bldP spid="21" grpId="0"/>
          <p:bldP spid="39" grpId="0"/>
          <p:bldP spid="40" grpId="0"/>
          <p:bldP spid="43" grpId="0"/>
          <p:bldP spid="49" grpId="0"/>
          <p:bldP spid="50" grpId="0"/>
          <p:bldP spid="5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296830" y="189534"/>
            <a:ext cx="9895170" cy="1654004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769" y="2485989"/>
            <a:ext cx="2228414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5" y="291090"/>
            <a:ext cx="1877105" cy="187241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465836" y="430575"/>
            <a:ext cx="969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Bạn nhỏ </a:t>
            </a:r>
            <a:r>
              <a:rPr lang="en-US" sz="3200">
                <a:solidFill>
                  <a:prstClr val="black"/>
                </a:solidFill>
                <a:latin typeface="UTM Avo"/>
                <a:cs typeface="Arial" panose="020B0604020202020204" pitchFamily="34" charset="0"/>
              </a:rPr>
              <a:t>được làm những gì khi về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quê nghỉ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hè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?</a:t>
            </a:r>
            <a:endParaRPr kumimoji="0" lang="vi-V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31" name="Table 14">
            <a:extLst>
              <a:ext uri="{FF2B5EF4-FFF2-40B4-BE49-F238E27FC236}">
                <a16:creationId xmlns:a16="http://schemas.microsoft.com/office/drawing/2014/main" id="{5372EB1F-7B5F-4F61-B16B-6C51DEA9F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348721"/>
              </p:ext>
            </p:extLst>
          </p:nvPr>
        </p:nvGraphicFramePr>
        <p:xfrm>
          <a:off x="2163645" y="1913585"/>
          <a:ext cx="9994823" cy="38901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876570">
                  <a:extLst>
                    <a:ext uri="{9D8B030D-6E8A-4147-A177-3AD203B41FA5}">
                      <a16:colId xmlns:a16="http://schemas.microsoft.com/office/drawing/2014/main" val="2899345062"/>
                    </a:ext>
                  </a:extLst>
                </a:gridCol>
                <a:gridCol w="1190943">
                  <a:extLst>
                    <a:ext uri="{9D8B030D-6E8A-4147-A177-3AD203B41FA5}">
                      <a16:colId xmlns:a16="http://schemas.microsoft.com/office/drawing/2014/main" val="2511127809"/>
                    </a:ext>
                  </a:extLst>
                </a:gridCol>
                <a:gridCol w="927310">
                  <a:extLst>
                    <a:ext uri="{9D8B030D-6E8A-4147-A177-3AD203B41FA5}">
                      <a16:colId xmlns:a16="http://schemas.microsoft.com/office/drawing/2014/main" val="975335804"/>
                    </a:ext>
                  </a:extLst>
                </a:gridCol>
              </a:tblGrid>
              <a:tr h="525695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ĐÚNG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77054"/>
                  </a:ext>
                </a:extLst>
              </a:tr>
              <a:tr h="1086436">
                <a:tc>
                  <a:txBody>
                    <a:bodyPr/>
                    <a:lstStyle/>
                    <a:p>
                      <a:r>
                        <a:rPr lang="en-US" sz="2800"/>
                        <a:t>a) Được tắm giếng làng, bắc thang bẻ ổi chín trên cây.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62209"/>
                  </a:ext>
                </a:extLst>
              </a:tr>
              <a:tr h="1086436">
                <a:tc>
                  <a:txBody>
                    <a:bodyPr/>
                    <a:lstStyle/>
                    <a:p>
                      <a:r>
                        <a:rPr lang="en-US" sz="2800"/>
                        <a:t>b) Được phơi nắng dưới rặng tre đầy nắng gió.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35602"/>
                  </a:ext>
                </a:extLst>
              </a:tr>
              <a:tr h="595788">
                <a:tc>
                  <a:txBody>
                    <a:bodyPr/>
                    <a:lstStyle/>
                    <a:p>
                      <a:r>
                        <a:rPr lang="en-US" sz="2800"/>
                        <a:t>c) Được đi câu vào buổi trưa, buổi chiều.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88625"/>
                  </a:ext>
                </a:extLst>
              </a:tr>
              <a:tr h="595788">
                <a:tc>
                  <a:txBody>
                    <a:bodyPr/>
                    <a:lstStyle/>
                    <a:p>
                      <a:r>
                        <a:rPr lang="en-US" sz="2800"/>
                        <a:t>d) Được tranh nhau thả diều với đám bạn.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7928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8BD373A2-7632-4A74-B08B-86114F5FDEF2}"/>
              </a:ext>
            </a:extLst>
          </p:cNvPr>
          <p:cNvSpPr/>
          <p:nvPr/>
        </p:nvSpPr>
        <p:spPr>
          <a:xfrm>
            <a:off x="10259849" y="2437729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2"/>
              </a:rPr>
              <a:t>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04A1BFA-D106-4A5A-9B6E-E7C33A0DC6CA}"/>
              </a:ext>
            </a:extLst>
          </p:cNvPr>
          <p:cNvSpPr/>
          <p:nvPr/>
        </p:nvSpPr>
        <p:spPr>
          <a:xfrm>
            <a:off x="11298271" y="3473985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2"/>
              </a:rPr>
              <a:t>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63D5E9-AE5B-4BC2-A274-B8006122BD38}"/>
              </a:ext>
            </a:extLst>
          </p:cNvPr>
          <p:cNvSpPr/>
          <p:nvPr/>
        </p:nvSpPr>
        <p:spPr>
          <a:xfrm>
            <a:off x="10324618" y="4586204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2"/>
              </a:rPr>
              <a:t>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5813D3-9360-443C-96DE-9B3715A6E770}"/>
              </a:ext>
            </a:extLst>
          </p:cNvPr>
          <p:cNvSpPr/>
          <p:nvPr/>
        </p:nvSpPr>
        <p:spPr>
          <a:xfrm>
            <a:off x="10259849" y="5205343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Wingdings 2"/>
              </a:rPr>
              <a:t>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0E511CB-49C8-4B51-AD80-6CD3BE9A7E1D}"/>
              </a:ext>
            </a:extLst>
          </p:cNvPr>
          <p:cNvSpPr/>
          <p:nvPr/>
        </p:nvSpPr>
        <p:spPr>
          <a:xfrm>
            <a:off x="1774432" y="1054271"/>
            <a:ext cx="8643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Đánh dấu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  <a:sym typeface="Wingdings 2"/>
              </a:rPr>
              <a:t>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vào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 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ô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thích hợp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: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pic>
        <p:nvPicPr>
          <p:cNvPr id="54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877C1FBF-9E98-4FCB-B90C-AB0DAD49AF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953186" y="2478421"/>
            <a:ext cx="609521" cy="609521"/>
          </a:xfrm>
          <a:prstGeom prst="rect">
            <a:avLst/>
          </a:prstGeom>
        </p:spPr>
      </p:pic>
      <p:pic>
        <p:nvPicPr>
          <p:cNvPr id="56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F4FC8E4-515E-4DE7-A6B5-590104069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105586" y="2630821"/>
            <a:ext cx="609521" cy="609521"/>
          </a:xfrm>
          <a:prstGeom prst="rect">
            <a:avLst/>
          </a:prstGeom>
        </p:spPr>
      </p:pic>
      <p:pic>
        <p:nvPicPr>
          <p:cNvPr id="57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B9E883C-8ED4-45CC-B467-D4922F7F5E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57986" y="2783221"/>
            <a:ext cx="609521" cy="609521"/>
          </a:xfrm>
          <a:prstGeom prst="rect">
            <a:avLst/>
          </a:prstGeom>
        </p:spPr>
      </p:pic>
      <p:pic>
        <p:nvPicPr>
          <p:cNvPr id="58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6179FEE3-8FBC-47F9-9793-EC8B8B7A6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410386" y="2935621"/>
            <a:ext cx="609521" cy="609521"/>
          </a:xfrm>
          <a:prstGeom prst="rect">
            <a:avLst/>
          </a:prstGeom>
        </p:spPr>
      </p:pic>
      <p:pic>
        <p:nvPicPr>
          <p:cNvPr id="59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1875AD2-651F-47F2-8930-356617FF0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562786" y="3088021"/>
            <a:ext cx="609521" cy="609521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6D8F3594-AFC6-4295-9A96-ED6D246D1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200" y="7573400"/>
            <a:ext cx="1968429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8">
            <a:extLst>
              <a:ext uri="{FF2B5EF4-FFF2-40B4-BE49-F238E27FC236}">
                <a16:creationId xmlns:a16="http://schemas.microsoft.com/office/drawing/2014/main" id="{C002CF5D-7D21-47B7-A32C-31B4D0FF0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5146" y="7172227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08BB01-D363-4654-8395-CB787B39E2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40" y="430575"/>
            <a:ext cx="1092375" cy="14624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43F454A-CE62-4E80-B60B-E7F19BAD35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9" y="-1097"/>
            <a:ext cx="1730504" cy="76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6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448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3448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448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3448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5" dur="3448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1.85185E-6 L 0.03829 -0.49722 " pathEditMode="relative" rAng="0" ptsTypes="AA">
                                          <p:cBhvr>
                                            <p:cTn id="8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14" y="-2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82" dur="9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3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49 L 0.72774 -0.49259 " pathEditMode="relative" rAng="0" ptsTypes="AA">
                                          <p:cBhvr>
                                            <p:cTn id="84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80" y="708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audio>
                  <p:cMediaNode vol="80000">
                    <p:cTn id="8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8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6"/>
                    </p:tgtEl>
                  </p:cMediaNode>
                </p:audio>
                <p:audio>
                  <p:cMediaNode vol="80000">
                    <p:cTn id="8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7"/>
                    </p:tgtEl>
                  </p:cMediaNode>
                </p:audio>
                <p:audio>
                  <p:cMediaNode vol="80000">
                    <p:cTn id="8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8"/>
                    </p:tgtEl>
                  </p:cMediaNode>
                </p:audio>
                <p:audio>
                  <p:cMediaNode vol="80000">
                    <p:cTn id="8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  <p:bldLst>
          <p:bldP spid="21" grpId="0"/>
          <p:bldP spid="39" grpId="0"/>
          <p:bldP spid="40" grpId="0"/>
          <p:bldP spid="43" grpId="0"/>
          <p:bldP spid="49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3" dur="3448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3" dur="3448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448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3" dur="3448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3" dur="3448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375E-6 1.85185E-6 L 0.03829 -0.49722 " pathEditMode="relative" rAng="0" ptsTypes="AA">
                                          <p:cBhvr>
                                            <p:cTn id="8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14" y="-248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90" dur="9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49 L 0.72774 -0.49259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80" y="708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audio>
                  <p:cMediaNode vol="80000">
                    <p:cTn id="9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9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6"/>
                    </p:tgtEl>
                  </p:cMediaNode>
                </p:audio>
                <p:audio>
                  <p:cMediaNode vol="80000">
                    <p:cTn id="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7"/>
                    </p:tgtEl>
                  </p:cMediaNode>
                </p:audio>
                <p:audio>
                  <p:cMediaNode vol="80000">
                    <p:cTn id="9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8"/>
                    </p:tgtEl>
                  </p:cMediaNode>
                </p:audio>
                <p:audio>
                  <p:cMediaNode vol="80000">
                    <p:cTn id="9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9"/>
                    </p:tgtEl>
                  </p:cMediaNode>
                </p:audio>
              </p:childTnLst>
            </p:cTn>
          </p:par>
        </p:tnLst>
        <p:bldLst>
          <p:bldP spid="21" grpId="0"/>
          <p:bldP spid="39" grpId="0"/>
          <p:bldP spid="40" grpId="0"/>
          <p:bldP spid="43" grpId="0"/>
          <p:bldP spid="49" grpId="0"/>
          <p:bldP spid="50" grpId="0"/>
          <p:bldP spid="5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3"/>
          <a:stretch>
            <a:fillRect/>
          </a:stretch>
        </p:blipFill>
        <p:spPr>
          <a:xfrm>
            <a:off x="2892" y="1384"/>
            <a:ext cx="12186216" cy="68158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061"/>
            <a:ext cx="12192000" cy="456933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093517" y="264897"/>
            <a:ext cx="7757876" cy="2813828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90" y="569316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02809" y="744148"/>
            <a:ext cx="6818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>
                <a:solidFill>
                  <a:srgbClr val="FF6600"/>
                </a:solidFill>
              </a:rPr>
              <a:t>Em hiểu hai dòng thơ cuối bài thơ như thế nào? Chọn ý đúng:</a:t>
            </a:r>
            <a:endParaRPr lang="vi-VN" altLang="en-US" sz="4000" dirty="0">
              <a:solidFill>
                <a:srgbClr val="FF660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121900" y="3253811"/>
            <a:ext cx="5262157" cy="891940"/>
            <a:chOff x="3733801" y="2677997"/>
            <a:chExt cx="2123147" cy="668956"/>
          </a:xfrm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6200" y="2677997"/>
              <a:ext cx="1828800" cy="623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a) Ngày ỏ quê ngắn hơn ngày ở thành phố.</a:t>
              </a:r>
              <a:endParaRPr lang="vi-VN" alt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137266" y="4286285"/>
            <a:ext cx="5291122" cy="1620057"/>
            <a:chOff x="3733800" y="3473177"/>
            <a:chExt cx="2132644" cy="1215043"/>
          </a:xfrm>
        </p:grpSpPr>
        <p:sp>
          <p:nvSpPr>
            <p:cNvPr id="37" name="Rounded Rectangle 36"/>
            <p:cNvSpPr/>
            <p:nvPr/>
          </p:nvSpPr>
          <p:spPr>
            <a:xfrm>
              <a:off x="3733800" y="3473177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199" y="3510975"/>
              <a:ext cx="1980245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b) Nghỉ hè ở quê rất vui nên thấy thời gian trôi nhanh</a:t>
              </a:r>
              <a:endParaRPr lang="vi-VN" alt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137267" y="5391397"/>
            <a:ext cx="5246790" cy="918858"/>
            <a:chOff x="3733801" y="4264994"/>
            <a:chExt cx="2123147" cy="1014226"/>
          </a:xfrm>
          <a:solidFill>
            <a:srgbClr val="FFC0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3733801" y="4264994"/>
              <a:ext cx="2123147" cy="101422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42590" y="4355472"/>
              <a:ext cx="1993827" cy="9172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2400">
                  <a:solidFill>
                    <a:prstClr val="black"/>
                  </a:solidFill>
                  <a:latin typeface="UTM Avo" panose="02040603050506020204" pitchFamily="18" charset="0"/>
                </a:rPr>
                <a:t>c) Kì nghỉ hè chỉ có một tháng nên rất ngắn.</a:t>
              </a:r>
              <a:endParaRPr lang="vi-VN" altLang="en-US" sz="24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7597428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816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1385" y="7573400"/>
            <a:ext cx="1288057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3048000" y="679107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prstClr val="black"/>
              </a:solidFill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11" y="801265"/>
            <a:ext cx="1226812" cy="1642427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081" y="4058712"/>
            <a:ext cx="1966383" cy="143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E1104C5-AABF-48C6-BE4F-88D19F3450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9" y="-1097"/>
            <a:ext cx="1730504" cy="769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72412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3620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28082E-6 L 0.20833 -0.49954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17" y="-249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834 -0.49954 L 0.76094 -0.50263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622" y="-15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72412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3620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28082E-6 L 0.20833 -0.49954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17" y="-249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834 -0.49954 L 0.76094 -0.50263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622" y="-15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hando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9D2293-6A25-423A-BC51-53B417573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151" y="75815"/>
            <a:ext cx="1730504" cy="769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617F88-0F12-4239-B611-C3D5CA10C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980"/>
            <a:ext cx="12192000" cy="64000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719357-A739-4ED8-ACE0-F0B36E071141}"/>
              </a:ext>
            </a:extLst>
          </p:cNvPr>
          <p:cNvSpPr/>
          <p:nvPr/>
        </p:nvSpPr>
        <p:spPr>
          <a:xfrm>
            <a:off x="306906" y="3128276"/>
            <a:ext cx="11754677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Nghỉ hè ở quê thật thích: được biết nhiều cảnh vật mới mẻ, được chơi những trò thú vị. Ngày nghỉ ở quê vì thế như trôi nhanh hơn.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96A796-CF27-4AF4-88CA-6B2B1F2499F0}"/>
              </a:ext>
            </a:extLst>
          </p:cNvPr>
          <p:cNvSpPr/>
          <p:nvPr/>
        </p:nvSpPr>
        <p:spPr>
          <a:xfrm>
            <a:off x="3522690" y="2231334"/>
            <a:ext cx="5989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latin typeface="UTM Avo"/>
                <a:cs typeface="Times New Roman" pitchFamily="18" charset="0"/>
              </a:rPr>
              <a:t>Bài thơ muốn nói điều gì?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A6F137-0838-4AF2-A87D-C3E28CC6C6BE}"/>
              </a:ext>
            </a:extLst>
          </p:cNvPr>
          <p:cNvSpPr/>
          <p:nvPr/>
        </p:nvSpPr>
        <p:spPr>
          <a:xfrm>
            <a:off x="4959690" y="708591"/>
            <a:ext cx="19807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Về quê</a:t>
            </a:r>
            <a:endParaRPr lang="en-US" sz="3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6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14" y="1202743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46728" y="2475268"/>
            <a:ext cx="405111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en-US" sz="8000" b="1" cap="all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LUYỆN TẬP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8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D728DE-8C99-45B4-AA06-E0FE91A749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8"/>
          <a:stretch/>
        </p:blipFill>
        <p:spPr>
          <a:xfrm>
            <a:off x="0" y="424037"/>
            <a:ext cx="11993215" cy="395580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D4D791-BDC3-4E23-A5D2-4D9D3EF041C8}"/>
              </a:ext>
            </a:extLst>
          </p:cNvPr>
          <p:cNvCxnSpPr>
            <a:cxnSpLocks/>
          </p:cNvCxnSpPr>
          <p:nvPr/>
        </p:nvCxnSpPr>
        <p:spPr>
          <a:xfrm>
            <a:off x="4362138" y="2878111"/>
            <a:ext cx="0" cy="35558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29C9C9-F4C3-4DB5-A23F-E25877158B84}"/>
              </a:ext>
            </a:extLst>
          </p:cNvPr>
          <p:cNvCxnSpPr>
            <a:cxnSpLocks/>
          </p:cNvCxnSpPr>
          <p:nvPr/>
        </p:nvCxnSpPr>
        <p:spPr>
          <a:xfrm>
            <a:off x="7767405" y="2878111"/>
            <a:ext cx="0" cy="355585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636C59A-D134-4DA2-B2F1-C280A65D5970}"/>
              </a:ext>
            </a:extLst>
          </p:cNvPr>
          <p:cNvSpPr txBox="1"/>
          <p:nvPr/>
        </p:nvSpPr>
        <p:spPr>
          <a:xfrm>
            <a:off x="471886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quê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5726FC-03FA-4DBB-BE3B-1C6CEADA1B97}"/>
              </a:ext>
            </a:extLst>
          </p:cNvPr>
          <p:cNvSpPr txBox="1"/>
          <p:nvPr/>
        </p:nvSpPr>
        <p:spPr>
          <a:xfrm>
            <a:off x="4581689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tít tắp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74E47-BB8A-4D1A-B53D-ED8B3681FE57}"/>
              </a:ext>
            </a:extLst>
          </p:cNvPr>
          <p:cNvSpPr txBox="1"/>
          <p:nvPr/>
        </p:nvSpPr>
        <p:spPr>
          <a:xfrm>
            <a:off x="7986955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tắm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ABC2FF-EC89-4BE0-A80A-7564D84BAE13}"/>
              </a:ext>
            </a:extLst>
          </p:cNvPr>
          <p:cNvSpPr txBox="1"/>
          <p:nvPr/>
        </p:nvSpPr>
        <p:spPr>
          <a:xfrm>
            <a:off x="1176422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giếng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E0F14-31EF-424F-B396-F776D3D4262F}"/>
              </a:ext>
            </a:extLst>
          </p:cNvPr>
          <p:cNvSpPr txBox="1"/>
          <p:nvPr/>
        </p:nvSpPr>
        <p:spPr>
          <a:xfrm>
            <a:off x="8674003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bẻ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979FD5-D47F-4E21-810B-55163F3D8C72}"/>
              </a:ext>
            </a:extLst>
          </p:cNvPr>
          <p:cNvSpPr txBox="1"/>
          <p:nvPr/>
        </p:nvSpPr>
        <p:spPr>
          <a:xfrm>
            <a:off x="2374995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ổi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64519E-A472-459F-A5FB-2FE1A29E6D71}"/>
              </a:ext>
            </a:extLst>
          </p:cNvPr>
          <p:cNvSpPr txBox="1"/>
          <p:nvPr/>
        </p:nvSpPr>
        <p:spPr>
          <a:xfrm>
            <a:off x="5572290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xanh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0AADCD-4BA3-4763-A4A6-2F9419B44725}"/>
              </a:ext>
            </a:extLst>
          </p:cNvPr>
          <p:cNvSpPr txBox="1"/>
          <p:nvPr/>
        </p:nvSpPr>
        <p:spPr>
          <a:xfrm>
            <a:off x="6669848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25D178-136D-4F9B-81C3-A3CE6B0DE08E}"/>
              </a:ext>
            </a:extLst>
          </p:cNvPr>
          <p:cNvSpPr txBox="1"/>
          <p:nvPr/>
        </p:nvSpPr>
        <p:spPr>
          <a:xfrm>
            <a:off x="4635234" y="4428763"/>
            <a:ext cx="2357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thênh thang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566A7D-1DCA-4CCC-AC85-90D4FCB52AC0}"/>
              </a:ext>
            </a:extLst>
          </p:cNvPr>
          <p:cNvSpPr txBox="1"/>
          <p:nvPr/>
        </p:nvSpPr>
        <p:spPr>
          <a:xfrm>
            <a:off x="2896375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tre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553D1C-D44C-4F41-B08F-59A1E30196CF}"/>
              </a:ext>
            </a:extLst>
          </p:cNvPr>
          <p:cNvSpPr txBox="1"/>
          <p:nvPr/>
        </p:nvSpPr>
        <p:spPr>
          <a:xfrm>
            <a:off x="9302174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bơi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DE4689-A7B8-4A7D-9705-5C754FB06A4A}"/>
              </a:ext>
            </a:extLst>
          </p:cNvPr>
          <p:cNvSpPr txBox="1"/>
          <p:nvPr/>
        </p:nvSpPr>
        <p:spPr>
          <a:xfrm>
            <a:off x="10075114" y="391463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câu cá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A3E369-EA70-46DD-8B67-0F11CECA2D8C}"/>
              </a:ext>
            </a:extLst>
          </p:cNvPr>
          <p:cNvSpPr txBox="1"/>
          <p:nvPr/>
        </p:nvSpPr>
        <p:spPr>
          <a:xfrm>
            <a:off x="6786627" y="4428763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,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BA01EE-B7A2-4175-8537-FC6B42F9CA87}"/>
              </a:ext>
            </a:extLst>
          </p:cNvPr>
          <p:cNvSpPr txBox="1"/>
          <p:nvPr/>
        </p:nvSpPr>
        <p:spPr>
          <a:xfrm>
            <a:off x="4668728" y="4912688"/>
            <a:ext cx="1738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ngắn</a:t>
            </a:r>
          </a:p>
        </p:txBody>
      </p:sp>
    </p:spTree>
    <p:extLst>
      <p:ext uri="{BB962C8B-B14F-4D97-AF65-F5344CB8AC3E}">
        <p14:creationId xmlns:p14="http://schemas.microsoft.com/office/powerpoint/2010/main" val="239395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CE6B42-FDD8-44E5-AF72-7BA6D0207B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23865" r="5114" b="32675"/>
          <a:stretch/>
        </p:blipFill>
        <p:spPr>
          <a:xfrm>
            <a:off x="0" y="509031"/>
            <a:ext cx="12192000" cy="21735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3B3B83-C0A9-483C-B226-E3E3BAE1D9ED}"/>
              </a:ext>
            </a:extLst>
          </p:cNvPr>
          <p:cNvSpPr txBox="1"/>
          <p:nvPr/>
        </p:nvSpPr>
        <p:spPr>
          <a:xfrm>
            <a:off x="1071750" y="3067564"/>
            <a:ext cx="10455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a) Ôi,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ông cho cháu đi thả diều ạ? Thích quá! Cháu cảm ơn ông.</a:t>
            </a:r>
            <a:endParaRPr kumimoji="0" lang="vi-V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3B114-B020-48DC-B8D6-ED0B2DFEDB24}"/>
              </a:ext>
            </a:extLst>
          </p:cNvPr>
          <p:cNvSpPr txBox="1"/>
          <p:nvPr/>
        </p:nvSpPr>
        <p:spPr>
          <a:xfrm>
            <a:off x="1179180" y="4499127"/>
            <a:ext cx="10455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chemeClr val="accent1"/>
                </a:solidFill>
                <a:latin typeface="UTM Avo"/>
                <a:cs typeface="Arial" panose="020B0604020202020204" pitchFamily="34" charset="0"/>
              </a:rPr>
              <a:t>b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) Ô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ng cho cháu đi câu cá với ông ạ? Tuyệt quá!</a:t>
            </a:r>
            <a:endParaRPr kumimoji="0" lang="vi-V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862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97167" y="28245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99669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4192</TotalTime>
  <Words>1044</Words>
  <Application>Microsoft Office PowerPoint</Application>
  <PresentationFormat>Widescreen</PresentationFormat>
  <Paragraphs>150</Paragraphs>
  <Slides>26</Slides>
  <Notes>3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SVN-Gretoon</vt:lpstr>
      <vt:lpstr>Times New Roman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69</cp:revision>
  <dcterms:created xsi:type="dcterms:W3CDTF">2021-11-01T08:16:43Z</dcterms:created>
  <dcterms:modified xsi:type="dcterms:W3CDTF">2022-03-29T06:14:16Z</dcterms:modified>
</cp:coreProperties>
</file>