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2"/>
  </p:notesMasterIdLst>
  <p:sldIdLst>
    <p:sldId id="300" r:id="rId2"/>
    <p:sldId id="277" r:id="rId3"/>
    <p:sldId id="436" r:id="rId4"/>
    <p:sldId id="361" r:id="rId5"/>
    <p:sldId id="294" r:id="rId6"/>
    <p:sldId id="363" r:id="rId7"/>
    <p:sldId id="323" r:id="rId8"/>
    <p:sldId id="365" r:id="rId9"/>
    <p:sldId id="364" r:id="rId10"/>
    <p:sldId id="32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F1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816" y="72"/>
      </p:cViewPr>
      <p:guideLst>
        <p:guide orient="horz" pos="2160"/>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3/30/2022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505E7F-62A9-4701-BFC2-BAF91B9808FB}" type="slidenum">
              <a:rPr lang="en-US" smtClean="0"/>
              <a:t>5</a:t>
            </a:fld>
            <a:endParaRPr lang="en-US"/>
          </a:p>
        </p:txBody>
      </p:sp>
    </p:spTree>
    <p:extLst>
      <p:ext uri="{BB962C8B-B14F-4D97-AF65-F5344CB8AC3E}">
        <p14:creationId xmlns:p14="http://schemas.microsoft.com/office/powerpoint/2010/main" val="2342204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61891" y="0"/>
            <a:ext cx="12253891" cy="6858000"/>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3964724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52255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732113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1"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79"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4522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8"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4913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68" y="170977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68" y="458949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6898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232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884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3/30/2022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Arial"/>
              <a:cs typeface="Arial"/>
              <a:sym typeface="Arial"/>
            </a:endParaRPr>
          </a:p>
        </p:txBody>
      </p:sp>
      <p:sp>
        <p:nvSpPr>
          <p:cNvPr id="7" name="Oval 6">
            <a:extLst>
              <a:ext uri="{FF2B5EF4-FFF2-40B4-BE49-F238E27FC236}">
                <a16:creationId xmlns:a16="http://schemas.microsoft.com/office/drawing/2014/main" id="{9AD1DDED-7DF5-4CD6-A1A3-FC0C2ECC92B2}"/>
              </a:ext>
            </a:extLst>
          </p:cNvPr>
          <p:cNvSpPr/>
          <p:nvPr userDrawn="1"/>
        </p:nvSpPr>
        <p:spPr>
          <a:xfrm>
            <a:off x="11050607" y="13652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730316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18"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18"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18" y="635638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1" y="635638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8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677007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699" r:id="rId4"/>
    <p:sldLayoutId id="2147483700" r:id="rId5"/>
    <p:sldLayoutId id="2147483703" r:id="rId6"/>
    <p:sldLayoutId id="2147483704" r:id="rId7"/>
    <p:sldLayoutId id="2147483705" r:id="rId8"/>
    <p:sldLayoutId id="21474837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988569" y="1648606"/>
            <a:ext cx="10214912" cy="3537507"/>
          </a:xfrm>
          <a:prstGeom prst="rect">
            <a:avLst/>
          </a:prstGeom>
        </p:spPr>
        <p:txBody>
          <a:bodyPr wrap="none">
            <a:spAutoFit/>
          </a:bodyPr>
          <a:lstStyle/>
          <a:p>
            <a:pPr algn="ctr" defTabSz="91437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31</a:t>
            </a:r>
            <a:endParaRPr lang="en-US" sz="5200" b="1" dirty="0">
              <a:solidFill>
                <a:srgbClr val="002060"/>
              </a:solidFill>
              <a:latin typeface="UTM Avo" panose="02040603050506020204" pitchFamily="18" charset="0"/>
              <a:cs typeface="Arial" panose="020B0604020202020204" pitchFamily="34" charset="0"/>
            </a:endParaRPr>
          </a:p>
          <a:p>
            <a:pPr algn="ctr" defTabSz="914377">
              <a:lnSpc>
                <a:spcPct val="150000"/>
              </a:lnSpc>
              <a:defRPr/>
            </a:pPr>
            <a:r>
              <a:rPr lang="en-US" sz="5200" b="1" err="1">
                <a:solidFill>
                  <a:srgbClr val="FF0000"/>
                </a:solidFill>
                <a:latin typeface="UTM Avo" panose="02040603050506020204" pitchFamily="18" charset="0"/>
                <a:cs typeface="Arial" panose="020B0604020202020204" pitchFamily="34" charset="0"/>
              </a:rPr>
              <a:t>Bài</a:t>
            </a:r>
            <a:r>
              <a:rPr lang="en-US" sz="5200" b="1">
                <a:solidFill>
                  <a:srgbClr val="FF0000"/>
                </a:solidFill>
                <a:latin typeface="UTM Avo" panose="02040603050506020204" pitchFamily="18" charset="0"/>
                <a:cs typeface="Arial" panose="020B0604020202020204" pitchFamily="34" charset="0"/>
              </a:rPr>
              <a:t> viết 2: Viết về quê hương </a:t>
            </a:r>
          </a:p>
          <a:p>
            <a:pPr algn="ctr" defTabSz="914377">
              <a:lnSpc>
                <a:spcPct val="150000"/>
              </a:lnSpc>
              <a:defRPr/>
            </a:pPr>
            <a:r>
              <a:rPr lang="en-US" sz="5200" b="1">
                <a:solidFill>
                  <a:srgbClr val="FF0000"/>
                </a:solidFill>
                <a:latin typeface="UTM Avo" panose="02040603050506020204" pitchFamily="18" charset="0"/>
                <a:cs typeface="Arial" panose="020B0604020202020204" pitchFamily="34" charset="0"/>
              </a:rPr>
              <a:t>hoặc nơi ở</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a:t>
            </a:r>
            <a:r>
              <a:rPr lang="en-US" sz="32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VIỆT 2</a:t>
            </a:r>
            <a:endPar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3FE75980-B8E4-42A9-95B4-7B4E5FA54707}"/>
              </a:ext>
            </a:extLst>
          </p:cNvPr>
          <p:cNvSpPr/>
          <p:nvPr/>
        </p:nvSpPr>
        <p:spPr>
          <a:xfrm>
            <a:off x="11039823" y="684711"/>
            <a:ext cx="990977" cy="461665"/>
          </a:xfrm>
          <a:prstGeom prst="rect">
            <a:avLst/>
          </a:prstGeom>
        </p:spPr>
        <p:txBody>
          <a:bodyPr wrap="none">
            <a:spAutoFit/>
          </a:bodyPr>
          <a:lstStyle/>
          <a:p>
            <a:pPr algn="ctr"/>
            <a:r>
              <a:rPr lang="en-US" sz="240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endPar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sym typeface="Arial"/>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7833" y="3674647"/>
            <a:ext cx="5928709" cy="301607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Quê Tôi - Bé Bào Ngư - Country Song -  MV Hát về quê hương">
            <a:hlinkClick r:id="" action="ppaction://media"/>
            <a:extLst>
              <a:ext uri="{FF2B5EF4-FFF2-40B4-BE49-F238E27FC236}">
                <a16:creationId xmlns:a16="http://schemas.microsoft.com/office/drawing/2014/main" id="{0BF2F496-9B26-430C-82F0-A728BD097BB5}"/>
              </a:ext>
            </a:extLst>
          </p:cNvPr>
          <p:cNvPicPr>
            <a:picLocks noChangeAspect="1"/>
          </p:cNvPicPr>
          <p:nvPr>
            <a:videoFile r:link="rId1"/>
            <p:extLst>
              <p:ext uri="{DAA4B4D4-6D71-4841-9C94-3DE7FCFB9230}">
                <p14:media xmlns:p14="http://schemas.microsoft.com/office/powerpoint/2010/main" r:embed="rId2">
                  <p14:trim st="2066" end="118878"/>
                </p14:media>
              </p:ext>
            </p:extLst>
          </p:nvPr>
        </p:nvPicPr>
        <p:blipFill>
          <a:blip r:embed="rId4"/>
          <a:stretch>
            <a:fillRect/>
          </a:stretch>
        </p:blipFill>
        <p:spPr>
          <a:xfrm>
            <a:off x="0" y="398206"/>
            <a:ext cx="12192000" cy="6459794"/>
          </a:xfrm>
          <a:prstGeom prst="rect">
            <a:avLst/>
          </a:prstGeom>
        </p:spPr>
      </p:pic>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3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13ECE5-1ED8-4EA1-A8B9-1583FCEAEFA1}"/>
              </a:ext>
            </a:extLst>
          </p:cNvPr>
          <p:cNvSpPr txBox="1"/>
          <p:nvPr/>
        </p:nvSpPr>
        <p:spPr>
          <a:xfrm>
            <a:off x="344129" y="575187"/>
            <a:ext cx="11503742" cy="5909310"/>
          </a:xfrm>
          <a:prstGeom prst="rect">
            <a:avLst/>
          </a:prstGeom>
          <a:noFill/>
        </p:spPr>
        <p:txBody>
          <a:bodyPr wrap="square" rtlCol="0">
            <a:spAutoFit/>
          </a:bodyPr>
          <a:lstStyle/>
          <a:p>
            <a:pPr algn="just"/>
            <a:r>
              <a:rPr lang="vi-VN" sz="2400" b="1" i="0">
                <a:solidFill>
                  <a:srgbClr val="000000"/>
                </a:solidFill>
                <a:effectLst/>
              </a:rPr>
              <a:t>1</a:t>
            </a:r>
            <a:r>
              <a:rPr lang="en-US" sz="2400" b="1" i="0">
                <a:solidFill>
                  <a:srgbClr val="000000"/>
                </a:solidFill>
                <a:effectLst/>
              </a:rPr>
              <a:t>.</a:t>
            </a:r>
            <a:r>
              <a:rPr lang="vi-VN" sz="2400" i="0">
                <a:solidFill>
                  <a:srgbClr val="000000"/>
                </a:solidFill>
                <a:effectLst/>
              </a:rPr>
              <a:t> Viết 4 – 5 câu giới thiệu quê hương em hoặc nơi em ở (kèm theo tranh ảnh em đã sưu tầm hoặc tự vẽ)</a:t>
            </a:r>
          </a:p>
          <a:p>
            <a:pPr algn="just"/>
            <a:r>
              <a:rPr lang="vi-VN" sz="2400" i="0">
                <a:solidFill>
                  <a:srgbClr val="000000"/>
                </a:solidFill>
                <a:effectLst/>
              </a:rPr>
              <a:t>Gợi ý:</a:t>
            </a:r>
          </a:p>
          <a:p>
            <a:pPr algn="just"/>
            <a:r>
              <a:rPr lang="vi-VN" sz="2400" b="0" i="0">
                <a:solidFill>
                  <a:srgbClr val="000000"/>
                </a:solidFill>
                <a:effectLst/>
              </a:rPr>
              <a:t>a</a:t>
            </a:r>
            <a:r>
              <a:rPr lang="en-US" sz="2400" b="0" i="0">
                <a:solidFill>
                  <a:srgbClr val="000000"/>
                </a:solidFill>
                <a:effectLst/>
              </a:rPr>
              <a:t>)</a:t>
            </a:r>
            <a:r>
              <a:rPr lang="vi-VN" sz="2400" b="0" i="0">
                <a:solidFill>
                  <a:srgbClr val="000000"/>
                </a:solidFill>
                <a:effectLst/>
              </a:rPr>
              <a:t> Quê hương em ở đâu?</a:t>
            </a:r>
          </a:p>
          <a:p>
            <a:pPr algn="just"/>
            <a:r>
              <a:rPr lang="vi-VN" sz="2400" b="0" i="0">
                <a:solidFill>
                  <a:srgbClr val="000000"/>
                </a:solidFill>
                <a:effectLst/>
              </a:rPr>
              <a:t>b</a:t>
            </a:r>
            <a:r>
              <a:rPr lang="en-US" sz="2400" b="0" i="0">
                <a:solidFill>
                  <a:srgbClr val="000000"/>
                </a:solidFill>
                <a:effectLst/>
              </a:rPr>
              <a:t>)</a:t>
            </a:r>
            <a:r>
              <a:rPr lang="vi-VN" sz="2400" b="0" i="0">
                <a:solidFill>
                  <a:srgbClr val="000000"/>
                </a:solidFill>
                <a:effectLst/>
              </a:rPr>
              <a:t> Hình ảnh quê hương em gắn với cảnh vật, hoạt động nào?</a:t>
            </a:r>
            <a:endParaRPr lang="en-US" sz="2400" b="0" i="0">
              <a:solidFill>
                <a:srgbClr val="000000"/>
              </a:solidFill>
              <a:effectLst/>
            </a:endParaRPr>
          </a:p>
          <a:p>
            <a:pPr algn="just"/>
            <a:endParaRPr lang="en-US" sz="2400">
              <a:solidFill>
                <a:srgbClr val="000000"/>
              </a:solidFill>
            </a:endParaRPr>
          </a:p>
          <a:p>
            <a:pPr algn="just"/>
            <a:endParaRPr lang="en-US" sz="2400" b="0" i="0">
              <a:solidFill>
                <a:srgbClr val="000000"/>
              </a:solidFill>
              <a:effectLst/>
            </a:endParaRPr>
          </a:p>
          <a:p>
            <a:pPr algn="just"/>
            <a:endParaRPr lang="en-US" sz="2400">
              <a:solidFill>
                <a:srgbClr val="000000"/>
              </a:solidFill>
            </a:endParaRPr>
          </a:p>
          <a:p>
            <a:pPr algn="just"/>
            <a:endParaRPr lang="en-US" sz="2400" b="0" i="0">
              <a:solidFill>
                <a:srgbClr val="000000"/>
              </a:solidFill>
              <a:effectLst/>
            </a:endParaRPr>
          </a:p>
          <a:p>
            <a:pPr algn="just"/>
            <a:endParaRPr lang="en-US" sz="2400">
              <a:solidFill>
                <a:srgbClr val="000000"/>
              </a:solidFill>
            </a:endParaRPr>
          </a:p>
          <a:p>
            <a:pPr algn="just"/>
            <a:endParaRPr lang="en-US" sz="2400" b="0" i="0">
              <a:solidFill>
                <a:srgbClr val="000000"/>
              </a:solidFill>
              <a:effectLst/>
            </a:endParaRPr>
          </a:p>
          <a:p>
            <a:pPr algn="just"/>
            <a:endParaRPr lang="en-US" sz="2400">
              <a:solidFill>
                <a:srgbClr val="000000"/>
              </a:solidFill>
            </a:endParaRPr>
          </a:p>
          <a:p>
            <a:pPr algn="just"/>
            <a:endParaRPr lang="en-US" sz="2400" b="0" i="0">
              <a:solidFill>
                <a:srgbClr val="000000"/>
              </a:solidFill>
              <a:effectLst/>
            </a:endParaRPr>
          </a:p>
          <a:p>
            <a:br>
              <a:rPr lang="vi-VN" sz="2400" b="0" i="0">
                <a:solidFill>
                  <a:srgbClr val="000000"/>
                </a:solidFill>
                <a:effectLst/>
              </a:rPr>
            </a:br>
            <a:r>
              <a:rPr lang="vi-VN" sz="2400" b="0" i="0">
                <a:solidFill>
                  <a:srgbClr val="000000"/>
                </a:solidFill>
                <a:effectLst/>
              </a:rPr>
              <a:t>c</a:t>
            </a:r>
            <a:r>
              <a:rPr lang="en-US" sz="2400" b="0" i="0">
                <a:solidFill>
                  <a:srgbClr val="000000"/>
                </a:solidFill>
                <a:effectLst/>
              </a:rPr>
              <a:t>)</a:t>
            </a:r>
            <a:r>
              <a:rPr lang="vi-VN" sz="2400" b="0" i="0">
                <a:solidFill>
                  <a:srgbClr val="000000"/>
                </a:solidFill>
                <a:effectLst/>
              </a:rPr>
              <a:t> Tình cảm của em với quê hương như thế nào?</a:t>
            </a:r>
            <a:br>
              <a:rPr lang="vi-VN" b="0" i="0">
                <a:solidFill>
                  <a:srgbClr val="000000"/>
                </a:solidFill>
                <a:effectLst/>
                <a:latin typeface="OpenSans"/>
              </a:rPr>
            </a:br>
            <a:endParaRPr lang="en-US"/>
          </a:p>
        </p:txBody>
      </p:sp>
      <p:pic>
        <p:nvPicPr>
          <p:cNvPr id="3" name="Picture 2">
            <a:extLst>
              <a:ext uri="{FF2B5EF4-FFF2-40B4-BE49-F238E27FC236}">
                <a16:creationId xmlns:a16="http://schemas.microsoft.com/office/drawing/2014/main" id="{E701E8C0-E3BD-4C79-B9FD-7CEB0D949F82}"/>
              </a:ext>
            </a:extLst>
          </p:cNvPr>
          <p:cNvPicPr>
            <a:picLocks noChangeAspect="1"/>
          </p:cNvPicPr>
          <p:nvPr/>
        </p:nvPicPr>
        <p:blipFill rotWithShape="1">
          <a:blip r:embed="rId2">
            <a:extLst>
              <a:ext uri="{28A0092B-C50C-407E-A947-70E740481C1C}">
                <a14:useLocalDpi xmlns:a14="http://schemas.microsoft.com/office/drawing/2010/main" val="0"/>
              </a:ext>
            </a:extLst>
          </a:blip>
          <a:srcRect l="12627" t="33335" r="53194" b="36743"/>
          <a:stretch/>
        </p:blipFill>
        <p:spPr>
          <a:xfrm>
            <a:off x="344130" y="2688452"/>
            <a:ext cx="3505200" cy="2679961"/>
          </a:xfrm>
          <a:prstGeom prst="rect">
            <a:avLst/>
          </a:prstGeom>
        </p:spPr>
      </p:pic>
      <p:pic>
        <p:nvPicPr>
          <p:cNvPr id="4" name="Picture 3">
            <a:extLst>
              <a:ext uri="{FF2B5EF4-FFF2-40B4-BE49-F238E27FC236}">
                <a16:creationId xmlns:a16="http://schemas.microsoft.com/office/drawing/2014/main" id="{05E5AC11-1E2C-473C-B7C9-CD151684F5DA}"/>
              </a:ext>
            </a:extLst>
          </p:cNvPr>
          <p:cNvPicPr>
            <a:picLocks noChangeAspect="1"/>
          </p:cNvPicPr>
          <p:nvPr/>
        </p:nvPicPr>
        <p:blipFill rotWithShape="1">
          <a:blip r:embed="rId2">
            <a:extLst>
              <a:ext uri="{28A0092B-C50C-407E-A947-70E740481C1C}">
                <a14:useLocalDpi xmlns:a14="http://schemas.microsoft.com/office/drawing/2010/main" val="0"/>
              </a:ext>
            </a:extLst>
          </a:blip>
          <a:srcRect l="59123" t="33335" r="5081" b="36743"/>
          <a:stretch/>
        </p:blipFill>
        <p:spPr>
          <a:xfrm>
            <a:off x="3903406" y="2666329"/>
            <a:ext cx="3908324" cy="2679961"/>
          </a:xfrm>
          <a:prstGeom prst="rect">
            <a:avLst/>
          </a:prstGeom>
        </p:spPr>
      </p:pic>
      <p:pic>
        <p:nvPicPr>
          <p:cNvPr id="5" name="Picture 4">
            <a:extLst>
              <a:ext uri="{FF2B5EF4-FFF2-40B4-BE49-F238E27FC236}">
                <a16:creationId xmlns:a16="http://schemas.microsoft.com/office/drawing/2014/main" id="{96DB6B2B-6359-488A-9F06-2488D4524033}"/>
              </a:ext>
            </a:extLst>
          </p:cNvPr>
          <p:cNvPicPr>
            <a:picLocks noChangeAspect="1"/>
          </p:cNvPicPr>
          <p:nvPr/>
        </p:nvPicPr>
        <p:blipFill rotWithShape="1">
          <a:blip r:embed="rId2">
            <a:extLst>
              <a:ext uri="{28A0092B-C50C-407E-A947-70E740481C1C}">
                <a14:useLocalDpi xmlns:a14="http://schemas.microsoft.com/office/drawing/2010/main" val="0"/>
              </a:ext>
            </a:extLst>
          </a:blip>
          <a:srcRect l="35079" t="62939" r="27814" b="7599"/>
          <a:stretch/>
        </p:blipFill>
        <p:spPr>
          <a:xfrm>
            <a:off x="7865807" y="2822226"/>
            <a:ext cx="4326193" cy="2679961"/>
          </a:xfrm>
          <a:prstGeom prst="rect">
            <a:avLst/>
          </a:prstGeom>
        </p:spPr>
      </p:pic>
    </p:spTree>
    <p:extLst>
      <p:ext uri="{BB962C8B-B14F-4D97-AF65-F5344CB8AC3E}">
        <p14:creationId xmlns:p14="http://schemas.microsoft.com/office/powerpoint/2010/main" val="2094202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3C215B-3F83-466C-8717-F75A55BBA09D}"/>
              </a:ext>
            </a:extLst>
          </p:cNvPr>
          <p:cNvSpPr txBox="1"/>
          <p:nvPr/>
        </p:nvSpPr>
        <p:spPr>
          <a:xfrm>
            <a:off x="261079" y="497245"/>
            <a:ext cx="11669842" cy="830997"/>
          </a:xfrm>
          <a:prstGeom prst="rect">
            <a:avLst/>
          </a:prstGeom>
          <a:noFill/>
        </p:spPr>
        <p:txBody>
          <a:bodyPr wrap="square" rtlCol="0">
            <a:spAutoFit/>
          </a:bodyPr>
          <a:lstStyle/>
          <a:p>
            <a:r>
              <a:rPr lang="vi-VN" sz="2400" b="1" i="0">
                <a:solidFill>
                  <a:srgbClr val="000000"/>
                </a:solidFill>
                <a:effectLst/>
              </a:rPr>
              <a:t>1</a:t>
            </a:r>
            <a:r>
              <a:rPr lang="en-US" sz="2400" b="1" i="0">
                <a:solidFill>
                  <a:srgbClr val="000000"/>
                </a:solidFill>
                <a:effectLst/>
              </a:rPr>
              <a:t>.</a:t>
            </a:r>
            <a:r>
              <a:rPr lang="vi-VN" sz="2400" i="0">
                <a:solidFill>
                  <a:srgbClr val="000000"/>
                </a:solidFill>
                <a:effectLst/>
              </a:rPr>
              <a:t> Viết 4 – 5 câu giới thiệu quê hương em hoặc nơi em ở (kèm theo tranh ảnh em đã sưu tầm hoặc tự vẽ)</a:t>
            </a:r>
          </a:p>
        </p:txBody>
      </p:sp>
      <p:sp>
        <p:nvSpPr>
          <p:cNvPr id="7" name="TextBox 6">
            <a:extLst>
              <a:ext uri="{FF2B5EF4-FFF2-40B4-BE49-F238E27FC236}">
                <a16:creationId xmlns:a16="http://schemas.microsoft.com/office/drawing/2014/main" id="{C96BD984-EFF5-418F-B339-574280F8AEA4}"/>
              </a:ext>
            </a:extLst>
          </p:cNvPr>
          <p:cNvSpPr txBox="1"/>
          <p:nvPr/>
        </p:nvSpPr>
        <p:spPr>
          <a:xfrm>
            <a:off x="453113" y="2500068"/>
            <a:ext cx="1161079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accent1"/>
                </a:solidFill>
                <a:effectLst/>
                <a:uLnTx/>
                <a:uFillTx/>
                <a:ea typeface="+mn-ea"/>
                <a:cs typeface="Times New Roman" panose="02020603050405020304" pitchFamily="18" charset="0"/>
              </a:rPr>
              <a:t>-</a:t>
            </a:r>
            <a:r>
              <a:rPr kumimoji="0" lang="en-US" sz="2800" b="0" i="0" u="none" strike="noStrike" kern="1200" cap="none" spc="0" normalizeH="0" noProof="0">
                <a:ln>
                  <a:noFill/>
                </a:ln>
                <a:solidFill>
                  <a:schemeClr val="accent1"/>
                </a:solidFill>
                <a:effectLst/>
                <a:uLnTx/>
                <a:uFillTx/>
                <a:ea typeface="+mn-ea"/>
                <a:cs typeface="Times New Roman" panose="02020603050405020304" pitchFamily="18" charset="0"/>
              </a:rPr>
              <a:t> Quê em ở tỉnh Bắc Ninh. / Em sinh ra và lớn lên ở tỉnh Bến Tre.</a:t>
            </a:r>
            <a:endParaRPr kumimoji="0" lang="en-US" sz="2800" b="0" i="0" u="none" strike="noStrike" kern="1200" cap="none" spc="0" normalizeH="0" baseline="0" noProof="0">
              <a:ln>
                <a:noFill/>
              </a:ln>
              <a:solidFill>
                <a:schemeClr val="accent1"/>
              </a:solidFill>
              <a:effectLst/>
              <a:uLnTx/>
              <a:uFillTx/>
              <a:ea typeface="+mn-ea"/>
              <a:cs typeface="Times New Roman" panose="02020603050405020304" pitchFamily="18" charset="0"/>
            </a:endParaRPr>
          </a:p>
        </p:txBody>
      </p:sp>
      <p:sp>
        <p:nvSpPr>
          <p:cNvPr id="10" name="TextBox 9">
            <a:extLst>
              <a:ext uri="{FF2B5EF4-FFF2-40B4-BE49-F238E27FC236}">
                <a16:creationId xmlns:a16="http://schemas.microsoft.com/office/drawing/2014/main" id="{01E13CD0-6A23-489F-8932-8126F4785F3F}"/>
              </a:ext>
            </a:extLst>
          </p:cNvPr>
          <p:cNvSpPr txBox="1"/>
          <p:nvPr/>
        </p:nvSpPr>
        <p:spPr>
          <a:xfrm>
            <a:off x="504655" y="5781179"/>
            <a:ext cx="1159340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accent1"/>
                </a:solidFill>
                <a:effectLst/>
                <a:uLnTx/>
                <a:uFillTx/>
                <a:ea typeface="+mn-ea"/>
                <a:cs typeface="Times New Roman" panose="02020603050405020304" pitchFamily="18" charset="0"/>
              </a:rPr>
              <a:t>- Em</a:t>
            </a:r>
            <a:r>
              <a:rPr kumimoji="0" lang="en-US" sz="2800" b="0" i="0" u="none" strike="noStrike" kern="1200" cap="none" spc="0" normalizeH="0" noProof="0">
                <a:ln>
                  <a:noFill/>
                </a:ln>
                <a:solidFill>
                  <a:schemeClr val="accent1"/>
                </a:solidFill>
                <a:effectLst/>
                <a:uLnTx/>
                <a:uFillTx/>
                <a:ea typeface="+mn-ea"/>
                <a:cs typeface="Times New Roman" panose="02020603050405020304" pitchFamily="18" charset="0"/>
              </a:rPr>
              <a:t> rất yêu quê hương mình. / Em rất tự hào về quê hương. / Em mong quê hương em ngày càng giàu đẹp hơn.</a:t>
            </a:r>
            <a:endParaRPr kumimoji="0" lang="en-US" sz="2800" b="0" i="0" u="none" strike="noStrike" kern="1200" cap="none" spc="0" normalizeH="0" baseline="0" noProof="0">
              <a:ln>
                <a:noFill/>
              </a:ln>
              <a:solidFill>
                <a:schemeClr val="accent1"/>
              </a:solidFill>
              <a:effectLst/>
              <a:uLnTx/>
              <a:uFillTx/>
              <a:ea typeface="+mn-ea"/>
              <a:cs typeface="Times New Roman" panose="02020603050405020304" pitchFamily="18" charset="0"/>
            </a:endParaRPr>
          </a:p>
        </p:txBody>
      </p:sp>
      <p:sp>
        <p:nvSpPr>
          <p:cNvPr id="11" name="TextBox 10">
            <a:extLst>
              <a:ext uri="{FF2B5EF4-FFF2-40B4-BE49-F238E27FC236}">
                <a16:creationId xmlns:a16="http://schemas.microsoft.com/office/drawing/2014/main" id="{CD382FEA-21EB-447B-BF15-E1F384413FEC}"/>
              </a:ext>
            </a:extLst>
          </p:cNvPr>
          <p:cNvSpPr txBox="1"/>
          <p:nvPr/>
        </p:nvSpPr>
        <p:spPr>
          <a:xfrm>
            <a:off x="601359" y="3981528"/>
            <a:ext cx="11125863" cy="954107"/>
          </a:xfrm>
          <a:prstGeom prst="rect">
            <a:avLst/>
          </a:prstGeom>
          <a:noFill/>
        </p:spPr>
        <p:txBody>
          <a:bodyPr wrap="square" rtlCol="0">
            <a:spAutoFit/>
          </a:bodyPr>
          <a:lstStyle/>
          <a:p>
            <a:pPr lvl="0"/>
            <a:r>
              <a:rPr lang="en-US" sz="2800">
                <a:solidFill>
                  <a:schemeClr val="accent1"/>
                </a:solidFill>
              </a:rPr>
              <a:t>- </a:t>
            </a:r>
            <a:r>
              <a:rPr lang="vi-VN" sz="2800">
                <a:solidFill>
                  <a:schemeClr val="accent1"/>
                </a:solidFill>
              </a:rPr>
              <a:t>Quê hương em nổi tiếng với làn điệu dân ca quan họ.</a:t>
            </a:r>
            <a:r>
              <a:rPr lang="en-US" sz="2800">
                <a:solidFill>
                  <a:schemeClr val="accent1"/>
                </a:solidFill>
              </a:rPr>
              <a:t> /  </a:t>
            </a:r>
            <a:r>
              <a:rPr lang="vi-VN" sz="2800">
                <a:solidFill>
                  <a:schemeClr val="accent1"/>
                </a:solidFill>
              </a:rPr>
              <a:t>Quê hương em nổi tiếng với</a:t>
            </a:r>
            <a:r>
              <a:rPr lang="en-US" sz="2800">
                <a:solidFill>
                  <a:schemeClr val="accent1"/>
                </a:solidFill>
              </a:rPr>
              <a:t> những vườn dừa xanh mát.</a:t>
            </a:r>
            <a:endParaRPr kumimoji="0" lang="en-US" sz="4000" b="0" i="0" u="none" strike="noStrike" kern="1200" cap="none" spc="0" normalizeH="0" baseline="0" noProof="0">
              <a:ln>
                <a:noFill/>
              </a:ln>
              <a:solidFill>
                <a:schemeClr val="accent1"/>
              </a:solidFill>
              <a:effectLst/>
              <a:uLnTx/>
              <a:uFillTx/>
              <a:latin typeface="Times New Roman" panose="02020603050405020304" pitchFamily="18" charset="0"/>
              <a:cs typeface="Times New Roman" panose="02020603050405020304" pitchFamily="18" charset="0"/>
            </a:endParaRPr>
          </a:p>
        </p:txBody>
      </p:sp>
      <p:grpSp>
        <p:nvGrpSpPr>
          <p:cNvPr id="12" name="Group 11">
            <a:extLst>
              <a:ext uri="{FF2B5EF4-FFF2-40B4-BE49-F238E27FC236}">
                <a16:creationId xmlns:a16="http://schemas.microsoft.com/office/drawing/2014/main" id="{CE252AC4-F6E8-466B-8E78-F93CE97A7FF1}"/>
              </a:ext>
            </a:extLst>
          </p:cNvPr>
          <p:cNvGrpSpPr/>
          <p:nvPr/>
        </p:nvGrpSpPr>
        <p:grpSpPr>
          <a:xfrm>
            <a:off x="504655" y="1378653"/>
            <a:ext cx="6895938" cy="1142558"/>
            <a:chOff x="4991161" y="-753829"/>
            <a:chExt cx="5297718" cy="1443174"/>
          </a:xfrm>
        </p:grpSpPr>
        <p:pic>
          <p:nvPicPr>
            <p:cNvPr id="13" name="Picture 12">
              <a:extLst>
                <a:ext uri="{FF2B5EF4-FFF2-40B4-BE49-F238E27FC236}">
                  <a16:creationId xmlns:a16="http://schemas.microsoft.com/office/drawing/2014/main" id="{0279147C-4193-4420-9718-BCB260A8DAF6}"/>
                </a:ext>
              </a:extLst>
            </p:cNvPr>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7161" t="14444" r="9030" b="8801"/>
            <a:stretch/>
          </p:blipFill>
          <p:spPr>
            <a:xfrm rot="16200000">
              <a:off x="7085200" y="-2847868"/>
              <a:ext cx="1109639" cy="5297718"/>
            </a:xfrm>
            <a:prstGeom prst="rect">
              <a:avLst/>
            </a:prstGeom>
          </p:spPr>
        </p:pic>
        <p:sp>
          <p:nvSpPr>
            <p:cNvPr id="14" name="Rectangle 13">
              <a:extLst>
                <a:ext uri="{FF2B5EF4-FFF2-40B4-BE49-F238E27FC236}">
                  <a16:creationId xmlns:a16="http://schemas.microsoft.com/office/drawing/2014/main" id="{995B2286-7ED7-4A77-B39F-46D253E2B105}"/>
                </a:ext>
              </a:extLst>
            </p:cNvPr>
            <p:cNvSpPr/>
            <p:nvPr/>
          </p:nvSpPr>
          <p:spPr>
            <a:xfrm>
              <a:off x="5155651" y="-515795"/>
              <a:ext cx="3574022" cy="1205140"/>
            </a:xfrm>
            <a:prstGeom prst="rect">
              <a:avLst/>
            </a:prstGeom>
          </p:spPr>
          <p:txBody>
            <a:bodyPr wrap="none">
              <a:spAutoFit/>
            </a:bodyPr>
            <a:lstStyle/>
            <a:p>
              <a:r>
                <a:rPr lang="vi-VN" sz="2800" b="0" i="0">
                  <a:solidFill>
                    <a:srgbClr val="000000"/>
                  </a:solidFill>
                  <a:effectLst/>
                </a:rPr>
                <a:t>a</a:t>
              </a:r>
              <a:r>
                <a:rPr lang="en-US" sz="2800" b="0" i="0">
                  <a:solidFill>
                    <a:srgbClr val="000000"/>
                  </a:solidFill>
                  <a:effectLst/>
                </a:rPr>
                <a:t>)</a:t>
              </a:r>
              <a:r>
                <a:rPr lang="vi-VN" sz="2800" b="0" i="0">
                  <a:solidFill>
                    <a:srgbClr val="000000"/>
                  </a:solidFill>
                  <a:effectLst/>
                </a:rPr>
                <a:t> Quê hương em ở đâu?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pic>
        <p:nvPicPr>
          <p:cNvPr id="17" name="Picture 16">
            <a:extLst>
              <a:ext uri="{FF2B5EF4-FFF2-40B4-BE49-F238E27FC236}">
                <a16:creationId xmlns:a16="http://schemas.microsoft.com/office/drawing/2014/main" id="{E1D24130-1228-45B5-B632-B0FEE874A40B}"/>
              </a:ext>
            </a:extLst>
          </p:cNvPr>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7161" t="14444" r="9030" b="8801"/>
          <a:stretch/>
        </p:blipFill>
        <p:spPr>
          <a:xfrm rot="16200000">
            <a:off x="4774893" y="869195"/>
            <a:ext cx="741268" cy="9088333"/>
          </a:xfrm>
          <a:prstGeom prst="rect">
            <a:avLst/>
          </a:prstGeom>
        </p:spPr>
      </p:pic>
      <p:sp>
        <p:nvSpPr>
          <p:cNvPr id="18" name="TextBox 17">
            <a:extLst>
              <a:ext uri="{FF2B5EF4-FFF2-40B4-BE49-F238E27FC236}">
                <a16:creationId xmlns:a16="http://schemas.microsoft.com/office/drawing/2014/main" id="{2C971DC7-6793-4B51-A594-AE38E251C814}"/>
              </a:ext>
            </a:extLst>
          </p:cNvPr>
          <p:cNvSpPr txBox="1"/>
          <p:nvPr/>
        </p:nvSpPr>
        <p:spPr>
          <a:xfrm>
            <a:off x="754036" y="5197033"/>
            <a:ext cx="9508666" cy="954107"/>
          </a:xfrm>
          <a:prstGeom prst="rect">
            <a:avLst/>
          </a:prstGeom>
          <a:noFill/>
        </p:spPr>
        <p:txBody>
          <a:bodyPr wrap="square" rtlCol="0">
            <a:spAutoFit/>
          </a:bodyPr>
          <a:lstStyle/>
          <a:p>
            <a:pPr lvl="0"/>
            <a:r>
              <a:rPr lang="vi-VN" sz="2800">
                <a:solidFill>
                  <a:srgbClr val="000000"/>
                </a:solidFill>
              </a:rPr>
              <a:t>c</a:t>
            </a:r>
            <a:r>
              <a:rPr lang="en-US" sz="2800">
                <a:solidFill>
                  <a:srgbClr val="000000"/>
                </a:solidFill>
              </a:rPr>
              <a:t>)</a:t>
            </a:r>
            <a:r>
              <a:rPr lang="vi-VN" sz="2800">
                <a:solidFill>
                  <a:srgbClr val="000000"/>
                </a:solidFill>
              </a:rPr>
              <a:t> Tình cảm của em với quê hương như thế nào?</a:t>
            </a:r>
            <a:br>
              <a:rPr lang="vi-VN" sz="2800">
                <a:solidFill>
                  <a:srgbClr val="000000"/>
                </a:solidFill>
                <a:latin typeface="OpenSans"/>
              </a:rPr>
            </a:br>
            <a:endPar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9" name="Picture 18">
            <a:extLst>
              <a:ext uri="{FF2B5EF4-FFF2-40B4-BE49-F238E27FC236}">
                <a16:creationId xmlns:a16="http://schemas.microsoft.com/office/drawing/2014/main" id="{F5B907E9-6737-451F-984D-4DE9BA00E515}"/>
              </a:ext>
            </a:extLst>
          </p:cNvPr>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l="7161" t="14444" r="9030" b="8801"/>
          <a:stretch/>
        </p:blipFill>
        <p:spPr>
          <a:xfrm rot="16200000">
            <a:off x="5628723" y="-2195889"/>
            <a:ext cx="741268" cy="11455729"/>
          </a:xfrm>
          <a:prstGeom prst="rect">
            <a:avLst/>
          </a:prstGeom>
        </p:spPr>
      </p:pic>
      <p:sp>
        <p:nvSpPr>
          <p:cNvPr id="20" name="TextBox 19">
            <a:extLst>
              <a:ext uri="{FF2B5EF4-FFF2-40B4-BE49-F238E27FC236}">
                <a16:creationId xmlns:a16="http://schemas.microsoft.com/office/drawing/2014/main" id="{3E5B02AA-110E-4788-BF13-85D4F2260BF0}"/>
              </a:ext>
            </a:extLst>
          </p:cNvPr>
          <p:cNvSpPr txBox="1"/>
          <p:nvPr/>
        </p:nvSpPr>
        <p:spPr>
          <a:xfrm>
            <a:off x="601359" y="3299604"/>
            <a:ext cx="11108217" cy="523220"/>
          </a:xfrm>
          <a:prstGeom prst="rect">
            <a:avLst/>
          </a:prstGeom>
          <a:noFill/>
        </p:spPr>
        <p:txBody>
          <a:bodyPr wrap="square" rtlCol="0">
            <a:spAutoFit/>
          </a:bodyPr>
          <a:lstStyle/>
          <a:p>
            <a:pPr algn="just"/>
            <a:r>
              <a:rPr lang="vi-VN" sz="2800">
                <a:solidFill>
                  <a:srgbClr val="000000"/>
                </a:solidFill>
              </a:rPr>
              <a:t>b</a:t>
            </a:r>
            <a:r>
              <a:rPr lang="en-US" sz="2800">
                <a:solidFill>
                  <a:srgbClr val="000000"/>
                </a:solidFill>
              </a:rPr>
              <a:t>)</a:t>
            </a:r>
            <a:r>
              <a:rPr lang="vi-VN" sz="2800">
                <a:solidFill>
                  <a:srgbClr val="000000"/>
                </a:solidFill>
              </a:rPr>
              <a:t> Hình ảnh quê hương em gắn với cảnh vật, hoạt động nào?</a:t>
            </a:r>
            <a:endParaRPr lang="en-US" sz="2800">
              <a:solidFill>
                <a:srgbClr val="000000"/>
              </a:solidFill>
            </a:endParaRPr>
          </a:p>
        </p:txBody>
      </p:sp>
    </p:spTree>
    <p:extLst>
      <p:ext uri="{BB962C8B-B14F-4D97-AF65-F5344CB8AC3E}">
        <p14:creationId xmlns:p14="http://schemas.microsoft.com/office/powerpoint/2010/main" val="2112078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circle(in)">
                                      <p:cBhvr>
                                        <p:cTn id="33" dur="2000"/>
                                        <p:tgtEl>
                                          <p:spTgt spid="18"/>
                                        </p:tgtEl>
                                      </p:cBhvr>
                                    </p:animEffect>
                                  </p:childTnLst>
                                </p:cTn>
                              </p:par>
                              <p:par>
                                <p:cTn id="34" presetID="6" presetClass="entr" presetSubtype="16"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ircle(in)">
                                      <p:cBhvr>
                                        <p:cTn id="36" dur="2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circle(in)">
                                      <p:cBhvr>
                                        <p:cTn id="41"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075" descr="5">
            <a:extLst>
              <a:ext uri="{FF2B5EF4-FFF2-40B4-BE49-F238E27FC236}">
                <a16:creationId xmlns:a16="http://schemas.microsoft.com/office/drawing/2014/main" id="{B66DBB31-2887-4924-9194-FDEE499C57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486577"/>
            <a:ext cx="12191999" cy="6371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BF60CA3-B98D-4B46-BEC6-9B121108B1E1}"/>
              </a:ext>
            </a:extLst>
          </p:cNvPr>
          <p:cNvSpPr txBox="1"/>
          <p:nvPr/>
        </p:nvSpPr>
        <p:spPr>
          <a:xfrm>
            <a:off x="1254125" y="4024877"/>
            <a:ext cx="10515600" cy="2246769"/>
          </a:xfrm>
          <a:prstGeom prst="rect">
            <a:avLst/>
          </a:prstGeom>
          <a:noFill/>
        </p:spPr>
        <p:txBody>
          <a:bodyPr wrap="square">
            <a:spAutoFit/>
          </a:bodyPr>
          <a:lstStyle/>
          <a:p>
            <a:pPr indent="457200" algn="just"/>
            <a:r>
              <a:rPr lang="vi-VN" sz="2800" b="0" i="0">
                <a:solidFill>
                  <a:srgbClr val="000000"/>
                </a:solidFill>
                <a:effectLst/>
              </a:rPr>
              <a:t>Em sinh ra và lớn lên tại tỉnh Bắc Ninh. Quê hương em nổi tiếng với làn điệu dân ca quan họ. Cứ mỗi mùa hội Lim, khắp các thôn xóm lại rộn ràng tiếng hát. Em rất thích nghe quan họ và cũng rất tự hào về quê hương mình. Em mong quê hương em ngày một giàu đẹp hơn.</a:t>
            </a:r>
            <a:endParaRPr lang="en-US" sz="2800"/>
          </a:p>
        </p:txBody>
      </p:sp>
      <p:sp>
        <p:nvSpPr>
          <p:cNvPr id="6" name="TextBox 5">
            <a:extLst>
              <a:ext uri="{FF2B5EF4-FFF2-40B4-BE49-F238E27FC236}">
                <a16:creationId xmlns:a16="http://schemas.microsoft.com/office/drawing/2014/main" id="{80529350-2EA6-481E-99E9-6D01478CCF50}"/>
              </a:ext>
            </a:extLst>
          </p:cNvPr>
          <p:cNvSpPr txBox="1"/>
          <p:nvPr/>
        </p:nvSpPr>
        <p:spPr>
          <a:xfrm>
            <a:off x="0" y="586354"/>
            <a:ext cx="11669842" cy="523220"/>
          </a:xfrm>
          <a:prstGeom prst="rect">
            <a:avLst/>
          </a:prstGeom>
          <a:noFill/>
        </p:spPr>
        <p:txBody>
          <a:bodyPr wrap="square" rtlCol="0">
            <a:spAutoFit/>
          </a:bodyPr>
          <a:lstStyle/>
          <a:p>
            <a:pPr algn="ctr"/>
            <a:r>
              <a:rPr lang="en-US" sz="2800" b="1" i="0">
                <a:solidFill>
                  <a:srgbClr val="FF0000"/>
                </a:solidFill>
                <a:effectLst/>
              </a:rPr>
              <a:t>BÀI VIẾT THAM KHẢO</a:t>
            </a:r>
            <a:endParaRPr lang="vi-VN" sz="2800" b="1" i="0">
              <a:solidFill>
                <a:srgbClr val="FF0000"/>
              </a:solidFill>
              <a:effectLst/>
            </a:endParaRPr>
          </a:p>
        </p:txBody>
      </p:sp>
      <p:pic>
        <p:nvPicPr>
          <p:cNvPr id="7" name="Picture 6">
            <a:extLst>
              <a:ext uri="{FF2B5EF4-FFF2-40B4-BE49-F238E27FC236}">
                <a16:creationId xmlns:a16="http://schemas.microsoft.com/office/drawing/2014/main" id="{9357D826-830C-43B0-8731-85BE02809B05}"/>
              </a:ext>
            </a:extLst>
          </p:cNvPr>
          <p:cNvPicPr>
            <a:picLocks noChangeAspect="1"/>
          </p:cNvPicPr>
          <p:nvPr/>
        </p:nvPicPr>
        <p:blipFill rotWithShape="1">
          <a:blip r:embed="rId3">
            <a:extLst>
              <a:ext uri="{28A0092B-C50C-407E-A947-70E740481C1C}">
                <a14:useLocalDpi xmlns:a14="http://schemas.microsoft.com/office/drawing/2010/main" val="0"/>
              </a:ext>
            </a:extLst>
          </a:blip>
          <a:srcRect l="35079" t="62939" r="27814" b="7599"/>
          <a:stretch/>
        </p:blipFill>
        <p:spPr>
          <a:xfrm>
            <a:off x="3819308" y="1344916"/>
            <a:ext cx="4326193" cy="2679961"/>
          </a:xfrm>
          <a:prstGeom prst="rect">
            <a:avLst/>
          </a:prstGeom>
        </p:spPr>
      </p:pic>
    </p:spTree>
    <p:extLst>
      <p:ext uri="{BB962C8B-B14F-4D97-AF65-F5344CB8AC3E}">
        <p14:creationId xmlns:p14="http://schemas.microsoft.com/office/powerpoint/2010/main" val="240848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08025"/>
            <a:ext cx="10515600" cy="1325563"/>
          </a:xfrm>
        </p:spPr>
        <p:txBody>
          <a:bodyPr>
            <a:normAutofit/>
          </a:bodyPr>
          <a:lstStyle/>
          <a:p>
            <a:pPr lvl="0" defTabSz="1219170">
              <a:lnSpc>
                <a:spcPct val="150000"/>
              </a:lnSpc>
              <a:spcBef>
                <a:spcPts val="0"/>
              </a:spcBef>
              <a:defRPr/>
            </a:pPr>
            <a:r>
              <a:rPr lang="en-US" sz="5400" b="1" kern="0" dirty="0">
                <a:latin typeface="Times New Roman" pitchFamily="18" charset="0"/>
                <a:ea typeface="Arial-Rounded" panose="020B0500000000000000" pitchFamily="34" charset="0"/>
                <a:cs typeface="Times New Roman" pitchFamily="18" charset="0"/>
                <a:sym typeface="Arial"/>
              </a:rPr>
              <a:t>                     </a:t>
            </a:r>
            <a:r>
              <a:rPr lang="en-US" sz="5300" b="1" kern="0" dirty="0">
                <a:latin typeface="+mn-lt"/>
                <a:ea typeface="Arial-Rounded" panose="020B0500000000000000" pitchFamily="34" charset="0"/>
                <a:cs typeface="Times New Roman" pitchFamily="18" charset="0"/>
                <a:sym typeface="Arial"/>
              </a:rPr>
              <a:t> </a:t>
            </a:r>
            <a:endParaRPr lang="en-US" sz="5300" dirty="0">
              <a:latin typeface="+mn-lt"/>
              <a:cs typeface="Times New Roman" pitchFamily="18" charset="0"/>
            </a:endParaRPr>
          </a:p>
        </p:txBody>
      </p:sp>
      <p:sp>
        <p:nvSpPr>
          <p:cNvPr id="3" name="TextBox 2">
            <a:extLst>
              <a:ext uri="{FF2B5EF4-FFF2-40B4-BE49-F238E27FC236}">
                <a16:creationId xmlns:a16="http://schemas.microsoft.com/office/drawing/2014/main" id="{8017C045-E5BF-4237-86E5-69A18ABEAC01}"/>
              </a:ext>
            </a:extLst>
          </p:cNvPr>
          <p:cNvSpPr txBox="1"/>
          <p:nvPr/>
        </p:nvSpPr>
        <p:spPr>
          <a:xfrm>
            <a:off x="1228758" y="634985"/>
            <a:ext cx="9448799" cy="976165"/>
          </a:xfrm>
          <a:prstGeom prst="rect">
            <a:avLst/>
          </a:prstGeom>
          <a:noFill/>
        </p:spPr>
        <p:txBody>
          <a:bodyPr wrap="square"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4400" b="1" i="0" u="none" strike="noStrike" kern="0" cap="none" spc="0" normalizeH="0" baseline="0" noProof="0" dirty="0">
                <a:ln>
                  <a:noFill/>
                </a:ln>
                <a:effectLst/>
                <a:uLnTx/>
                <a:uFillTx/>
                <a:latin typeface="+mj-lt"/>
                <a:ea typeface="Arial-Rounded" panose="020B0500000000000000" pitchFamily="34" charset="0"/>
                <a:cs typeface="Times New Roman" pitchFamily="18" charset="0"/>
                <a:sym typeface="Arial"/>
              </a:rPr>
              <a:t>Học sinh viết bài vào vở </a:t>
            </a:r>
            <a:r>
              <a:rPr kumimoji="0" lang="en-US" sz="4400" b="1" i="0" u="none" strike="noStrike" kern="0" cap="none" spc="0" normalizeH="0" baseline="0" noProof="0" dirty="0">
                <a:ln>
                  <a:noFill/>
                </a:ln>
                <a:effectLst/>
                <a:uLnTx/>
                <a:uFillTx/>
                <a:latin typeface="+mj-lt"/>
                <a:ea typeface="Arial-Rounded" panose="020B0500000000000000" pitchFamily="34" charset="0"/>
                <a:cs typeface="Times New Roman" pitchFamily="18" charset="0"/>
                <a:sym typeface="Arial"/>
              </a:rPr>
              <a:t> </a:t>
            </a:r>
          </a:p>
        </p:txBody>
      </p:sp>
      <p:pic>
        <p:nvPicPr>
          <p:cNvPr id="5" name="Picture 4" descr="Phim Hoạt Hình Học Sinh Học Sinh Cậu Bé, Phim Hoạt Hình, Nhà, Suốt ...">
            <a:extLst>
              <a:ext uri="{FF2B5EF4-FFF2-40B4-BE49-F238E27FC236}">
                <a16:creationId xmlns:a16="http://schemas.microsoft.com/office/drawing/2014/main" id="{27FA4DBF-89DD-4879-91D3-44C4268FDB5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7187" b="96250" l="9844" r="91719">
                        <a14:foregroundMark x1="42031" y1="53125" x2="71406" y2="82500"/>
                        <a14:foregroundMark x1="64219" y1="50469" x2="36094" y2="79219"/>
                        <a14:foregroundMark x1="46563" y1="49063" x2="57031" y2="49844"/>
                        <a14:foregroundMark x1="39375" y1="53125" x2="40000" y2="57656"/>
                      </a14:backgroundRemoval>
                    </a14:imgEffect>
                  </a14:imgLayer>
                </a14:imgProps>
              </a:ext>
              <a:ext uri="{28A0092B-C50C-407E-A947-70E740481C1C}">
                <a14:useLocalDpi xmlns:a14="http://schemas.microsoft.com/office/drawing/2010/main" val="0"/>
              </a:ext>
            </a:extLst>
          </a:blip>
          <a:srcRect/>
          <a:stretch>
            <a:fillRect/>
          </a:stretch>
        </p:blipFill>
        <p:spPr bwMode="auto">
          <a:xfrm>
            <a:off x="2392982" y="1327253"/>
            <a:ext cx="6569121" cy="5282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8760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DCACFA-60E6-4176-AC29-195E8E42F1EB}"/>
              </a:ext>
            </a:extLst>
          </p:cNvPr>
          <p:cNvPicPr>
            <a:picLocks noChangeAspect="1"/>
          </p:cNvPicPr>
          <p:nvPr/>
        </p:nvPicPr>
        <p:blipFill rotWithShape="1">
          <a:blip r:embed="rId2">
            <a:extLst>
              <a:ext uri="{28A0092B-C50C-407E-A947-70E740481C1C}">
                <a14:useLocalDpi xmlns:a14="http://schemas.microsoft.com/office/drawing/2010/main" val="0"/>
              </a:ext>
            </a:extLst>
          </a:blip>
          <a:srcRect t="4353"/>
          <a:stretch/>
        </p:blipFill>
        <p:spPr>
          <a:xfrm>
            <a:off x="425749" y="574901"/>
            <a:ext cx="11340502" cy="6559452"/>
          </a:xfrm>
          <a:prstGeom prst="rect">
            <a:avLst/>
          </a:prstGeom>
        </p:spPr>
      </p:pic>
    </p:spTree>
    <p:extLst>
      <p:ext uri="{BB962C8B-B14F-4D97-AF65-F5344CB8AC3E}">
        <p14:creationId xmlns:p14="http://schemas.microsoft.com/office/powerpoint/2010/main" val="122188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C057-2DBB-4999-B61F-4ADB6D70137C}"/>
              </a:ext>
            </a:extLst>
          </p:cNvPr>
          <p:cNvSpPr>
            <a:spLocks noGrp="1"/>
          </p:cNvSpPr>
          <p:nvPr>
            <p:ph type="title" idx="4294967295"/>
          </p:nvPr>
        </p:nvSpPr>
        <p:spPr>
          <a:xfrm>
            <a:off x="233285" y="333895"/>
            <a:ext cx="11433175" cy="1336675"/>
          </a:xfrm>
        </p:spPr>
        <p:txBody>
          <a:bodyPr>
            <a:normAutofit/>
          </a:bodyPr>
          <a:lstStyle/>
          <a:p>
            <a:pPr>
              <a:lnSpc>
                <a:spcPct val="114000"/>
              </a:lnSpc>
            </a:pPr>
            <a:r>
              <a:rPr lang="en-US" sz="2400" b="1" i="0">
                <a:solidFill>
                  <a:srgbClr val="000000"/>
                </a:solidFill>
                <a:effectLst/>
                <a:latin typeface="+mn-lt"/>
              </a:rPr>
              <a:t>2. </a:t>
            </a:r>
            <a:r>
              <a:rPr lang="vi-VN" sz="2400" b="0" i="0">
                <a:solidFill>
                  <a:srgbClr val="000000"/>
                </a:solidFill>
                <a:effectLst/>
                <a:latin typeface="+mn-lt"/>
              </a:rPr>
              <a:t>Giới thiệu bài viết của em với các bạn trong nhóm. Tập hợp các bài viết thành bộ sưu tập để tham gia Ngày hội quê hươn</a:t>
            </a:r>
            <a:r>
              <a:rPr lang="en-US" sz="2400">
                <a:solidFill>
                  <a:srgbClr val="000000"/>
                </a:solidFill>
                <a:latin typeface="+mn-lt"/>
              </a:rPr>
              <a:t>g</a:t>
            </a:r>
            <a:endParaRPr lang="en-US" sz="3600"/>
          </a:p>
        </p:txBody>
      </p:sp>
      <p:pic>
        <p:nvPicPr>
          <p:cNvPr id="3" name="Picture 2">
            <a:extLst>
              <a:ext uri="{FF2B5EF4-FFF2-40B4-BE49-F238E27FC236}">
                <a16:creationId xmlns:a16="http://schemas.microsoft.com/office/drawing/2014/main" id="{3014144E-9922-4FD3-88C0-1962BF8F1235}"/>
              </a:ext>
            </a:extLst>
          </p:cNvPr>
          <p:cNvPicPr>
            <a:picLocks noChangeAspect="1"/>
          </p:cNvPicPr>
          <p:nvPr/>
        </p:nvPicPr>
        <p:blipFill rotWithShape="1">
          <a:blip r:embed="rId2">
            <a:extLst>
              <a:ext uri="{28A0092B-C50C-407E-A947-70E740481C1C}">
                <a14:useLocalDpi xmlns:a14="http://schemas.microsoft.com/office/drawing/2010/main" val="0"/>
              </a:ext>
            </a:extLst>
          </a:blip>
          <a:srcRect t="15751" r="64739" b="46184"/>
          <a:stretch/>
        </p:blipFill>
        <p:spPr>
          <a:xfrm>
            <a:off x="220627" y="1429366"/>
            <a:ext cx="3998767" cy="2232379"/>
          </a:xfrm>
          <a:prstGeom prst="rect">
            <a:avLst/>
          </a:prstGeom>
        </p:spPr>
      </p:pic>
      <p:sp>
        <p:nvSpPr>
          <p:cNvPr id="4" name="TextBox 3">
            <a:extLst>
              <a:ext uri="{FF2B5EF4-FFF2-40B4-BE49-F238E27FC236}">
                <a16:creationId xmlns:a16="http://schemas.microsoft.com/office/drawing/2014/main" id="{67DC5192-13E6-42B4-87BD-0802A274F201}"/>
              </a:ext>
            </a:extLst>
          </p:cNvPr>
          <p:cNvSpPr txBox="1"/>
          <p:nvPr/>
        </p:nvSpPr>
        <p:spPr>
          <a:xfrm>
            <a:off x="4278756" y="1670570"/>
            <a:ext cx="7387704" cy="1815882"/>
          </a:xfrm>
          <a:prstGeom prst="rect">
            <a:avLst/>
          </a:prstGeom>
          <a:noFill/>
        </p:spPr>
        <p:txBody>
          <a:bodyPr wrap="square">
            <a:spAutoFit/>
          </a:bodyPr>
          <a:lstStyle/>
          <a:p>
            <a:pPr indent="457200" algn="just"/>
            <a:r>
              <a:rPr lang="en-US" sz="2800" b="0" i="0">
                <a:solidFill>
                  <a:srgbClr val="000000"/>
                </a:solidFill>
                <a:effectLst/>
              </a:rPr>
              <a:t>Quê mình ở Tràng Việt</a:t>
            </a:r>
            <a:r>
              <a:rPr lang="vi-VN" sz="2800" b="0" i="0">
                <a:solidFill>
                  <a:srgbClr val="000000"/>
                </a:solidFill>
                <a:effectLst/>
              </a:rPr>
              <a:t>. </a:t>
            </a:r>
            <a:r>
              <a:rPr lang="en-US" sz="2800" b="0" i="0">
                <a:solidFill>
                  <a:srgbClr val="000000"/>
                </a:solidFill>
                <a:effectLst/>
              </a:rPr>
              <a:t>Xã mình </a:t>
            </a:r>
            <a:r>
              <a:rPr lang="vi-VN" sz="2800" b="0" i="0">
                <a:solidFill>
                  <a:srgbClr val="000000"/>
                </a:solidFill>
                <a:effectLst/>
              </a:rPr>
              <a:t>nổi tiếng với</a:t>
            </a:r>
            <a:r>
              <a:rPr lang="en-US" sz="2800" b="0" i="0">
                <a:solidFill>
                  <a:srgbClr val="000000"/>
                </a:solidFill>
                <a:effectLst/>
              </a:rPr>
              <a:t> những ruộng  rau xanh mát, với những người nông dân chăm chỉ, chịu thương chịu khó.</a:t>
            </a:r>
            <a:r>
              <a:rPr lang="vi-VN" sz="2800" b="0" i="0">
                <a:solidFill>
                  <a:srgbClr val="000000"/>
                </a:solidFill>
                <a:effectLst/>
              </a:rPr>
              <a:t> </a:t>
            </a:r>
            <a:r>
              <a:rPr lang="en-US" sz="2800" b="0" i="0">
                <a:solidFill>
                  <a:srgbClr val="000000"/>
                </a:solidFill>
                <a:effectLst/>
              </a:rPr>
              <a:t>Mình rất yêu quê mình.</a:t>
            </a:r>
            <a:endParaRPr lang="en-US" sz="2800"/>
          </a:p>
        </p:txBody>
      </p:sp>
      <p:pic>
        <p:nvPicPr>
          <p:cNvPr id="5" name="Picture 4">
            <a:extLst>
              <a:ext uri="{FF2B5EF4-FFF2-40B4-BE49-F238E27FC236}">
                <a16:creationId xmlns:a16="http://schemas.microsoft.com/office/drawing/2014/main" id="{753C2276-1542-4AF3-8FAC-AB8B26C36B21}"/>
              </a:ext>
            </a:extLst>
          </p:cNvPr>
          <p:cNvPicPr>
            <a:picLocks noChangeAspect="1"/>
          </p:cNvPicPr>
          <p:nvPr/>
        </p:nvPicPr>
        <p:blipFill rotWithShape="1">
          <a:blip r:embed="rId2">
            <a:extLst>
              <a:ext uri="{28A0092B-C50C-407E-A947-70E740481C1C}">
                <a14:useLocalDpi xmlns:a14="http://schemas.microsoft.com/office/drawing/2010/main" val="0"/>
              </a:ext>
            </a:extLst>
          </a:blip>
          <a:srcRect l="57370" t="51380" r="2835" b="5323"/>
          <a:stretch/>
        </p:blipFill>
        <p:spPr>
          <a:xfrm>
            <a:off x="7678993" y="3875240"/>
            <a:ext cx="4513007" cy="2969239"/>
          </a:xfrm>
          <a:prstGeom prst="rect">
            <a:avLst/>
          </a:prstGeom>
        </p:spPr>
      </p:pic>
      <p:sp>
        <p:nvSpPr>
          <p:cNvPr id="6" name="TextBox 5">
            <a:extLst>
              <a:ext uri="{FF2B5EF4-FFF2-40B4-BE49-F238E27FC236}">
                <a16:creationId xmlns:a16="http://schemas.microsoft.com/office/drawing/2014/main" id="{EBFCA6FB-76FF-4EE3-B3E3-AA41C621F602}"/>
              </a:ext>
            </a:extLst>
          </p:cNvPr>
          <p:cNvSpPr txBox="1"/>
          <p:nvPr/>
        </p:nvSpPr>
        <p:spPr>
          <a:xfrm>
            <a:off x="113070" y="4357317"/>
            <a:ext cx="7565923" cy="2246769"/>
          </a:xfrm>
          <a:prstGeom prst="rect">
            <a:avLst/>
          </a:prstGeom>
          <a:noFill/>
        </p:spPr>
        <p:txBody>
          <a:bodyPr wrap="square">
            <a:spAutoFit/>
          </a:bodyPr>
          <a:lstStyle/>
          <a:p>
            <a:pPr indent="457200" algn="just"/>
            <a:r>
              <a:rPr lang="en-US" sz="2800" b="0" i="0">
                <a:solidFill>
                  <a:srgbClr val="000000"/>
                </a:solidFill>
                <a:effectLst/>
              </a:rPr>
              <a:t>Quê tôi ở Đất Mũi, Cà Mau. Đây là nơi tận cùng của Tổ quốc</a:t>
            </a:r>
            <a:r>
              <a:rPr lang="vi-VN" sz="2800" b="0" i="0">
                <a:solidFill>
                  <a:srgbClr val="000000"/>
                </a:solidFill>
                <a:effectLst/>
              </a:rPr>
              <a:t>. </a:t>
            </a:r>
            <a:r>
              <a:rPr lang="en-US" sz="2800" b="0" i="0">
                <a:solidFill>
                  <a:srgbClr val="000000"/>
                </a:solidFill>
                <a:effectLst/>
              </a:rPr>
              <a:t>Quê tôi </a:t>
            </a:r>
            <a:r>
              <a:rPr lang="vi-VN" sz="2800" b="0" i="0">
                <a:solidFill>
                  <a:srgbClr val="000000"/>
                </a:solidFill>
                <a:effectLst/>
              </a:rPr>
              <a:t>nổi tiếng với</a:t>
            </a:r>
            <a:r>
              <a:rPr lang="en-US" sz="2800" b="0" i="0">
                <a:solidFill>
                  <a:srgbClr val="000000"/>
                </a:solidFill>
                <a:effectLst/>
              </a:rPr>
              <a:t> những cánh rừng tràm nguyên sinh và nhiều loại đặc sản mang đậm hương vị mặn của biển.</a:t>
            </a:r>
            <a:r>
              <a:rPr lang="vi-VN" sz="2800" b="0" i="0">
                <a:solidFill>
                  <a:srgbClr val="000000"/>
                </a:solidFill>
                <a:effectLst/>
              </a:rPr>
              <a:t> </a:t>
            </a:r>
            <a:r>
              <a:rPr lang="en-US" sz="2800" b="0" i="0">
                <a:solidFill>
                  <a:srgbClr val="000000"/>
                </a:solidFill>
                <a:effectLst/>
              </a:rPr>
              <a:t>Tôi rất tự hào về quê mình.</a:t>
            </a:r>
            <a:endParaRPr lang="en-US" sz="2800"/>
          </a:p>
        </p:txBody>
      </p:sp>
    </p:spTree>
    <p:extLst>
      <p:ext uri="{BB962C8B-B14F-4D97-AF65-F5344CB8AC3E}">
        <p14:creationId xmlns:p14="http://schemas.microsoft.com/office/powerpoint/2010/main" val="25148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FC659F-59EC-4D6D-8AEB-23C5B7308456}"/>
              </a:ext>
            </a:extLst>
          </p:cNvPr>
          <p:cNvSpPr>
            <a:spLocks noGrp="1"/>
          </p:cNvSpPr>
          <p:nvPr>
            <p:ph type="ctrTitle" idx="4294967295"/>
          </p:nvPr>
        </p:nvSpPr>
        <p:spPr>
          <a:xfrm>
            <a:off x="2186866" y="2860397"/>
            <a:ext cx="9144000" cy="900113"/>
          </a:xfrm>
        </p:spPr>
        <p:txBody>
          <a:bodyPr>
            <a:normAutofit/>
          </a:body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1446300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2100</TotalTime>
  <Words>438</Words>
  <Application>Microsoft Office PowerPoint</Application>
  <PresentationFormat>Widescreen</PresentationFormat>
  <Paragraphs>36</Paragraphs>
  <Slides>10</Slides>
  <Notes>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等线</vt:lpstr>
      <vt:lpstr>Arial</vt:lpstr>
      <vt:lpstr>Arial-Rounded</vt:lpstr>
      <vt:lpstr>Calibri</vt:lpstr>
      <vt:lpstr>OpenSans</vt:lpstr>
      <vt:lpstr>Times New Roman</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2. Giới thiệu bài viết của em với các bạn trong nhóm. Tập hợp các bài viết thành bộ sưu tập để tham gia Ngày hội quê hương</vt:lpstr>
      <vt:lpstr>Hoc10 chúc các em học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128</cp:revision>
  <dcterms:created xsi:type="dcterms:W3CDTF">2021-06-07T06:59:14Z</dcterms:created>
  <dcterms:modified xsi:type="dcterms:W3CDTF">2022-03-30T03:22:54Z</dcterms:modified>
</cp:coreProperties>
</file>