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15"/>
  </p:notesMasterIdLst>
  <p:sldIdLst>
    <p:sldId id="300" r:id="rId2"/>
    <p:sldId id="277" r:id="rId3"/>
    <p:sldId id="436" r:id="rId4"/>
    <p:sldId id="285" r:id="rId5"/>
    <p:sldId id="437" r:id="rId6"/>
    <p:sldId id="438" r:id="rId7"/>
    <p:sldId id="439" r:id="rId8"/>
    <p:sldId id="440" r:id="rId9"/>
    <p:sldId id="441" r:id="rId10"/>
    <p:sldId id="304" r:id="rId11"/>
    <p:sldId id="308" r:id="rId12"/>
    <p:sldId id="442" r:id="rId13"/>
    <p:sldId id="313"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UTM Avo" panose="02040603050506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F06C0"/>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57" autoAdjust="0"/>
    <p:restoredTop sz="94291" autoAdjust="0"/>
  </p:normalViewPr>
  <p:slideViewPr>
    <p:cSldViewPr snapToGrid="0">
      <p:cViewPr varScale="1">
        <p:scale>
          <a:sx n="108" d="100"/>
          <a:sy n="108"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36040-F5EB-479A-BC32-DFD0C11414B0}" type="datetimeFigureOut">
              <a:rPr lang="en-US" smtClean="0"/>
              <a:t>3/29/2022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85943-A6DA-4534-86EF-625CC6CFB6C0}" type="slidenum">
              <a:rPr lang="en-US" smtClean="0"/>
              <a:t>‹#›</a:t>
            </a:fld>
            <a:endParaRPr lang="en-US"/>
          </a:p>
        </p:txBody>
      </p:sp>
    </p:spTree>
    <p:extLst>
      <p:ext uri="{BB962C8B-B14F-4D97-AF65-F5344CB8AC3E}">
        <p14:creationId xmlns:p14="http://schemas.microsoft.com/office/powerpoint/2010/main" val="3134205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885943-A6DA-4534-86EF-625CC6CFB6C0}" type="slidenum">
              <a:rPr lang="en-US" smtClean="0"/>
              <a:t>6</a:t>
            </a:fld>
            <a:endParaRPr lang="en-US"/>
          </a:p>
        </p:txBody>
      </p:sp>
    </p:spTree>
    <p:extLst>
      <p:ext uri="{BB962C8B-B14F-4D97-AF65-F5344CB8AC3E}">
        <p14:creationId xmlns:p14="http://schemas.microsoft.com/office/powerpoint/2010/main" val="2940386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61891" y="0"/>
            <a:ext cx="12253891" cy="6858000"/>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3/29/2022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549317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3/29/2022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50225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3/29/2022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466626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3/29/2022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48925D20-117F-4A26-ACC3-AAF676F0E051}"/>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4331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3/29/2022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205635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56802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3/29/2022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Tree>
    <p:extLst>
      <p:ext uri="{BB962C8B-B14F-4D97-AF65-F5344CB8AC3E}">
        <p14:creationId xmlns:p14="http://schemas.microsoft.com/office/powerpoint/2010/main" val="87165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3/29/2022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Arial"/>
              <a:cs typeface="Arial"/>
              <a:sym typeface="Arial"/>
            </a:endParaRPr>
          </a:p>
        </p:txBody>
      </p:sp>
      <p:sp>
        <p:nvSpPr>
          <p:cNvPr id="7" name="Oval 6">
            <a:extLst>
              <a:ext uri="{FF2B5EF4-FFF2-40B4-BE49-F238E27FC236}">
                <a16:creationId xmlns:a16="http://schemas.microsoft.com/office/drawing/2014/main" id="{9AD1DDED-7DF5-4CD6-A1A3-FC0C2ECC92B2}"/>
              </a:ext>
            </a:extLst>
          </p:cNvPr>
          <p:cNvSpPr/>
          <p:nvPr userDrawn="1"/>
        </p:nvSpPr>
        <p:spPr>
          <a:xfrm>
            <a:off x="11050607" y="13652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523393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E1C8935-5503-46B3-AA64-FDD06962785D}" type="datetimeFigureOut">
              <a:rPr lang="en-US" smtClean="0"/>
              <a:t>3/29/2022</a:t>
            </a:fld>
            <a:endParaRPr lang="en-US"/>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54233939"/>
      </p:ext>
    </p:extLst>
  </p:cSld>
  <p:clrMap bg1="lt1" tx1="dk1" bg2="dk2" tx2="lt2" accent1="accent1" accent2="accent2" accent3="accent3" accent4="accent4" accent5="accent5" accent6="accent6" hlink="hlink" folHlink="folHlink"/>
  <p:sldLayoutIdLst>
    <p:sldLayoutId id="2147483720" r:id="rId1"/>
    <p:sldLayoutId id="2147483721" r:id="rId2"/>
    <p:sldLayoutId id="2147483722" r:id="rId3"/>
    <p:sldLayoutId id="2147483687" r:id="rId4"/>
    <p:sldLayoutId id="2147483688" r:id="rId5"/>
    <p:sldLayoutId id="2147483693" r:id="rId6"/>
    <p:sldLayoutId id="2147483719" r:id="rId7"/>
    <p:sldLayoutId id="2147483723" r:id="rId8"/>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511525" y="1400031"/>
            <a:ext cx="7168949" cy="3537507"/>
          </a:xfrm>
          <a:prstGeom prst="rect">
            <a:avLst/>
          </a:prstGeom>
        </p:spPr>
        <p:txBody>
          <a:bodyPr wrap="none">
            <a:spAutoFit/>
          </a:bodyPr>
          <a:lstStyle/>
          <a:p>
            <a:pPr algn="ctr" defTabSz="91437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31</a:t>
            </a:r>
            <a:endParaRPr lang="en-US" sz="5200" b="1" dirty="0">
              <a:solidFill>
                <a:srgbClr val="002060"/>
              </a:solidFill>
              <a:latin typeface="UTM Avo" panose="02040603050506020204" pitchFamily="18" charset="0"/>
              <a:cs typeface="Arial" panose="020B0604020202020204" pitchFamily="34" charset="0"/>
            </a:endParaRPr>
          </a:p>
          <a:p>
            <a:pPr algn="ctr" defTabSz="914377">
              <a:lnSpc>
                <a:spcPct val="150000"/>
              </a:lnSpc>
              <a:defRPr/>
            </a:pPr>
            <a:r>
              <a:rPr lang="en-US" sz="5200" b="1">
                <a:solidFill>
                  <a:srgbClr val="FF0000"/>
                </a:solidFill>
                <a:latin typeface="UTM Avo" panose="02040603050506020204" pitchFamily="18" charset="0"/>
                <a:cs typeface="Arial" panose="020B0604020202020204" pitchFamily="34" charset="0"/>
              </a:rPr>
              <a:t>Góc sáng tạo: </a:t>
            </a:r>
          </a:p>
          <a:p>
            <a:pPr algn="ctr" defTabSz="914377">
              <a:lnSpc>
                <a:spcPct val="150000"/>
              </a:lnSpc>
              <a:defRPr/>
            </a:pPr>
            <a:r>
              <a:rPr lang="en-US" sz="5200" b="1">
                <a:solidFill>
                  <a:srgbClr val="FF0000"/>
                </a:solidFill>
                <a:latin typeface="UTM Avo" panose="02040603050506020204" pitchFamily="18" charset="0"/>
                <a:cs typeface="Arial" panose="020B0604020202020204" pitchFamily="34" charset="0"/>
              </a:rPr>
              <a:t>Ngày hội quê hương</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a:t>
            </a:r>
            <a:r>
              <a:rPr lang="en-US" sz="32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VIỆT 2</a:t>
            </a:r>
            <a:endPar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3FE75980-B8E4-42A9-95B4-7B4E5FA54707}"/>
              </a:ext>
            </a:extLst>
          </p:cNvPr>
          <p:cNvSpPr/>
          <p:nvPr/>
        </p:nvSpPr>
        <p:spPr>
          <a:xfrm>
            <a:off x="11039823" y="684711"/>
            <a:ext cx="990977" cy="461665"/>
          </a:xfrm>
          <a:prstGeom prst="rect">
            <a:avLst/>
          </a:prstGeom>
        </p:spPr>
        <p:txBody>
          <a:bodyPr wrap="none">
            <a:spAutoFit/>
          </a:bodyPr>
          <a:lstStyle/>
          <a:p>
            <a:pPr algn="ctr"/>
            <a:r>
              <a:rPr lang="en-US" sz="240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endPar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107996"/>
          </a:xfrm>
          <a:prstGeom prst="rect">
            <a:avLst/>
          </a:prstGeom>
          <a:noFill/>
        </p:spPr>
        <p:txBody>
          <a:bodyPr wrap="square" rtlCol="0">
            <a:spAutoFit/>
          </a:bodyPr>
          <a:lstStyle/>
          <a:p>
            <a:pPr algn="ctr"/>
            <a:r>
              <a:rPr lang="en-US" sz="66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5630" y="3672044"/>
            <a:ext cx="5928709" cy="301607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1)">
            <a:hlinkClick r:id="" action="ppaction://media"/>
            <a:extLst>
              <a:ext uri="{FF2B5EF4-FFF2-40B4-BE49-F238E27FC236}">
                <a16:creationId xmlns:a16="http://schemas.microsoft.com/office/drawing/2014/main" id="{3DCB1183-AC49-44CD-934A-3BCE7B81E38F}"/>
              </a:ext>
            </a:extLst>
          </p:cNvPr>
          <p:cNvPicPr>
            <a:picLocks noChangeAspect="1"/>
          </p:cNvPicPr>
          <p:nvPr>
            <a:videoFile r:link="rId1"/>
            <p:extLst>
              <p:ext uri="{DAA4B4D4-6D71-4841-9C94-3DE7FCFB9230}">
                <p14:media xmlns:p14="http://schemas.microsoft.com/office/powerpoint/2010/main" r:embed="rId2">
                  <p14:trim st="4313" end="6659"/>
                </p14:media>
              </p:ext>
            </p:extLst>
          </p:nvPr>
        </p:nvPicPr>
        <p:blipFill>
          <a:blip r:embed="rId4"/>
          <a:stretch>
            <a:fillRect/>
          </a:stretch>
        </p:blipFill>
        <p:spPr>
          <a:xfrm>
            <a:off x="0" y="453736"/>
            <a:ext cx="12192000" cy="6404264"/>
          </a:xfrm>
          <a:prstGeom prst="rect">
            <a:avLst/>
          </a:prstGeom>
        </p:spPr>
      </p:pic>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6B3BA0-4C9F-4EF7-81DA-E9A690D590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3888"/>
            <a:ext cx="12192000" cy="5401733"/>
          </a:xfrm>
          <a:prstGeom prst="rect">
            <a:avLst/>
          </a:prstGeom>
        </p:spPr>
      </p:pic>
    </p:spTree>
    <p:extLst>
      <p:ext uri="{BB962C8B-B14F-4D97-AF65-F5344CB8AC3E}">
        <p14:creationId xmlns:p14="http://schemas.microsoft.com/office/powerpoint/2010/main" val="509095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FEAF75-5C5E-4B66-9242-9D283E7B8662}"/>
              </a:ext>
            </a:extLst>
          </p:cNvPr>
          <p:cNvPicPr>
            <a:picLocks noChangeAspect="1"/>
          </p:cNvPicPr>
          <p:nvPr/>
        </p:nvPicPr>
        <p:blipFill rotWithShape="1">
          <a:blip r:embed="rId2">
            <a:extLst>
              <a:ext uri="{28A0092B-C50C-407E-A947-70E740481C1C}">
                <a14:useLocalDpi xmlns:a14="http://schemas.microsoft.com/office/drawing/2010/main" val="0"/>
              </a:ext>
            </a:extLst>
          </a:blip>
          <a:srcRect l="15216" t="10525" r="19991" b="71466"/>
          <a:stretch/>
        </p:blipFill>
        <p:spPr>
          <a:xfrm>
            <a:off x="76198" y="3605191"/>
            <a:ext cx="5070990" cy="2425471"/>
          </a:xfrm>
          <a:prstGeom prst="rect">
            <a:avLst/>
          </a:prstGeom>
        </p:spPr>
      </p:pic>
      <p:sp>
        <p:nvSpPr>
          <p:cNvPr id="4" name="TextBox 3">
            <a:extLst>
              <a:ext uri="{FF2B5EF4-FFF2-40B4-BE49-F238E27FC236}">
                <a16:creationId xmlns:a16="http://schemas.microsoft.com/office/drawing/2014/main" id="{600491E8-74DB-4A37-947B-A63EB3415ADE}"/>
              </a:ext>
            </a:extLst>
          </p:cNvPr>
          <p:cNvSpPr txBox="1"/>
          <p:nvPr/>
        </p:nvSpPr>
        <p:spPr>
          <a:xfrm>
            <a:off x="973394" y="577772"/>
            <a:ext cx="10938385" cy="461665"/>
          </a:xfrm>
          <a:prstGeom prst="rect">
            <a:avLst/>
          </a:prstGeom>
          <a:noFill/>
        </p:spPr>
        <p:txBody>
          <a:bodyPr wrap="square" rtlCol="0">
            <a:spAutoFit/>
          </a:bodyPr>
          <a:lstStyle/>
          <a:p>
            <a:r>
              <a:rPr lang="en-US" sz="2400" b="1">
                <a:latin typeface="UTM Avo" panose="02040603050506020204" pitchFamily="18" charset="0"/>
                <a:cs typeface="Times New Roman" panose="02020603050405020304" pitchFamily="18" charset="0"/>
              </a:rPr>
              <a:t>1. </a:t>
            </a:r>
            <a:r>
              <a:rPr lang="en-US" sz="2400">
                <a:latin typeface="UTM Avo" panose="02040603050506020204" pitchFamily="18" charset="0"/>
                <a:cs typeface="Times New Roman" panose="02020603050405020304" pitchFamily="18" charset="0"/>
              </a:rPr>
              <a:t>Mỗi tổ thực hiện một trong các hoạt động dưới đây:</a:t>
            </a:r>
          </a:p>
        </p:txBody>
      </p:sp>
      <p:sp>
        <p:nvSpPr>
          <p:cNvPr id="5" name="TextBox 4">
            <a:extLst>
              <a:ext uri="{FF2B5EF4-FFF2-40B4-BE49-F238E27FC236}">
                <a16:creationId xmlns:a16="http://schemas.microsoft.com/office/drawing/2014/main" id="{DCEBD944-29CB-49C9-9BF0-4E592657A0C2}"/>
              </a:ext>
            </a:extLst>
          </p:cNvPr>
          <p:cNvSpPr txBox="1"/>
          <p:nvPr/>
        </p:nvSpPr>
        <p:spPr>
          <a:xfrm>
            <a:off x="973394" y="1157875"/>
            <a:ext cx="10938385" cy="830997"/>
          </a:xfrm>
          <a:prstGeom prst="rect">
            <a:avLst/>
          </a:prstGeom>
          <a:noFill/>
        </p:spPr>
        <p:txBody>
          <a:bodyPr wrap="square" rtlCol="0">
            <a:spAutoFit/>
          </a:bodyPr>
          <a:lstStyle/>
          <a:p>
            <a:r>
              <a:rPr lang="en-US" sz="2400">
                <a:latin typeface="UTM Avo" panose="02040603050506020204" pitchFamily="18" charset="0"/>
                <a:cs typeface="Times New Roman" panose="02020603050405020304" pitchFamily="18" charset="0"/>
              </a:rPr>
              <a:t>a) Trưng bày, giới thiệu các đoạn viết về quê hương kèm theo tranh, ảnh học sinh sưu tầm hoặc tự vẽ.</a:t>
            </a:r>
          </a:p>
        </p:txBody>
      </p:sp>
      <p:pic>
        <p:nvPicPr>
          <p:cNvPr id="6" name="Picture 5">
            <a:extLst>
              <a:ext uri="{FF2B5EF4-FFF2-40B4-BE49-F238E27FC236}">
                <a16:creationId xmlns:a16="http://schemas.microsoft.com/office/drawing/2014/main" id="{EEC19E22-6A69-4103-9CA5-661954531178}"/>
              </a:ext>
            </a:extLst>
          </p:cNvPr>
          <p:cNvPicPr>
            <a:picLocks noChangeAspect="1"/>
          </p:cNvPicPr>
          <p:nvPr/>
        </p:nvPicPr>
        <p:blipFill rotWithShape="1">
          <a:blip r:embed="rId2">
            <a:extLst>
              <a:ext uri="{28A0092B-C50C-407E-A947-70E740481C1C}">
                <a14:useLocalDpi xmlns:a14="http://schemas.microsoft.com/office/drawing/2010/main" val="0"/>
              </a:ext>
            </a:extLst>
          </a:blip>
          <a:srcRect l="50994" t="44670" r="5960" b="36009"/>
          <a:stretch/>
        </p:blipFill>
        <p:spPr>
          <a:xfrm>
            <a:off x="5147188" y="3517363"/>
            <a:ext cx="4793226" cy="2762865"/>
          </a:xfrm>
          <a:prstGeom prst="ellipse">
            <a:avLst/>
          </a:prstGeom>
          <a:ln>
            <a:noFill/>
          </a:ln>
          <a:effectLst>
            <a:softEdge rad="112500"/>
          </a:effectLst>
        </p:spPr>
      </p:pic>
      <p:pic>
        <p:nvPicPr>
          <p:cNvPr id="7" name="Picture 6">
            <a:extLst>
              <a:ext uri="{FF2B5EF4-FFF2-40B4-BE49-F238E27FC236}">
                <a16:creationId xmlns:a16="http://schemas.microsoft.com/office/drawing/2014/main" id="{A7D5BE8B-5D82-4B52-89D6-691546D2B8A1}"/>
              </a:ext>
            </a:extLst>
          </p:cNvPr>
          <p:cNvPicPr>
            <a:picLocks noChangeAspect="1"/>
          </p:cNvPicPr>
          <p:nvPr/>
        </p:nvPicPr>
        <p:blipFill rotWithShape="1">
          <a:blip r:embed="rId2">
            <a:extLst>
              <a:ext uri="{28A0092B-C50C-407E-A947-70E740481C1C}">
                <a14:useLocalDpi xmlns:a14="http://schemas.microsoft.com/office/drawing/2010/main" val="0"/>
              </a:ext>
            </a:extLst>
          </a:blip>
          <a:srcRect l="58035" t="68289" r="17064" b="16800"/>
          <a:stretch/>
        </p:blipFill>
        <p:spPr>
          <a:xfrm>
            <a:off x="9615947" y="3985624"/>
            <a:ext cx="2772697" cy="2132372"/>
          </a:xfrm>
          <a:prstGeom prst="ellipse">
            <a:avLst/>
          </a:prstGeom>
          <a:ln>
            <a:noFill/>
          </a:ln>
          <a:effectLst>
            <a:softEdge rad="112500"/>
          </a:effectLst>
        </p:spPr>
      </p:pic>
      <p:sp>
        <p:nvSpPr>
          <p:cNvPr id="8" name="TextBox 7">
            <a:extLst>
              <a:ext uri="{FF2B5EF4-FFF2-40B4-BE49-F238E27FC236}">
                <a16:creationId xmlns:a16="http://schemas.microsoft.com/office/drawing/2014/main" id="{677E26BB-B33A-400D-9893-02F6944F10BD}"/>
              </a:ext>
            </a:extLst>
          </p:cNvPr>
          <p:cNvSpPr txBox="1"/>
          <p:nvPr/>
        </p:nvSpPr>
        <p:spPr>
          <a:xfrm>
            <a:off x="973394" y="1990503"/>
            <a:ext cx="10938385" cy="461665"/>
          </a:xfrm>
          <a:prstGeom prst="rect">
            <a:avLst/>
          </a:prstGeom>
          <a:noFill/>
        </p:spPr>
        <p:txBody>
          <a:bodyPr wrap="square" rtlCol="0">
            <a:spAutoFit/>
          </a:bodyPr>
          <a:lstStyle/>
          <a:p>
            <a:r>
              <a:rPr lang="en-US" sz="2400">
                <a:latin typeface="UTM Avo" panose="02040603050506020204" pitchFamily="18" charset="0"/>
                <a:cs typeface="Times New Roman" panose="02020603050405020304" pitchFamily="18" charset="0"/>
              </a:rPr>
              <a:t>b) Giới thiệu trò chơi dân gian. Mời các bạn cùng tham gia trò chơi.</a:t>
            </a:r>
          </a:p>
        </p:txBody>
      </p:sp>
      <p:sp>
        <p:nvSpPr>
          <p:cNvPr id="9" name="TextBox 8">
            <a:extLst>
              <a:ext uri="{FF2B5EF4-FFF2-40B4-BE49-F238E27FC236}">
                <a16:creationId xmlns:a16="http://schemas.microsoft.com/office/drawing/2014/main" id="{9C75350F-649C-43F3-AF97-91517079E8FE}"/>
              </a:ext>
            </a:extLst>
          </p:cNvPr>
          <p:cNvSpPr txBox="1"/>
          <p:nvPr/>
        </p:nvSpPr>
        <p:spPr>
          <a:xfrm>
            <a:off x="973394" y="2469194"/>
            <a:ext cx="10938385" cy="461665"/>
          </a:xfrm>
          <a:prstGeom prst="rect">
            <a:avLst/>
          </a:prstGeom>
          <a:noFill/>
        </p:spPr>
        <p:txBody>
          <a:bodyPr wrap="square" rtlCol="0">
            <a:spAutoFit/>
          </a:bodyPr>
          <a:lstStyle/>
          <a:p>
            <a:r>
              <a:rPr lang="en-US" sz="2400">
                <a:latin typeface="UTM Avo" panose="02040603050506020204" pitchFamily="18" charset="0"/>
                <a:cs typeface="Times New Roman" panose="02020603050405020304" pitchFamily="18" charset="0"/>
              </a:rPr>
              <a:t>c) Giới thiệu món ăn quê hương.</a:t>
            </a:r>
          </a:p>
        </p:txBody>
      </p:sp>
      <p:sp>
        <p:nvSpPr>
          <p:cNvPr id="10" name="TextBox 9">
            <a:extLst>
              <a:ext uri="{FF2B5EF4-FFF2-40B4-BE49-F238E27FC236}">
                <a16:creationId xmlns:a16="http://schemas.microsoft.com/office/drawing/2014/main" id="{6740D15D-DDF9-41F1-B243-8AC10D67D836}"/>
              </a:ext>
            </a:extLst>
          </p:cNvPr>
          <p:cNvSpPr txBox="1"/>
          <p:nvPr/>
        </p:nvSpPr>
        <p:spPr>
          <a:xfrm>
            <a:off x="6334434" y="6088559"/>
            <a:ext cx="2654709" cy="769441"/>
          </a:xfrm>
          <a:prstGeom prst="rect">
            <a:avLst/>
          </a:prstGeom>
          <a:noFill/>
        </p:spPr>
        <p:txBody>
          <a:bodyPr wrap="square" rtlCol="0">
            <a:spAutoFit/>
          </a:bodyPr>
          <a:lstStyle/>
          <a:p>
            <a:r>
              <a:rPr lang="en-US" sz="2000">
                <a:highlight>
                  <a:srgbClr val="FFFF99"/>
                </a:highlight>
                <a:latin typeface="UTM Avo" panose="02040603050506020204" pitchFamily="18" charset="0"/>
                <a:cs typeface="Times New Roman" panose="02020603050405020304" pitchFamily="18" charset="0"/>
              </a:rPr>
              <a:t>Đây là trò chơi </a:t>
            </a:r>
          </a:p>
          <a:p>
            <a:r>
              <a:rPr lang="en-US" sz="2000" i="1">
                <a:highlight>
                  <a:srgbClr val="FFFF99"/>
                </a:highlight>
                <a:latin typeface="UTM Avo" panose="02040603050506020204" pitchFamily="18" charset="0"/>
                <a:cs typeface="Times New Roman" panose="02020603050405020304" pitchFamily="18" charset="0"/>
              </a:rPr>
              <a:t>mèo đuổi chuột</a:t>
            </a:r>
            <a:r>
              <a:rPr lang="en-US" sz="2400">
                <a:highlight>
                  <a:srgbClr val="FFFF99"/>
                </a:highlight>
                <a:latin typeface="UTM Avo" panose="02040603050506020204" pitchFamily="18" charset="0"/>
                <a:cs typeface="Times New Roman" panose="02020603050405020304" pitchFamily="18" charset="0"/>
              </a:rPr>
              <a:t>…</a:t>
            </a:r>
          </a:p>
        </p:txBody>
      </p:sp>
      <p:sp>
        <p:nvSpPr>
          <p:cNvPr id="11" name="TextBox 10">
            <a:extLst>
              <a:ext uri="{FF2B5EF4-FFF2-40B4-BE49-F238E27FC236}">
                <a16:creationId xmlns:a16="http://schemas.microsoft.com/office/drawing/2014/main" id="{96F29F92-45E3-4B13-9767-A2227BE1FCEB}"/>
              </a:ext>
            </a:extLst>
          </p:cNvPr>
          <p:cNvSpPr txBox="1"/>
          <p:nvPr/>
        </p:nvSpPr>
        <p:spPr>
          <a:xfrm>
            <a:off x="9923204" y="6030662"/>
            <a:ext cx="3217607" cy="707886"/>
          </a:xfrm>
          <a:prstGeom prst="rect">
            <a:avLst/>
          </a:prstGeom>
          <a:noFill/>
        </p:spPr>
        <p:txBody>
          <a:bodyPr wrap="square" rtlCol="0">
            <a:spAutoFit/>
          </a:bodyPr>
          <a:lstStyle/>
          <a:p>
            <a:r>
              <a:rPr lang="en-US" sz="2000">
                <a:highlight>
                  <a:srgbClr val="FFFF99"/>
                </a:highlight>
                <a:latin typeface="UTM Avo" panose="02040603050506020204" pitchFamily="18" charset="0"/>
                <a:cs typeface="Times New Roman" panose="02020603050405020304" pitchFamily="18" charset="0"/>
              </a:rPr>
              <a:t>Đây là món ăn </a:t>
            </a:r>
          </a:p>
          <a:p>
            <a:r>
              <a:rPr lang="en-US" sz="2000">
                <a:highlight>
                  <a:srgbClr val="FFFF99"/>
                </a:highlight>
                <a:latin typeface="UTM Avo" panose="02040603050506020204" pitchFamily="18" charset="0"/>
                <a:cs typeface="Times New Roman" panose="02020603050405020304" pitchFamily="18" charset="0"/>
              </a:rPr>
              <a:t>quê hương…</a:t>
            </a:r>
            <a:endParaRPr lang="en-US" sz="2400">
              <a:highlight>
                <a:srgbClr val="FFFF99"/>
              </a:highlight>
              <a:latin typeface="UTM Avo" panose="0204060305050602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1100455-FE35-4017-9AFE-6228D4596E1F}"/>
              </a:ext>
            </a:extLst>
          </p:cNvPr>
          <p:cNvSpPr txBox="1"/>
          <p:nvPr/>
        </p:nvSpPr>
        <p:spPr>
          <a:xfrm>
            <a:off x="736199" y="5947558"/>
            <a:ext cx="3784185" cy="707886"/>
          </a:xfrm>
          <a:prstGeom prst="rect">
            <a:avLst/>
          </a:prstGeom>
          <a:noFill/>
        </p:spPr>
        <p:txBody>
          <a:bodyPr wrap="square" rtlCol="0">
            <a:spAutoFit/>
          </a:bodyPr>
          <a:lstStyle/>
          <a:p>
            <a:r>
              <a:rPr lang="en-US" sz="2000">
                <a:highlight>
                  <a:srgbClr val="FFFF99"/>
                </a:highlight>
                <a:latin typeface="UTM Avo" panose="02040603050506020204" pitchFamily="18" charset="0"/>
                <a:cs typeface="Times New Roman" panose="02020603050405020304" pitchFamily="18" charset="0"/>
              </a:rPr>
              <a:t>Đây là tập bài của tổ tôi viết về quê hương… </a:t>
            </a:r>
          </a:p>
        </p:txBody>
      </p:sp>
    </p:spTree>
    <p:extLst>
      <p:ext uri="{BB962C8B-B14F-4D97-AF65-F5344CB8AC3E}">
        <p14:creationId xmlns:p14="http://schemas.microsoft.com/office/powerpoint/2010/main" val="1945431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867C9E-5D13-423B-888C-2EDDF2FAEAB4}"/>
              </a:ext>
            </a:extLst>
          </p:cNvPr>
          <p:cNvPicPr>
            <a:picLocks noChangeAspect="1"/>
          </p:cNvPicPr>
          <p:nvPr/>
        </p:nvPicPr>
        <p:blipFill>
          <a:blip r:embed="rId3"/>
          <a:stretch>
            <a:fillRect/>
          </a:stretch>
        </p:blipFill>
        <p:spPr>
          <a:xfrm>
            <a:off x="792911" y="2006747"/>
            <a:ext cx="2988699" cy="2058881"/>
          </a:xfrm>
          <a:prstGeom prst="rect">
            <a:avLst/>
          </a:prstGeom>
        </p:spPr>
      </p:pic>
      <p:pic>
        <p:nvPicPr>
          <p:cNvPr id="7" name="Picture 6">
            <a:extLst>
              <a:ext uri="{FF2B5EF4-FFF2-40B4-BE49-F238E27FC236}">
                <a16:creationId xmlns:a16="http://schemas.microsoft.com/office/drawing/2014/main" id="{91E5CF39-7341-4C5D-B816-47C76555B2B3}"/>
              </a:ext>
            </a:extLst>
          </p:cNvPr>
          <p:cNvPicPr>
            <a:picLocks noChangeAspect="1"/>
          </p:cNvPicPr>
          <p:nvPr/>
        </p:nvPicPr>
        <p:blipFill>
          <a:blip r:embed="rId4"/>
          <a:stretch>
            <a:fillRect/>
          </a:stretch>
        </p:blipFill>
        <p:spPr>
          <a:xfrm>
            <a:off x="8489630" y="4254353"/>
            <a:ext cx="3080216" cy="2310162"/>
          </a:xfrm>
          <a:prstGeom prst="rect">
            <a:avLst/>
          </a:prstGeom>
        </p:spPr>
      </p:pic>
      <p:sp>
        <p:nvSpPr>
          <p:cNvPr id="9" name="TextBox 8">
            <a:extLst>
              <a:ext uri="{FF2B5EF4-FFF2-40B4-BE49-F238E27FC236}">
                <a16:creationId xmlns:a16="http://schemas.microsoft.com/office/drawing/2014/main" id="{7ED8152A-EE30-4F07-9923-3A9D81D1BD0F}"/>
              </a:ext>
            </a:extLst>
          </p:cNvPr>
          <p:cNvSpPr txBox="1"/>
          <p:nvPr/>
        </p:nvSpPr>
        <p:spPr>
          <a:xfrm>
            <a:off x="340441" y="4427079"/>
            <a:ext cx="4363371" cy="2308324"/>
          </a:xfrm>
          <a:prstGeom prst="rect">
            <a:avLst/>
          </a:prstGeom>
          <a:noFill/>
        </p:spPr>
        <p:txBody>
          <a:bodyPr wrap="square">
            <a:spAutoFit/>
          </a:bodyPr>
          <a:lstStyle/>
          <a:p>
            <a:pPr indent="457200" algn="just"/>
            <a:r>
              <a:rPr lang="en-US" sz="2400" b="0" i="0">
                <a:solidFill>
                  <a:srgbClr val="000000"/>
                </a:solidFill>
                <a:effectLst/>
                <a:latin typeface="UTM Avo" panose="02040603050506020204" pitchFamily="18" charset="0"/>
              </a:rPr>
              <a:t>Quê mình ở </a:t>
            </a:r>
            <a:r>
              <a:rPr lang="en-US" sz="2400">
                <a:latin typeface="UTM Avo" panose="02040603050506020204" pitchFamily="18" charset="0"/>
              </a:rPr>
              <a:t>tỉnh Bến Tre</a:t>
            </a:r>
            <a:r>
              <a:rPr lang="vi-VN" sz="2400" b="0" i="0">
                <a:solidFill>
                  <a:srgbClr val="000000"/>
                </a:solidFill>
                <a:effectLst/>
              </a:rPr>
              <a:t>. </a:t>
            </a:r>
            <a:r>
              <a:rPr lang="en-US" sz="2400" b="0" i="0">
                <a:solidFill>
                  <a:srgbClr val="000000"/>
                </a:solidFill>
                <a:effectLst/>
                <a:latin typeface="UTM Avo" panose="02040603050506020204" pitchFamily="18" charset="0"/>
              </a:rPr>
              <a:t>Q</a:t>
            </a:r>
            <a:r>
              <a:rPr lang="en-US" sz="2400">
                <a:latin typeface="UTM Avo" panose="02040603050506020204" pitchFamily="18" charset="0"/>
              </a:rPr>
              <a:t>uê</a:t>
            </a:r>
            <a:r>
              <a:rPr lang="en-US" sz="2400" b="0" i="0">
                <a:solidFill>
                  <a:srgbClr val="000000"/>
                </a:solidFill>
                <a:effectLst/>
                <a:latin typeface="UTM Avo" panose="02040603050506020204" pitchFamily="18" charset="0"/>
              </a:rPr>
              <a:t> mình nổi tiếng với những vườn dừa xanh mát, với những người nông dân chăm chỉ, chịu thương chịu khó.</a:t>
            </a:r>
            <a:r>
              <a:rPr lang="vi-VN" sz="2400" b="0" i="0">
                <a:solidFill>
                  <a:srgbClr val="000000"/>
                </a:solidFill>
                <a:effectLst/>
              </a:rPr>
              <a:t> </a:t>
            </a:r>
            <a:r>
              <a:rPr lang="en-US" sz="2400" b="0" i="0">
                <a:solidFill>
                  <a:srgbClr val="000000"/>
                </a:solidFill>
                <a:effectLst/>
                <a:latin typeface="UTM Avo" panose="02040603050506020204" pitchFamily="18" charset="0"/>
              </a:rPr>
              <a:t>Mình rất yêu quê mình.</a:t>
            </a:r>
            <a:endParaRPr lang="en-US" sz="2400">
              <a:latin typeface="UTM Avo" panose="02040603050506020204" pitchFamily="18" charset="0"/>
            </a:endParaRPr>
          </a:p>
        </p:txBody>
      </p:sp>
      <p:sp>
        <p:nvSpPr>
          <p:cNvPr id="10" name="TextBox 9">
            <a:extLst>
              <a:ext uri="{FF2B5EF4-FFF2-40B4-BE49-F238E27FC236}">
                <a16:creationId xmlns:a16="http://schemas.microsoft.com/office/drawing/2014/main" id="{EFB27668-5F14-4C72-AB1C-D6A2DF7BF1E8}"/>
              </a:ext>
            </a:extLst>
          </p:cNvPr>
          <p:cNvSpPr txBox="1"/>
          <p:nvPr/>
        </p:nvSpPr>
        <p:spPr>
          <a:xfrm>
            <a:off x="973394" y="482210"/>
            <a:ext cx="10938385" cy="461665"/>
          </a:xfrm>
          <a:prstGeom prst="rect">
            <a:avLst/>
          </a:prstGeom>
          <a:noFill/>
        </p:spPr>
        <p:txBody>
          <a:bodyPr wrap="square" rtlCol="0">
            <a:spAutoFit/>
          </a:bodyPr>
          <a:lstStyle/>
          <a:p>
            <a:r>
              <a:rPr lang="en-US" sz="2400" b="1">
                <a:latin typeface="UTM Avo" panose="02040603050506020204" pitchFamily="18" charset="0"/>
                <a:cs typeface="Times New Roman" panose="02020603050405020304" pitchFamily="18" charset="0"/>
              </a:rPr>
              <a:t>1. </a:t>
            </a:r>
            <a:r>
              <a:rPr lang="en-US" sz="2400">
                <a:latin typeface="UTM Avo" panose="02040603050506020204" pitchFamily="18" charset="0"/>
                <a:cs typeface="Times New Roman" panose="02020603050405020304" pitchFamily="18" charset="0"/>
              </a:rPr>
              <a:t>Mỗi tổ thực hiện một trong các hoạt động dưới đây:</a:t>
            </a:r>
          </a:p>
        </p:txBody>
      </p:sp>
      <p:sp>
        <p:nvSpPr>
          <p:cNvPr id="11" name="TextBox 10">
            <a:extLst>
              <a:ext uri="{FF2B5EF4-FFF2-40B4-BE49-F238E27FC236}">
                <a16:creationId xmlns:a16="http://schemas.microsoft.com/office/drawing/2014/main" id="{693621EE-504B-42AB-B0BE-07409F5DDFFB}"/>
              </a:ext>
            </a:extLst>
          </p:cNvPr>
          <p:cNvSpPr txBox="1"/>
          <p:nvPr/>
        </p:nvSpPr>
        <p:spPr>
          <a:xfrm>
            <a:off x="882184" y="848506"/>
            <a:ext cx="10938385" cy="830997"/>
          </a:xfrm>
          <a:prstGeom prst="rect">
            <a:avLst/>
          </a:prstGeom>
          <a:noFill/>
        </p:spPr>
        <p:txBody>
          <a:bodyPr wrap="square" rtlCol="0">
            <a:spAutoFit/>
          </a:bodyPr>
          <a:lstStyle/>
          <a:p>
            <a:r>
              <a:rPr lang="en-US" sz="2400">
                <a:latin typeface="UTM Avo" panose="02040603050506020204" pitchFamily="18" charset="0"/>
                <a:cs typeface="Times New Roman" panose="02020603050405020304" pitchFamily="18" charset="0"/>
              </a:rPr>
              <a:t>a) Trưng bày, giới thiệu các đoạn viết về quê hương kèm theo tranh, ảnh học sinh sưu tầm hoặc tự vẽ.</a:t>
            </a:r>
          </a:p>
        </p:txBody>
      </p:sp>
      <p:pic>
        <p:nvPicPr>
          <p:cNvPr id="14" name="Picture 13">
            <a:extLst>
              <a:ext uri="{FF2B5EF4-FFF2-40B4-BE49-F238E27FC236}">
                <a16:creationId xmlns:a16="http://schemas.microsoft.com/office/drawing/2014/main" id="{360BF27C-60DB-4A5E-9D86-DC2CF7F4CDF2}"/>
              </a:ext>
            </a:extLst>
          </p:cNvPr>
          <p:cNvPicPr>
            <a:picLocks noChangeAspect="1"/>
          </p:cNvPicPr>
          <p:nvPr/>
        </p:nvPicPr>
        <p:blipFill>
          <a:blip r:embed="rId5"/>
          <a:stretch>
            <a:fillRect/>
          </a:stretch>
        </p:blipFill>
        <p:spPr>
          <a:xfrm>
            <a:off x="5158526" y="4307302"/>
            <a:ext cx="3216377" cy="2353316"/>
          </a:xfrm>
          <a:prstGeom prst="rect">
            <a:avLst/>
          </a:prstGeom>
        </p:spPr>
      </p:pic>
      <p:sp>
        <p:nvSpPr>
          <p:cNvPr id="15" name="Rectangle 14">
            <a:extLst>
              <a:ext uri="{FF2B5EF4-FFF2-40B4-BE49-F238E27FC236}">
                <a16:creationId xmlns:a16="http://schemas.microsoft.com/office/drawing/2014/main" id="{D512CEBC-E4F5-4896-8FBF-483A32B0DBE6}"/>
              </a:ext>
            </a:extLst>
          </p:cNvPr>
          <p:cNvSpPr/>
          <p:nvPr/>
        </p:nvSpPr>
        <p:spPr>
          <a:xfrm>
            <a:off x="280372" y="4375078"/>
            <a:ext cx="4483510" cy="23533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F9806E2-3161-41AF-A0AB-35FEBC46CCF8}"/>
              </a:ext>
            </a:extLst>
          </p:cNvPr>
          <p:cNvSpPr txBox="1"/>
          <p:nvPr/>
        </p:nvSpPr>
        <p:spPr>
          <a:xfrm>
            <a:off x="4239454" y="1800013"/>
            <a:ext cx="7510557" cy="2308324"/>
          </a:xfrm>
          <a:prstGeom prst="rect">
            <a:avLst/>
          </a:prstGeom>
          <a:noFill/>
        </p:spPr>
        <p:txBody>
          <a:bodyPr wrap="square">
            <a:spAutoFit/>
          </a:bodyPr>
          <a:lstStyle/>
          <a:p>
            <a:pPr indent="457200" algn="just"/>
            <a:r>
              <a:rPr lang="en-US" sz="2400" b="0" i="0">
                <a:effectLst/>
                <a:latin typeface="UTM Avo" panose="02040603050506020204" pitchFamily="18" charset="0"/>
              </a:rPr>
              <a:t>Quê em là một vùng nông thôn nhỏ. Quê em có cánh đồng lúa mênh mông, mang một màu xanh trải dài tới phía cuối chân trời. </a:t>
            </a:r>
            <a:r>
              <a:rPr lang="en-US" sz="2400">
                <a:latin typeface="UTM Avo" panose="02040603050506020204" pitchFamily="18" charset="0"/>
              </a:rPr>
              <a:t>Chiều chiều có đàn cò trắng </a:t>
            </a:r>
            <a:r>
              <a:rPr lang="en-US" sz="2400" b="0" i="0">
                <a:effectLst/>
                <a:latin typeface="UTM Avo" panose="02040603050506020204" pitchFamily="18" charset="0"/>
              </a:rPr>
              <a:t>bay đi kiếm mồi. </a:t>
            </a:r>
            <a:r>
              <a:rPr lang="en-US" sz="2400">
                <a:latin typeface="UTM Avo" panose="02040603050506020204" pitchFamily="18" charset="0"/>
              </a:rPr>
              <a:t>Các bác nông dân</a:t>
            </a:r>
            <a:r>
              <a:rPr lang="vi-VN" sz="2400" b="0" i="0">
                <a:effectLst/>
                <a:latin typeface="Arial" panose="020B0604020202020204" pitchFamily="34" charset="0"/>
              </a:rPr>
              <a:t> </a:t>
            </a:r>
            <a:r>
              <a:rPr lang="en-US" sz="2400" b="0" i="0">
                <a:effectLst/>
                <a:latin typeface="UTM Avo" panose="02040603050506020204" pitchFamily="18" charset="0"/>
              </a:rPr>
              <a:t>chăm chỉ lao động để có vụ mùa bội thu. Em rất yêu và tự hào về quê hương của mình.</a:t>
            </a:r>
            <a:endParaRPr lang="en-US" sz="1800">
              <a:latin typeface="UTM Avo" panose="02040603050506020204" pitchFamily="18" charset="0"/>
            </a:endParaRPr>
          </a:p>
        </p:txBody>
      </p:sp>
      <p:sp>
        <p:nvSpPr>
          <p:cNvPr id="2" name="Rectangle 1">
            <a:extLst>
              <a:ext uri="{FF2B5EF4-FFF2-40B4-BE49-F238E27FC236}">
                <a16:creationId xmlns:a16="http://schemas.microsoft.com/office/drawing/2014/main" id="{B7FC328A-788C-43F0-9A90-D55E14117F08}"/>
              </a:ext>
            </a:extLst>
          </p:cNvPr>
          <p:cNvSpPr/>
          <p:nvPr/>
        </p:nvSpPr>
        <p:spPr>
          <a:xfrm>
            <a:off x="4203290" y="1753721"/>
            <a:ext cx="7708489" cy="24049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87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par>
                                <p:cTn id="17" presetID="6"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2000"/>
                                        <p:tgtEl>
                                          <p:spTgt spid="2"/>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ircle(in)">
                                      <p:cBhvr>
                                        <p:cTn id="2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P spid="16"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EB3FA0-D8FB-4923-BB60-170753F3DB50}"/>
              </a:ext>
            </a:extLst>
          </p:cNvPr>
          <p:cNvSpPr txBox="1"/>
          <p:nvPr/>
        </p:nvSpPr>
        <p:spPr>
          <a:xfrm>
            <a:off x="626807" y="740005"/>
            <a:ext cx="10938385" cy="461665"/>
          </a:xfrm>
          <a:prstGeom prst="rect">
            <a:avLst/>
          </a:prstGeom>
          <a:noFill/>
        </p:spPr>
        <p:txBody>
          <a:bodyPr wrap="square" rtlCol="0">
            <a:spAutoFit/>
          </a:bodyPr>
          <a:lstStyle/>
          <a:p>
            <a:r>
              <a:rPr lang="en-US" sz="2400" b="1">
                <a:latin typeface="UTM Avo" panose="02040603050506020204" pitchFamily="18" charset="0"/>
                <a:cs typeface="Times New Roman" panose="02020603050405020304" pitchFamily="18" charset="0"/>
              </a:rPr>
              <a:t>1. </a:t>
            </a:r>
            <a:r>
              <a:rPr lang="en-US" sz="2400">
                <a:latin typeface="UTM Avo" panose="02040603050506020204" pitchFamily="18" charset="0"/>
                <a:cs typeface="Times New Roman" panose="02020603050405020304" pitchFamily="18" charset="0"/>
              </a:rPr>
              <a:t>Mỗi tổ thực hiện một trong các hoạt động dưới đây:</a:t>
            </a:r>
          </a:p>
        </p:txBody>
      </p:sp>
      <p:sp>
        <p:nvSpPr>
          <p:cNvPr id="3" name="TextBox 2">
            <a:extLst>
              <a:ext uri="{FF2B5EF4-FFF2-40B4-BE49-F238E27FC236}">
                <a16:creationId xmlns:a16="http://schemas.microsoft.com/office/drawing/2014/main" id="{382E421E-298A-45E1-89A1-528DA974306F}"/>
              </a:ext>
            </a:extLst>
          </p:cNvPr>
          <p:cNvSpPr txBox="1"/>
          <p:nvPr/>
        </p:nvSpPr>
        <p:spPr>
          <a:xfrm>
            <a:off x="626807" y="1312078"/>
            <a:ext cx="10938385" cy="461665"/>
          </a:xfrm>
          <a:prstGeom prst="rect">
            <a:avLst/>
          </a:prstGeom>
          <a:noFill/>
        </p:spPr>
        <p:txBody>
          <a:bodyPr wrap="square" rtlCol="0">
            <a:spAutoFit/>
          </a:bodyPr>
          <a:lstStyle/>
          <a:p>
            <a:r>
              <a:rPr lang="en-US" sz="2400">
                <a:latin typeface="UTM Avo" panose="02040603050506020204" pitchFamily="18" charset="0"/>
                <a:cs typeface="Times New Roman" panose="02020603050405020304" pitchFamily="18" charset="0"/>
              </a:rPr>
              <a:t>b) Giới thiệu trò chơi dân gian. Mời các bạn cùng tham gia trò chơi.</a:t>
            </a:r>
          </a:p>
        </p:txBody>
      </p:sp>
      <p:sp>
        <p:nvSpPr>
          <p:cNvPr id="4" name="Content Placeholder 2">
            <a:extLst>
              <a:ext uri="{FF2B5EF4-FFF2-40B4-BE49-F238E27FC236}">
                <a16:creationId xmlns:a16="http://schemas.microsoft.com/office/drawing/2014/main" id="{7F9002A1-E172-4402-8B63-9068DB550A0F}"/>
              </a:ext>
            </a:extLst>
          </p:cNvPr>
          <p:cNvSpPr txBox="1">
            <a:spLocks/>
          </p:cNvSpPr>
          <p:nvPr/>
        </p:nvSpPr>
        <p:spPr>
          <a:xfrm>
            <a:off x="5530925" y="2321393"/>
            <a:ext cx="6262868" cy="2762865"/>
          </a:xfrm>
          <a:prstGeom prst="rect">
            <a:avLst/>
          </a:prstGeom>
        </p:spPr>
        <p:txBody>
          <a:bodyPr>
            <a:normAutofit fontScale="92500" lnSpcReduction="100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342900" algn="just" defTabSz="457200">
              <a:lnSpc>
                <a:spcPct val="100000"/>
              </a:lnSpc>
              <a:spcBef>
                <a:spcPts val="0"/>
              </a:spcBef>
              <a:buNone/>
              <a:defRPr/>
            </a:pPr>
            <a:r>
              <a:rPr lang="en-US">
                <a:latin typeface="UTM Avo" panose="02040603050506020204" pitchFamily="18" charset="0"/>
                <a:cs typeface="Times New Roman" pitchFamily="18" charset="0"/>
              </a:rPr>
              <a:t>Ở quê tôi, trẻ em thích chơi trò Mèo đuổi chuột. Khi chuột chạy, mèo đuổi theo, chúng tôi đọc to. “Mèo đuổi chuột mời bạn ra đây, nắm chặt tay. Đứng thành vòng rộng. Chuột luồn lỗ hổng. Mèo chạy đằng sau.” Vui ơi là vui!</a:t>
            </a:r>
            <a:endParaRPr lang="vi-VN" dirty="0">
              <a:cs typeface="Times New Roman" pitchFamily="18" charset="0"/>
            </a:endParaRPr>
          </a:p>
        </p:txBody>
      </p:sp>
      <p:pic>
        <p:nvPicPr>
          <p:cNvPr id="6" name="Picture 5">
            <a:extLst>
              <a:ext uri="{FF2B5EF4-FFF2-40B4-BE49-F238E27FC236}">
                <a16:creationId xmlns:a16="http://schemas.microsoft.com/office/drawing/2014/main" id="{450BAB1B-1487-44C4-9FFD-DA587ECD6464}"/>
              </a:ext>
            </a:extLst>
          </p:cNvPr>
          <p:cNvPicPr>
            <a:picLocks noChangeAspect="1"/>
          </p:cNvPicPr>
          <p:nvPr/>
        </p:nvPicPr>
        <p:blipFill rotWithShape="1">
          <a:blip r:embed="rId2">
            <a:extLst>
              <a:ext uri="{28A0092B-C50C-407E-A947-70E740481C1C}">
                <a14:useLocalDpi xmlns:a14="http://schemas.microsoft.com/office/drawing/2010/main" val="0"/>
              </a:ext>
            </a:extLst>
          </a:blip>
          <a:srcRect l="50994" t="44670" r="5960" b="36009"/>
          <a:stretch/>
        </p:blipFill>
        <p:spPr>
          <a:xfrm>
            <a:off x="398207" y="2321393"/>
            <a:ext cx="4793226" cy="2762865"/>
          </a:xfrm>
          <a:prstGeom prst="rect">
            <a:avLst/>
          </a:prstGeom>
          <a:ln>
            <a:noFill/>
          </a:ln>
          <a:effectLst>
            <a:outerShdw blurRad="292100" dist="139700" dir="2700000" algn="tl" rotWithShape="0">
              <a:srgbClr val="333333">
                <a:alpha val="65000"/>
              </a:srgbClr>
            </a:outerShdw>
          </a:effectLst>
        </p:spPr>
      </p:pic>
      <p:sp>
        <p:nvSpPr>
          <p:cNvPr id="7" name="Rectangle: Rounded Corners 6">
            <a:extLst>
              <a:ext uri="{FF2B5EF4-FFF2-40B4-BE49-F238E27FC236}">
                <a16:creationId xmlns:a16="http://schemas.microsoft.com/office/drawing/2014/main" id="{F3756684-6D20-4909-BE57-43398BA61FDF}"/>
              </a:ext>
            </a:extLst>
          </p:cNvPr>
          <p:cNvSpPr/>
          <p:nvPr/>
        </p:nvSpPr>
        <p:spPr>
          <a:xfrm>
            <a:off x="162232" y="1991032"/>
            <a:ext cx="11857703" cy="377558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59C1DD0-3D85-4FF4-A928-EEB04C3EFC47}"/>
              </a:ext>
            </a:extLst>
          </p:cNvPr>
          <p:cNvSpPr/>
          <p:nvPr/>
        </p:nvSpPr>
        <p:spPr>
          <a:xfrm>
            <a:off x="2381863" y="5989804"/>
            <a:ext cx="7418439" cy="58288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UTM Avo" panose="02040603050506020204" pitchFamily="18" charset="0"/>
              </a:rPr>
              <a:t>MỜI CẢ LỚP CÙNG THAM GIA CHƠI!</a:t>
            </a:r>
          </a:p>
        </p:txBody>
      </p:sp>
    </p:spTree>
    <p:extLst>
      <p:ext uri="{BB962C8B-B14F-4D97-AF65-F5344CB8AC3E}">
        <p14:creationId xmlns:p14="http://schemas.microsoft.com/office/powerpoint/2010/main" val="299035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80">
                                          <p:stCondLst>
                                            <p:cond delay="0"/>
                                          </p:stCondLst>
                                        </p:cTn>
                                        <p:tgtEl>
                                          <p:spTgt spid="7"/>
                                        </p:tgtEl>
                                      </p:cBhvr>
                                    </p:animEffect>
                                    <p:anim calcmode="lin" valueType="num">
                                      <p:cBhvr>
                                        <p:cTn id="4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5" dur="26">
                                          <p:stCondLst>
                                            <p:cond delay="650"/>
                                          </p:stCondLst>
                                        </p:cTn>
                                        <p:tgtEl>
                                          <p:spTgt spid="7"/>
                                        </p:tgtEl>
                                      </p:cBhvr>
                                      <p:to x="100000" y="60000"/>
                                    </p:animScale>
                                    <p:animScale>
                                      <p:cBhvr>
                                        <p:cTn id="46" dur="166" decel="50000">
                                          <p:stCondLst>
                                            <p:cond delay="676"/>
                                          </p:stCondLst>
                                        </p:cTn>
                                        <p:tgtEl>
                                          <p:spTgt spid="7"/>
                                        </p:tgtEl>
                                      </p:cBhvr>
                                      <p:to x="100000" y="100000"/>
                                    </p:animScale>
                                    <p:animScale>
                                      <p:cBhvr>
                                        <p:cTn id="47" dur="26">
                                          <p:stCondLst>
                                            <p:cond delay="1312"/>
                                          </p:stCondLst>
                                        </p:cTn>
                                        <p:tgtEl>
                                          <p:spTgt spid="7"/>
                                        </p:tgtEl>
                                      </p:cBhvr>
                                      <p:to x="100000" y="80000"/>
                                    </p:animScale>
                                    <p:animScale>
                                      <p:cBhvr>
                                        <p:cTn id="48" dur="166" decel="50000">
                                          <p:stCondLst>
                                            <p:cond delay="1338"/>
                                          </p:stCondLst>
                                        </p:cTn>
                                        <p:tgtEl>
                                          <p:spTgt spid="7"/>
                                        </p:tgtEl>
                                      </p:cBhvr>
                                      <p:to x="100000" y="100000"/>
                                    </p:animScale>
                                    <p:animScale>
                                      <p:cBhvr>
                                        <p:cTn id="49" dur="26">
                                          <p:stCondLst>
                                            <p:cond delay="1642"/>
                                          </p:stCondLst>
                                        </p:cTn>
                                        <p:tgtEl>
                                          <p:spTgt spid="7"/>
                                        </p:tgtEl>
                                      </p:cBhvr>
                                      <p:to x="100000" y="90000"/>
                                    </p:animScale>
                                    <p:animScale>
                                      <p:cBhvr>
                                        <p:cTn id="50" dur="166" decel="50000">
                                          <p:stCondLst>
                                            <p:cond delay="1668"/>
                                          </p:stCondLst>
                                        </p:cTn>
                                        <p:tgtEl>
                                          <p:spTgt spid="7"/>
                                        </p:tgtEl>
                                      </p:cBhvr>
                                      <p:to x="100000" y="100000"/>
                                    </p:animScale>
                                    <p:animScale>
                                      <p:cBhvr>
                                        <p:cTn id="51" dur="26">
                                          <p:stCondLst>
                                            <p:cond delay="1808"/>
                                          </p:stCondLst>
                                        </p:cTn>
                                        <p:tgtEl>
                                          <p:spTgt spid="7"/>
                                        </p:tgtEl>
                                      </p:cBhvr>
                                      <p:to x="100000" y="95000"/>
                                    </p:animScale>
                                    <p:animScale>
                                      <p:cBhvr>
                                        <p:cTn id="52" dur="166" decel="50000">
                                          <p:stCondLst>
                                            <p:cond delay="1834"/>
                                          </p:stCondLst>
                                        </p:cTn>
                                        <p:tgtEl>
                                          <p:spTgt spid="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15394B-EF33-445B-9E22-C90AE1C9F351}"/>
              </a:ext>
            </a:extLst>
          </p:cNvPr>
          <p:cNvSpPr txBox="1"/>
          <p:nvPr/>
        </p:nvSpPr>
        <p:spPr>
          <a:xfrm>
            <a:off x="973394" y="577772"/>
            <a:ext cx="10938385" cy="523220"/>
          </a:xfrm>
          <a:prstGeom prst="rect">
            <a:avLst/>
          </a:prstGeom>
          <a:noFill/>
        </p:spPr>
        <p:txBody>
          <a:bodyPr wrap="square" rtlCol="0">
            <a:spAutoFit/>
          </a:bodyPr>
          <a:lstStyle/>
          <a:p>
            <a:r>
              <a:rPr lang="en-US" sz="2800" b="1">
                <a:latin typeface="UTM Avo" panose="02040603050506020204" pitchFamily="18" charset="0"/>
                <a:cs typeface="Times New Roman" panose="02020603050405020304" pitchFamily="18" charset="0"/>
              </a:rPr>
              <a:t>1. </a:t>
            </a:r>
            <a:r>
              <a:rPr lang="en-US" sz="2800">
                <a:latin typeface="UTM Avo" panose="02040603050506020204" pitchFamily="18" charset="0"/>
                <a:cs typeface="Times New Roman" panose="02020603050405020304" pitchFamily="18" charset="0"/>
              </a:rPr>
              <a:t>Mỗi tổ thực hiện một trong các hoạt động dưới đây:</a:t>
            </a:r>
          </a:p>
        </p:txBody>
      </p:sp>
      <p:sp>
        <p:nvSpPr>
          <p:cNvPr id="3" name="TextBox 2">
            <a:extLst>
              <a:ext uri="{FF2B5EF4-FFF2-40B4-BE49-F238E27FC236}">
                <a16:creationId xmlns:a16="http://schemas.microsoft.com/office/drawing/2014/main" id="{FB3A4B83-815A-4387-BB01-B44D5A909CAE}"/>
              </a:ext>
            </a:extLst>
          </p:cNvPr>
          <p:cNvSpPr txBox="1"/>
          <p:nvPr/>
        </p:nvSpPr>
        <p:spPr>
          <a:xfrm>
            <a:off x="1401097" y="1039437"/>
            <a:ext cx="10938385" cy="523220"/>
          </a:xfrm>
          <a:prstGeom prst="rect">
            <a:avLst/>
          </a:prstGeom>
          <a:noFill/>
        </p:spPr>
        <p:txBody>
          <a:bodyPr wrap="square" rtlCol="0">
            <a:spAutoFit/>
          </a:bodyPr>
          <a:lstStyle/>
          <a:p>
            <a:r>
              <a:rPr lang="en-US" sz="2800">
                <a:latin typeface="UTM Avo" panose="02040603050506020204" pitchFamily="18" charset="0"/>
                <a:cs typeface="Times New Roman" panose="02020603050405020304" pitchFamily="18" charset="0"/>
              </a:rPr>
              <a:t>c) Giới thiệu món ăn quê hương.</a:t>
            </a:r>
          </a:p>
        </p:txBody>
      </p:sp>
      <p:sp>
        <p:nvSpPr>
          <p:cNvPr id="4" name="Content Placeholder 2">
            <a:extLst>
              <a:ext uri="{FF2B5EF4-FFF2-40B4-BE49-F238E27FC236}">
                <a16:creationId xmlns:a16="http://schemas.microsoft.com/office/drawing/2014/main" id="{A8988008-95FF-49D6-961E-30B247EA94D1}"/>
              </a:ext>
            </a:extLst>
          </p:cNvPr>
          <p:cNvSpPr txBox="1">
            <a:spLocks/>
          </p:cNvSpPr>
          <p:nvPr/>
        </p:nvSpPr>
        <p:spPr>
          <a:xfrm>
            <a:off x="403605" y="2236270"/>
            <a:ext cx="6862432" cy="3582293"/>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342900" algn="just" defTabSz="457200">
              <a:lnSpc>
                <a:spcPct val="100000"/>
              </a:lnSpc>
              <a:spcBef>
                <a:spcPts val="0"/>
              </a:spcBef>
              <a:buNone/>
              <a:defRPr/>
            </a:pPr>
            <a:r>
              <a:rPr lang="en-US" sz="3000">
                <a:solidFill>
                  <a:prstClr val="black"/>
                </a:solidFill>
                <a:latin typeface="UTM Avo" panose="02040603050506020204" pitchFamily="18" charset="0"/>
                <a:cs typeface="Times New Roman" pitchFamily="18" charset="0"/>
              </a:rPr>
              <a:t>Quê mình nổi tiếng với món bánh xèo. Bánh có màu vàng, tròn như trăng rằm. Bên trong có nhân là thịt, tôm, nấm, củ sắn cắt sợi,… Rau sống và nước mắm là thành phần quan trọng làm cho bánh thêm ngon.</a:t>
            </a:r>
            <a:r>
              <a:rPr lang="en-US" sz="3000">
                <a:latin typeface="UTM Avo" panose="02040603050506020204" pitchFamily="18" charset="0"/>
              </a:rPr>
              <a:t> Mình rất thích món ăn này</a:t>
            </a:r>
            <a:r>
              <a:rPr lang="en-US"/>
              <a:t>.</a:t>
            </a:r>
            <a:endParaRPr kumimoji="0" lang="vi-VN" sz="36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5" name="Picture 4">
            <a:extLst>
              <a:ext uri="{FF2B5EF4-FFF2-40B4-BE49-F238E27FC236}">
                <a16:creationId xmlns:a16="http://schemas.microsoft.com/office/drawing/2014/main" id="{C65BBB8E-BC22-4A1D-B35C-564A2E031934}"/>
              </a:ext>
            </a:extLst>
          </p:cNvPr>
          <p:cNvPicPr>
            <a:picLocks noChangeAspect="1"/>
          </p:cNvPicPr>
          <p:nvPr/>
        </p:nvPicPr>
        <p:blipFill>
          <a:blip r:embed="rId2"/>
          <a:stretch>
            <a:fillRect/>
          </a:stretch>
        </p:blipFill>
        <p:spPr>
          <a:xfrm>
            <a:off x="7479444" y="1982586"/>
            <a:ext cx="4308952" cy="3835977"/>
          </a:xfrm>
          <a:prstGeom prst="rect">
            <a:avLst/>
          </a:prstGeom>
        </p:spPr>
      </p:pic>
      <p:sp>
        <p:nvSpPr>
          <p:cNvPr id="6" name="Rectangle: Rounded Corners 5">
            <a:extLst>
              <a:ext uri="{FF2B5EF4-FFF2-40B4-BE49-F238E27FC236}">
                <a16:creationId xmlns:a16="http://schemas.microsoft.com/office/drawing/2014/main" id="{A1E2DA0E-41B9-477E-BE9A-45E617442B02}"/>
              </a:ext>
            </a:extLst>
          </p:cNvPr>
          <p:cNvSpPr/>
          <p:nvPr/>
        </p:nvSpPr>
        <p:spPr>
          <a:xfrm>
            <a:off x="250723" y="1689796"/>
            <a:ext cx="11769212" cy="44150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14D2A83-4D29-40C9-AD41-3F65BC0E4845}"/>
              </a:ext>
            </a:extLst>
          </p:cNvPr>
          <p:cNvSpPr/>
          <p:nvPr/>
        </p:nvSpPr>
        <p:spPr>
          <a:xfrm>
            <a:off x="2097494" y="6153013"/>
            <a:ext cx="8477100" cy="58288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UTM Avo" panose="02040603050506020204" pitchFamily="18" charset="0"/>
              </a:rPr>
              <a:t>MỜI CẢ LỚP CÙNG THƯỞNG THỨC!</a:t>
            </a:r>
          </a:p>
        </p:txBody>
      </p:sp>
    </p:spTree>
    <p:extLst>
      <p:ext uri="{BB962C8B-B14F-4D97-AF65-F5344CB8AC3E}">
        <p14:creationId xmlns:p14="http://schemas.microsoft.com/office/powerpoint/2010/main" val="219279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794ED471-066F-4BB5-ADAD-DF436B985376}"/>
              </a:ext>
            </a:extLst>
          </p:cNvPr>
          <p:cNvPicPr>
            <a:picLocks noChangeAspect="1"/>
          </p:cNvPicPr>
          <p:nvPr/>
        </p:nvPicPr>
        <p:blipFill>
          <a:blip r:embed="rId2"/>
          <a:stretch>
            <a:fillRect/>
          </a:stretch>
        </p:blipFill>
        <p:spPr>
          <a:xfrm>
            <a:off x="0" y="444357"/>
            <a:ext cx="12192000" cy="6413643"/>
          </a:xfrm>
          <a:prstGeom prst="rect">
            <a:avLst/>
          </a:prstGeom>
        </p:spPr>
      </p:pic>
      <p:sp>
        <p:nvSpPr>
          <p:cNvPr id="6" name="TextBox 5">
            <a:extLst>
              <a:ext uri="{FF2B5EF4-FFF2-40B4-BE49-F238E27FC236}">
                <a16:creationId xmlns:a16="http://schemas.microsoft.com/office/drawing/2014/main" id="{E1FB405E-816C-431B-AF25-CA21B71F7F75}"/>
              </a:ext>
            </a:extLst>
          </p:cNvPr>
          <p:cNvSpPr txBox="1"/>
          <p:nvPr/>
        </p:nvSpPr>
        <p:spPr>
          <a:xfrm>
            <a:off x="2050778" y="2625826"/>
            <a:ext cx="8716538" cy="1446550"/>
          </a:xfrm>
          <a:prstGeom prst="rect">
            <a:avLst/>
          </a:prstGeom>
          <a:solidFill>
            <a:schemeClr val="bg1"/>
          </a:solidFill>
        </p:spPr>
        <p:txBody>
          <a:bodyPr wrap="square" rtlCol="0">
            <a:spAutoFit/>
          </a:bodyPr>
          <a:lstStyle/>
          <a:p>
            <a:r>
              <a:rPr lang="en-US" sz="4400" b="1">
                <a:solidFill>
                  <a:schemeClr val="tx1"/>
                </a:solidFill>
                <a:latin typeface="UTM Avo" panose="02040603050506020204" pitchFamily="18" charset="0"/>
                <a:cs typeface="Times New Roman" panose="02020603050405020304" pitchFamily="18" charset="0"/>
              </a:rPr>
              <a:t>2. </a:t>
            </a:r>
            <a:r>
              <a:rPr lang="en-US" sz="4400">
                <a:solidFill>
                  <a:schemeClr val="tx1"/>
                </a:solidFill>
                <a:latin typeface="UTM Avo" panose="02040603050506020204" pitchFamily="18" charset="0"/>
                <a:cs typeface="Times New Roman" panose="02020603050405020304" pitchFamily="18" charset="0"/>
              </a:rPr>
              <a:t>Cả lớp bình chọn những sản phẩm, hoạt động hay.</a:t>
            </a:r>
          </a:p>
        </p:txBody>
      </p:sp>
    </p:spTree>
    <p:extLst>
      <p:ext uri="{BB962C8B-B14F-4D97-AF65-F5344CB8AC3E}">
        <p14:creationId xmlns:p14="http://schemas.microsoft.com/office/powerpoint/2010/main" val="1354513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ảng">
            <a:extLst>
              <a:ext uri="{FF2B5EF4-FFF2-40B4-BE49-F238E27FC236}">
                <a16:creationId xmlns:a16="http://schemas.microsoft.com/office/drawing/2014/main" id="{C15FDB70-E56F-4A16-853D-5F05E028B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416" y="770717"/>
            <a:ext cx="7924136" cy="3976395"/>
          </a:xfrm>
          <a:prstGeom prst="rect">
            <a:avLst/>
          </a:prstGeom>
        </p:spPr>
      </p:pic>
      <p:pic>
        <p:nvPicPr>
          <p:cNvPr id="5" name="bkgr 1">
            <a:extLst>
              <a:ext uri="{FF2B5EF4-FFF2-40B4-BE49-F238E27FC236}">
                <a16:creationId xmlns:a16="http://schemas.microsoft.com/office/drawing/2014/main" id="{242F90B9-7779-4F84-A6E2-EE15B88EEAF8}"/>
              </a:ext>
            </a:extLst>
          </p:cNvPr>
          <p:cNvPicPr>
            <a:picLocks noChangeAspect="1"/>
          </p:cNvPicPr>
          <p:nvPr/>
        </p:nvPicPr>
        <p:blipFill rotWithShape="1">
          <a:blip r:embed="rId3">
            <a:extLst>
              <a:ext uri="{28A0092B-C50C-407E-A947-70E740481C1C}">
                <a14:useLocalDpi xmlns:a14="http://schemas.microsoft.com/office/drawing/2010/main" val="0"/>
              </a:ext>
            </a:extLst>
          </a:blip>
          <a:srcRect t="-1" b="-247"/>
          <a:stretch/>
        </p:blipFill>
        <p:spPr>
          <a:xfrm>
            <a:off x="0" y="4553099"/>
            <a:ext cx="12192000" cy="1814028"/>
          </a:xfrm>
          <a:prstGeom prst="rect">
            <a:avLst/>
          </a:prstGeom>
        </p:spPr>
      </p:pic>
      <p:sp>
        <p:nvSpPr>
          <p:cNvPr id="6" name="TextBox 5">
            <a:extLst>
              <a:ext uri="{FF2B5EF4-FFF2-40B4-BE49-F238E27FC236}">
                <a16:creationId xmlns:a16="http://schemas.microsoft.com/office/drawing/2014/main" id="{24488899-0B4A-4E1B-A52C-418B7A9E86DD}"/>
              </a:ext>
            </a:extLst>
          </p:cNvPr>
          <p:cNvSpPr txBox="1"/>
          <p:nvPr/>
        </p:nvSpPr>
        <p:spPr>
          <a:xfrm>
            <a:off x="3278307" y="2000189"/>
            <a:ext cx="6906058" cy="1323439"/>
          </a:xfrm>
          <a:prstGeom prst="rect">
            <a:avLst/>
          </a:prstGeom>
          <a:noFill/>
        </p:spPr>
        <p:txBody>
          <a:bodyPr wrap="none" rtlCol="0">
            <a:spAutoFit/>
          </a:bodyPr>
          <a:lstStyle/>
          <a:p>
            <a:r>
              <a:rPr lang="en-US" sz="8000">
                <a:solidFill>
                  <a:schemeClr val="bg1"/>
                </a:solidFill>
                <a:latin typeface="UTM Avo" panose="02040603050506020204" pitchFamily="18" charset="0"/>
                <a:cs typeface="Times New Roman" pitchFamily="18" charset="0"/>
              </a:rPr>
              <a:t>TỰ ĐÁNH GIÁ</a:t>
            </a:r>
            <a:endParaRPr lang="en-US" sz="8000" dirty="0">
              <a:solidFill>
                <a:schemeClr val="bg1"/>
              </a:solidFill>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18876523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6803" descr="PPT素材-03">
            <a:extLst>
              <a:ext uri="{FF2B5EF4-FFF2-40B4-BE49-F238E27FC236}">
                <a16:creationId xmlns:a16="http://schemas.microsoft.com/office/drawing/2014/main" id="{7E72897E-D08E-4B1A-95D9-100ABA1C2672}"/>
              </a:ext>
            </a:extLst>
          </p:cNvPr>
          <p:cNvPicPr>
            <a:picLocks noChangeAspect="1"/>
          </p:cNvPicPr>
          <p:nvPr/>
        </p:nvPicPr>
        <p:blipFill>
          <a:blip r:embed="rId2"/>
          <a:stretch>
            <a:fillRect/>
          </a:stretch>
        </p:blipFill>
        <p:spPr>
          <a:xfrm>
            <a:off x="-145155" y="269823"/>
            <a:ext cx="12187767" cy="6329598"/>
          </a:xfrm>
          <a:prstGeom prst="rect">
            <a:avLst/>
          </a:prstGeom>
          <a:noFill/>
          <a:ln w="9525">
            <a:noFill/>
          </a:ln>
        </p:spPr>
      </p:pic>
      <p:sp>
        <p:nvSpPr>
          <p:cNvPr id="5" name="TextBox 4">
            <a:extLst>
              <a:ext uri="{FF2B5EF4-FFF2-40B4-BE49-F238E27FC236}">
                <a16:creationId xmlns:a16="http://schemas.microsoft.com/office/drawing/2014/main" id="{923D0C46-61D2-4FA0-B61F-28F11781A859}"/>
              </a:ext>
            </a:extLst>
          </p:cNvPr>
          <p:cNvSpPr txBox="1"/>
          <p:nvPr/>
        </p:nvSpPr>
        <p:spPr>
          <a:xfrm>
            <a:off x="2202826" y="2167897"/>
            <a:ext cx="8318377" cy="3046988"/>
          </a:xfrm>
          <a:prstGeom prst="rect">
            <a:avLst/>
          </a:prstGeom>
          <a:noFill/>
        </p:spPr>
        <p:txBody>
          <a:bodyPr wrap="square" rtlCol="0">
            <a:spAutoFit/>
          </a:bodyPr>
          <a:lstStyle/>
          <a:p>
            <a:pPr lvl="0" algn="ct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Sau</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Bài</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30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và</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Bài</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31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em</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đã</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biết</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những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gì</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đã</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làm</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được</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những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gì</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Hãy</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đánh</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giá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theo</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bảng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dưới</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đây</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a:t>
            </a:r>
          </a:p>
        </p:txBody>
      </p:sp>
    </p:spTree>
    <p:extLst>
      <p:ext uri="{BB962C8B-B14F-4D97-AF65-F5344CB8AC3E}">
        <p14:creationId xmlns:p14="http://schemas.microsoft.com/office/powerpoint/2010/main" val="39980840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8DA6DB-66AE-4285-B897-27AE715B226D}"/>
              </a:ext>
            </a:extLst>
          </p:cNvPr>
          <p:cNvPicPr>
            <a:picLocks noChangeAspect="1"/>
          </p:cNvPicPr>
          <p:nvPr/>
        </p:nvPicPr>
        <p:blipFill rotWithShape="1">
          <a:blip r:embed="rId2">
            <a:extLst>
              <a:ext uri="{28A0092B-C50C-407E-A947-70E740481C1C}">
                <a14:useLocalDpi xmlns:a14="http://schemas.microsoft.com/office/drawing/2010/main" val="0"/>
              </a:ext>
            </a:extLst>
          </a:blip>
          <a:srcRect l="1222" t="4947" r="-1222" b="214"/>
          <a:stretch/>
        </p:blipFill>
        <p:spPr>
          <a:xfrm>
            <a:off x="149605" y="501446"/>
            <a:ext cx="11892789" cy="6504038"/>
          </a:xfrm>
          <a:prstGeom prst="rect">
            <a:avLst/>
          </a:prstGeom>
        </p:spPr>
      </p:pic>
    </p:spTree>
    <p:extLst>
      <p:ext uri="{BB962C8B-B14F-4D97-AF65-F5344CB8AC3E}">
        <p14:creationId xmlns:p14="http://schemas.microsoft.com/office/powerpoint/2010/main" val="827703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80DF398-2F66-4BE5-9044-5B4785AE2E63}"/>
              </a:ext>
            </a:extLst>
          </p:cNvPr>
          <p:cNvSpPr txBox="1">
            <a:spLocks/>
          </p:cNvSpPr>
          <p:nvPr/>
        </p:nvSpPr>
        <p:spPr>
          <a:xfrm>
            <a:off x="2172375" y="2833411"/>
            <a:ext cx="9144000" cy="89852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800" b="1">
                <a:solidFill>
                  <a:srgbClr val="FF8119"/>
                </a:solidFill>
                <a:latin typeface="UTM Avo" panose="02040603050506020204" pitchFamily="18" charset="0"/>
              </a:rPr>
              <a:t>Hoc10 chúc các em học tốt!</a:t>
            </a:r>
            <a:endParaRPr lang="en-US" sz="4800" b="1" dirty="0">
              <a:solidFill>
                <a:srgbClr val="FF8119"/>
              </a:solidFill>
              <a:latin typeface="UTM Avo" panose="02040603050506020204" pitchFamily="18" charset="0"/>
            </a:endParaRPr>
          </a:p>
        </p:txBody>
      </p:sp>
    </p:spTree>
    <p:extLst>
      <p:ext uri="{BB962C8B-B14F-4D97-AF65-F5344CB8AC3E}">
        <p14:creationId xmlns:p14="http://schemas.microsoft.com/office/powerpoint/2010/main" val="111836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HOC10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1462</TotalTime>
  <Words>495</Words>
  <Application>Microsoft Office PowerPoint</Application>
  <PresentationFormat>Widescreen</PresentationFormat>
  <Paragraphs>33</Paragraphs>
  <Slides>13</Slides>
  <Notes>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UTM Avo</vt:lpstr>
      <vt:lpstr>Calibri</vt:lpstr>
      <vt:lpstr>HOC10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Ziczac</cp:lastModifiedBy>
  <cp:revision>82</cp:revision>
  <dcterms:created xsi:type="dcterms:W3CDTF">2021-11-01T08:16:43Z</dcterms:created>
  <dcterms:modified xsi:type="dcterms:W3CDTF">2022-03-29T06:03:46Z</dcterms:modified>
</cp:coreProperties>
</file>