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3"/>
  </p:notesMasterIdLst>
  <p:sldIdLst>
    <p:sldId id="300" r:id="rId2"/>
    <p:sldId id="364" r:id="rId3"/>
    <p:sldId id="365" r:id="rId4"/>
    <p:sldId id="276" r:id="rId5"/>
    <p:sldId id="279" r:id="rId6"/>
    <p:sldId id="371" r:id="rId7"/>
    <p:sldId id="372" r:id="rId8"/>
    <p:sldId id="373" r:id="rId9"/>
    <p:sldId id="374" r:id="rId10"/>
    <p:sldId id="331" r:id="rId11"/>
    <p:sldId id="3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85051463-38AD-44D0-82E0-22F178E5D11E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0E505E7F-62A9-4701-BFC2-BAF91B980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1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0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9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5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7936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36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33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18" r:id="rId4"/>
    <p:sldLayoutId id="2147483821" r:id="rId5"/>
    <p:sldLayoutId id="2147483878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162627" y="1648606"/>
            <a:ext cx="986680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31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Chữ hoa N (kiểu 2)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</a:t>
            </a: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VIỆT 2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63" y="1797318"/>
            <a:ext cx="56880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Quan</a:t>
            </a:r>
            <a:r>
              <a:rPr kumimoji="0" lang="en-US" sz="3200" strike="noStrike" kern="1200" cap="none" spc="0" normalizeH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sát và chọn ý đúng</a:t>
            </a:r>
            <a:endParaRPr kumimoji="0" lang="en-US" sz="3200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093" y="3429000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4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000" y="4797384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6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4474" y="4083562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b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5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li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783212" y="572313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 (kiểu 2)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203999" y="3948112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4A5AE3-6C95-428A-9EC1-B524680831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6" t="8122"/>
          <a:stretch/>
        </p:blipFill>
        <p:spPr>
          <a:xfrm>
            <a:off x="7712126" y="1363953"/>
            <a:ext cx="4020811" cy="49047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99F24C-00CD-4B09-97CF-53549B38F91E}"/>
              </a:ext>
            </a:extLst>
          </p:cNvPr>
          <p:cNvSpPr txBox="1"/>
          <p:nvPr/>
        </p:nvSpPr>
        <p:spPr>
          <a:xfrm>
            <a:off x="202809" y="2822288"/>
            <a:ext cx="74359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Chữ </a:t>
            </a:r>
            <a:r>
              <a:rPr lang="en-US" sz="3200" noProof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>
                <a:solidFill>
                  <a:srgbClr val="0000FF"/>
                </a:solidFill>
                <a:latin typeface="UTM Avo" panose="02040603050506020204" pitchFamily="18" charset="0"/>
              </a:rPr>
              <a:t>(kiểu 2)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cỡ vừa cao mấy ô li?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8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6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4" grpId="0"/>
      <p:bldP spid="25" grpId="0" build="allAtOnce"/>
      <p:bldP spid="27" grpId="0" animBg="1"/>
      <p:bldP spid="2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059" y="2699136"/>
            <a:ext cx="21675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2,5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585" y="4472269"/>
            <a:ext cx="19198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4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059" y="3623537"/>
            <a:ext cx="28786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3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hoa N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(kiểu 2)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363059" y="2615512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7A07D-CD62-4F59-8B39-DECA7D64A5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14" t="23018" r="11463" b="23014"/>
          <a:stretch/>
        </p:blipFill>
        <p:spPr>
          <a:xfrm>
            <a:off x="7912464" y="1725977"/>
            <a:ext cx="3773010" cy="4239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1E2965-CC09-4E7F-855A-922B38FAF34C}"/>
              </a:ext>
            </a:extLst>
          </p:cNvPr>
          <p:cNvSpPr txBox="1"/>
          <p:nvPr/>
        </p:nvSpPr>
        <p:spPr>
          <a:xfrm>
            <a:off x="321596" y="1725977"/>
            <a:ext cx="7429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Chữ </a:t>
            </a:r>
            <a:r>
              <a:rPr lang="en-US" sz="3200" noProof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r>
              <a:rPr lang="en-US" sz="32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>
                <a:solidFill>
                  <a:srgbClr val="0000FF"/>
                </a:solidFill>
                <a:latin typeface="UTM Avo" panose="02040603050506020204" pitchFamily="18" charset="0"/>
              </a:rPr>
              <a:t>(kiểu 2)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cỡ 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nhỏ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cao mấy ô li?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2588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8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4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build="allAtOnce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769648" y="2209639"/>
            <a:ext cx="50643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Chữ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(kiều 2)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nét.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341562" y="1316196"/>
            <a:ext cx="6779045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Chữ N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(kiều 2)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341562" y="2874161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Đó là các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nét nào?</a:t>
            </a:r>
          </a:p>
        </p:txBody>
      </p:sp>
      <p:sp>
        <p:nvSpPr>
          <p:cNvPr id="8" name="Google Shape;187;p5">
            <a:extLst>
              <a:ext uri="{FF2B5EF4-FFF2-40B4-BE49-F238E27FC236}">
                <a16:creationId xmlns:a16="http://schemas.microsoft.com/office/drawing/2014/main" id="{0DA322E8-E81E-44EA-A92F-8DE2D834FAC7}"/>
              </a:ext>
            </a:extLst>
          </p:cNvPr>
          <p:cNvSpPr txBox="1"/>
          <p:nvPr/>
        </p:nvSpPr>
        <p:spPr>
          <a:xfrm>
            <a:off x="4391878" y="554790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N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(kiểu 2)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42AC0-2F99-41C3-B187-058131076834}"/>
              </a:ext>
            </a:extLst>
          </p:cNvPr>
          <p:cNvSpPr txBox="1"/>
          <p:nvPr/>
        </p:nvSpPr>
        <p:spPr>
          <a:xfrm>
            <a:off x="634561" y="3846251"/>
            <a:ext cx="64860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* Nét 1: Móc hai đầu (trái) đều lượn vào trong.</a:t>
            </a:r>
          </a:p>
          <a:p>
            <a:pPr algn="just"/>
            <a:r>
              <a:rPr lang="en-US" sz="2800">
                <a:cs typeface="Times New Roman" panose="02020603050405020304" pitchFamily="18" charset="0"/>
              </a:rPr>
              <a:t>* Nét 2: Là kết hợp 2 nét cơ bản: lượn ngang và cong trái nối liền nhau, tạo vòng xoắn nhỏ phía trên.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8F08E8-CE2B-4B77-964A-E9932DAD12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72"/>
          <a:stretch/>
        </p:blipFill>
        <p:spPr>
          <a:xfrm>
            <a:off x="7683149" y="1849347"/>
            <a:ext cx="3792469" cy="437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568886" y="584965"/>
            <a:ext cx="10014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DẪN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HOA </a:t>
            </a:r>
            <a:r>
              <a:rPr lang="en-US" sz="3200" b="1" noProof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</a:t>
            </a:r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(kiểu 2)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293E8A-431E-43BE-A9A4-85D3B8230B48}"/>
              </a:ext>
            </a:extLst>
          </p:cNvPr>
          <p:cNvSpPr txBox="1"/>
          <p:nvPr/>
        </p:nvSpPr>
        <p:spPr>
          <a:xfrm>
            <a:off x="6096000" y="1382804"/>
            <a:ext cx="592393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8463" algn="just"/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- Nét 1: </a:t>
            </a:r>
            <a:r>
              <a:rPr lang="vi-VN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Đặt bút trên </a:t>
            </a:r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ĐK</a:t>
            </a:r>
            <a:r>
              <a:rPr lang="vi-VN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 5, viết nét móc hai đầu trái</a:t>
            </a:r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 (</a:t>
            </a: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hai đầu đều lượn vào trong)</a:t>
            </a:r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;</a:t>
            </a:r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 dừng bút ĐK </a:t>
            </a:r>
            <a:r>
              <a:rPr lang="vi-VN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.</a:t>
            </a:r>
          </a:p>
          <a:p>
            <a:pPr indent="398463" algn="just"/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- Nét 2: Từ điểm dừng bút của nét 1, lia bút lên đoạn nét móc ở ĐK 5, viết nét lượn ngang rồi chuyển hướng đầu bút trở lại để viết tiếp nét cong trái; dừng bút ĐK 2.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pic>
        <p:nvPicPr>
          <p:cNvPr id="2" name="Chữ N">
            <a:hlinkClick r:id="" action="ppaction://media"/>
            <a:extLst>
              <a:ext uri="{FF2B5EF4-FFF2-40B4-BE49-F238E27FC236}">
                <a16:creationId xmlns:a16="http://schemas.microsoft.com/office/drawing/2014/main" id="{082DFEE6-FA7A-48CB-9B1E-11058D21412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2426.6666"/>
                </p14:media>
              </p:ext>
            </p:extLst>
          </p:nvPr>
        </p:nvPicPr>
        <p:blipFill rotWithShape="1">
          <a:blip r:embed="rId4"/>
          <a:srcRect l="14678" r="27540"/>
          <a:stretch/>
        </p:blipFill>
        <p:spPr>
          <a:xfrm>
            <a:off x="248574" y="1169740"/>
            <a:ext cx="5540632" cy="495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0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498438" y="747445"/>
            <a:ext cx="11872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HƯỚNG DẪN 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HOA </a:t>
            </a:r>
            <a:r>
              <a:rPr lang="en-US" sz="3200" b="1" noProof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</a:t>
            </a:r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(kiểu 2)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CỠ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NHỎ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Chữ N">
            <a:hlinkClick r:id="" action="ppaction://media"/>
            <a:extLst>
              <a:ext uri="{FF2B5EF4-FFF2-40B4-BE49-F238E27FC236}">
                <a16:creationId xmlns:a16="http://schemas.microsoft.com/office/drawing/2014/main" id="{8AC55C5E-C1B4-4DA1-A4D7-8394022523F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619"/>
                </p14:media>
              </p:ext>
            </p:extLst>
          </p:nvPr>
        </p:nvPicPr>
        <p:blipFill rotWithShape="1">
          <a:blip r:embed="rId4"/>
          <a:srcRect l="15155"/>
          <a:stretch/>
        </p:blipFill>
        <p:spPr>
          <a:xfrm>
            <a:off x="2500496" y="1569074"/>
            <a:ext cx="7191008" cy="476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41;p12">
            <a:extLst>
              <a:ext uri="{FF2B5EF4-FFF2-40B4-BE49-F238E27FC236}">
                <a16:creationId xmlns:a16="http://schemas.microsoft.com/office/drawing/2014/main" id="{BC11DE93-5C34-4CA6-B94B-755264B8C74B}"/>
              </a:ext>
            </a:extLst>
          </p:cNvPr>
          <p:cNvGrpSpPr/>
          <p:nvPr/>
        </p:nvGrpSpPr>
        <p:grpSpPr>
          <a:xfrm>
            <a:off x="8274152" y="3594928"/>
            <a:ext cx="3917848" cy="3263072"/>
            <a:chOff x="-591423" y="1707337"/>
            <a:chExt cx="7679682" cy="5787085"/>
          </a:xfrm>
        </p:grpSpPr>
        <p:pic>
          <p:nvPicPr>
            <p:cNvPr id="6" name="Google Shape;242;p12">
              <a:extLst>
                <a:ext uri="{FF2B5EF4-FFF2-40B4-BE49-F238E27FC236}">
                  <a16:creationId xmlns:a16="http://schemas.microsoft.com/office/drawing/2014/main" id="{41B6A757-D6AF-4D79-A281-2D17BBB86A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43;p12">
              <a:extLst>
                <a:ext uri="{FF2B5EF4-FFF2-40B4-BE49-F238E27FC236}">
                  <a16:creationId xmlns:a16="http://schemas.microsoft.com/office/drawing/2014/main" id="{79D26F66-65F3-408F-B908-064B1A9D86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C1A0C1B-A001-45D8-A18D-B8DB07045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1" y="861453"/>
            <a:ext cx="8445898" cy="4803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3216DD-9C52-49C3-8B34-61D2BF26B114}"/>
              </a:ext>
            </a:extLst>
          </p:cNvPr>
          <p:cNvSpPr txBox="1"/>
          <p:nvPr/>
        </p:nvSpPr>
        <p:spPr>
          <a:xfrm>
            <a:off x="684268" y="2425377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  <a:latin typeface="UTM Avo" panose="02040603050506020204" pitchFamily="18" charset="0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5377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541272"/>
            <a:ext cx="4552658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ứng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907357" y="5164711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g, h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482448" y="3354439"/>
            <a:ext cx="3050386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019" y="4580332"/>
            <a:ext cx="9724710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749784" y="3161762"/>
            <a:ext cx="59441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Chữ cái nào được viết hoa?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749784" y="3787294"/>
            <a:ext cx="100165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Khoảng cách giữa các chữ ghi tiếng như thế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698019" y="5003208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698018" y="5668623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Những chữ cái nào cao 1,5 ô 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907357" y="5834146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 t.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Google Shape;187;p5">
            <a:extLst>
              <a:ext uri="{FF2B5EF4-FFF2-40B4-BE49-F238E27FC236}">
                <a16:creationId xmlns:a16="http://schemas.microsoft.com/office/drawing/2014/main" id="{F4108BE6-58B5-4366-8A21-7537332B9124}"/>
              </a:ext>
            </a:extLst>
          </p:cNvPr>
          <p:cNvSpPr txBox="1"/>
          <p:nvPr/>
        </p:nvSpPr>
        <p:spPr>
          <a:xfrm>
            <a:off x="5698960" y="501926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N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(kiểu 2)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D72E91-C379-4A4E-83BE-AA32FB24D8B0}"/>
              </a:ext>
            </a:extLst>
          </p:cNvPr>
          <p:cNvSpPr txBox="1"/>
          <p:nvPr/>
        </p:nvSpPr>
        <p:spPr>
          <a:xfrm>
            <a:off x="749784" y="3494758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Những chữ cái còn lại cao mấy ô 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ABF1A0-140A-4CC7-ADCC-102D5F7F3541}"/>
              </a:ext>
            </a:extLst>
          </p:cNvPr>
          <p:cNvSpPr txBox="1"/>
          <p:nvPr/>
        </p:nvSpPr>
        <p:spPr>
          <a:xfrm>
            <a:off x="7593479" y="3654445"/>
            <a:ext cx="4613986" cy="130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marR="0" lvl="0" indent="-5159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s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cao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1.25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li.    Còn lại cao 1 ô li.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07555D-21DD-44BE-A54E-296A92060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18" y="1444911"/>
            <a:ext cx="10677596" cy="18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4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541272"/>
            <a:ext cx="4437248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ứng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Google Shape;187;p5">
            <a:extLst>
              <a:ext uri="{FF2B5EF4-FFF2-40B4-BE49-F238E27FC236}">
                <a16:creationId xmlns:a16="http://schemas.microsoft.com/office/drawing/2014/main" id="{F4108BE6-58B5-4366-8A21-7537332B9124}"/>
              </a:ext>
            </a:extLst>
          </p:cNvPr>
          <p:cNvSpPr txBox="1"/>
          <p:nvPr/>
        </p:nvSpPr>
        <p:spPr>
          <a:xfrm>
            <a:off x="5813801" y="564102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N (kiểu 2)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83F9CA-BB8C-4E8A-B195-2739208F499A}"/>
              </a:ext>
            </a:extLst>
          </p:cNvPr>
          <p:cNvSpPr txBox="1"/>
          <p:nvPr/>
        </p:nvSpPr>
        <p:spPr>
          <a:xfrm>
            <a:off x="1723601" y="3398156"/>
            <a:ext cx="5944164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Ý nghĩa của câu tục ngữ trên?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CEEDF1-6C69-42AB-BDD5-63C2EB47FF9A}"/>
              </a:ext>
            </a:extLst>
          </p:cNvPr>
          <p:cNvSpPr txBox="1"/>
          <p:nvPr/>
        </p:nvSpPr>
        <p:spPr>
          <a:xfrm>
            <a:off x="548646" y="4014024"/>
            <a:ext cx="111757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Đây </a:t>
            </a: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 một tục ngữ hay chỉ thiên nhiên.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âu tục ngữ là sự đúc kết kinh nghiệm của cha ông ta về hiện tượng nắng mưa của trời.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 </a:t>
            </a: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Đêm đến nếu nhiều sao, sao sáng rõ thì ắt hẳn ngày mai trời sẽ nắng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</a:t>
            </a:r>
            <a:r>
              <a:rPr lang="vi-VN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còn ngược lại nếu trời ít sao hoặc không có sao thì trời ngày mai sẽ mưa.</a:t>
            </a:r>
            <a:endParaRPr lang="en-US" sz="2800">
              <a:solidFill>
                <a:prstClr val="black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871646-1B39-4FBC-B311-979F39909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18" y="1444911"/>
            <a:ext cx="10677596" cy="18425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3E9D67-4E0E-45DF-BE08-5FA7C8ECF1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651"/>
          <a:stretch/>
        </p:blipFill>
        <p:spPr>
          <a:xfrm>
            <a:off x="6608760" y="1907026"/>
            <a:ext cx="4214348" cy="3107432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30BBC401-C5DB-4CF3-B1FD-0DE93DE0A635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tretch>
            <a:fillRect/>
          </a:stretch>
        </p:blipFill>
        <p:spPr>
          <a:xfrm>
            <a:off x="1575960" y="1906133"/>
            <a:ext cx="4318000" cy="310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/>
      <p:bldP spid="23" grpId="0" animBg="1"/>
      <p:bldP spid="23" grpId="1" animBg="1"/>
      <p:bldP spid="24" grpId="0"/>
      <p:bldP spid="2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2C4662-4805-4646-9CD7-AC9F644013A5}"/>
              </a:ext>
            </a:extLst>
          </p:cNvPr>
          <p:cNvSpPr/>
          <p:nvPr/>
        </p:nvSpPr>
        <p:spPr>
          <a:xfrm>
            <a:off x="617969" y="3403199"/>
            <a:ext cx="10537371" cy="154657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kumimoji="0" lang="en-US" sz="4800" b="1" i="0" u="none" strike="noStrike" kern="1200" cap="none" spc="0" normalizeH="0" baseline="0" noProof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>
                <a:ln w="11430"/>
                <a:solidFill>
                  <a:srgbClr val="0070C0"/>
                </a:solidFill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hành</a:t>
            </a:r>
            <a:r>
              <a:rPr lang="en-US" sz="48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 vở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 viết</a:t>
            </a:r>
            <a:endParaRPr kumimoji="0" lang="en-US" sz="4800" b="1" i="0" u="none" strike="noStrike" kern="1200" cap="none" spc="0" normalizeH="0" baseline="0" noProof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81885" y="2823518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54912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496</Words>
  <Application>Microsoft Office PowerPoint</Application>
  <PresentationFormat>Widescreen</PresentationFormat>
  <Paragraphs>48</Paragraphs>
  <Slides>11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等线</vt:lpstr>
      <vt:lpstr>Arial</vt:lpstr>
      <vt:lpstr>Arial-Rounded</vt:lpstr>
      <vt:lpstr>Times New Roman</vt:lpstr>
      <vt:lpstr>UTM Avo</vt:lpstr>
      <vt:lpstr>Wingdings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168</cp:revision>
  <dcterms:created xsi:type="dcterms:W3CDTF">2021-06-07T06:59:14Z</dcterms:created>
  <dcterms:modified xsi:type="dcterms:W3CDTF">2022-03-30T03:20:24Z</dcterms:modified>
</cp:coreProperties>
</file>