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  <p:sldMasterId id="2147483759" r:id="rId2"/>
  </p:sldMasterIdLst>
  <p:notesMasterIdLst>
    <p:notesMasterId r:id="rId29"/>
  </p:notesMasterIdLst>
  <p:sldIdLst>
    <p:sldId id="478" r:id="rId3"/>
    <p:sldId id="259" r:id="rId4"/>
    <p:sldId id="467" r:id="rId5"/>
    <p:sldId id="319" r:id="rId6"/>
    <p:sldId id="301" r:id="rId7"/>
    <p:sldId id="297" r:id="rId8"/>
    <p:sldId id="302" r:id="rId9"/>
    <p:sldId id="475" r:id="rId10"/>
    <p:sldId id="476" r:id="rId11"/>
    <p:sldId id="309" r:id="rId12"/>
    <p:sldId id="291" r:id="rId13"/>
    <p:sldId id="315" r:id="rId14"/>
    <p:sldId id="477" r:id="rId15"/>
    <p:sldId id="316" r:id="rId16"/>
    <p:sldId id="292" r:id="rId17"/>
    <p:sldId id="443" r:id="rId18"/>
    <p:sldId id="311" r:id="rId19"/>
    <p:sldId id="327" r:id="rId20"/>
    <p:sldId id="326" r:id="rId21"/>
    <p:sldId id="445" r:id="rId22"/>
    <p:sldId id="446" r:id="rId23"/>
    <p:sldId id="313" r:id="rId24"/>
    <p:sldId id="447" r:id="rId25"/>
    <p:sldId id="270" r:id="rId26"/>
    <p:sldId id="314" r:id="rId27"/>
    <p:sldId id="344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DFE2939-392D-44B4-BC4C-E0387301CED0}">
          <p14:sldIdLst>
            <p14:sldId id="478"/>
            <p14:sldId id="259"/>
            <p14:sldId id="467"/>
            <p14:sldId id="319"/>
            <p14:sldId id="301"/>
            <p14:sldId id="297"/>
            <p14:sldId id="302"/>
            <p14:sldId id="475"/>
            <p14:sldId id="476"/>
            <p14:sldId id="309"/>
            <p14:sldId id="291"/>
            <p14:sldId id="315"/>
            <p14:sldId id="477"/>
            <p14:sldId id="316"/>
            <p14:sldId id="292"/>
            <p14:sldId id="443"/>
            <p14:sldId id="311"/>
            <p14:sldId id="327"/>
            <p14:sldId id="326"/>
            <p14:sldId id="445"/>
            <p14:sldId id="446"/>
            <p14:sldId id="313"/>
            <p14:sldId id="447"/>
            <p14:sldId id="270"/>
            <p14:sldId id="314"/>
            <p14:sldId id="34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83" d="100"/>
          <a:sy n="83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1FB7D-739E-4967-B969-45A098496153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EBBB3-A42B-4BCE-A694-1D7BF660F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5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7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75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51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29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9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CB0343-9CBA-4127-92D1-66C21816CB73}"/>
              </a:ext>
            </a:extLst>
          </p:cNvPr>
          <p:cNvSpPr/>
          <p:nvPr userDrawn="1"/>
        </p:nvSpPr>
        <p:spPr>
          <a:xfrm>
            <a:off x="11008797" y="0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03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99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25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04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87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1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14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20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74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39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68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24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080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9707038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94725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6068318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1352398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74790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16044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17248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4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703828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71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24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6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17.png"/><Relationship Id="rId5" Type="http://schemas.openxmlformats.org/officeDocument/2006/relationships/image" Target="../media/image41.png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877818" y="1679860"/>
            <a:ext cx="8645059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32</a:t>
            </a:r>
          </a:p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Tô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P, Q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2" y="45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00" y="57957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52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B0531C9-721A-4E77-8A96-51F170DF1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54837" y="28347"/>
            <a:ext cx="2691932" cy="26919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9417D53-E93C-49FC-BE43-26EDA46E8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80" y="5094441"/>
            <a:ext cx="5364480" cy="1129364"/>
          </a:xfrm>
          <a:prstGeom prst="rect">
            <a:avLst/>
          </a:prstGeom>
        </p:spPr>
      </p:pic>
      <p:grpSp>
        <p:nvGrpSpPr>
          <p:cNvPr id="6" name="组合 8">
            <a:extLst>
              <a:ext uri="{FF2B5EF4-FFF2-40B4-BE49-F238E27FC236}">
                <a16:creationId xmlns:a16="http://schemas.microsoft.com/office/drawing/2014/main" id="{D8D42BD0-9AD0-455C-AC4E-D0FAD92BEEE7}"/>
              </a:ext>
            </a:extLst>
          </p:cNvPr>
          <p:cNvGrpSpPr/>
          <p:nvPr/>
        </p:nvGrpSpPr>
        <p:grpSpPr>
          <a:xfrm>
            <a:off x="1668167" y="5005924"/>
            <a:ext cx="1718993" cy="1313980"/>
            <a:chOff x="1631991" y="5087828"/>
            <a:chExt cx="1718993" cy="1313980"/>
          </a:xfrm>
        </p:grpSpPr>
        <p:pic>
          <p:nvPicPr>
            <p:cNvPr id="7" name="图片 75">
              <a:extLst>
                <a:ext uri="{FF2B5EF4-FFF2-40B4-BE49-F238E27FC236}">
                  <a16:creationId xmlns:a16="http://schemas.microsoft.com/office/drawing/2014/main" id="{896BEF42-D258-4A23-905F-E2CAFCADA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1631991" y="5087828"/>
              <a:ext cx="1445624" cy="1313980"/>
            </a:xfrm>
            <a:prstGeom prst="rect">
              <a:avLst/>
            </a:prstGeom>
          </p:spPr>
        </p:pic>
        <p:pic>
          <p:nvPicPr>
            <p:cNvPr id="8" name="图片 76">
              <a:extLst>
                <a:ext uri="{FF2B5EF4-FFF2-40B4-BE49-F238E27FC236}">
                  <a16:creationId xmlns:a16="http://schemas.microsoft.com/office/drawing/2014/main" id="{86DBA2C9-4A3A-4DC1-B514-98DDA38C58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2292096" y="5439346"/>
              <a:ext cx="1058888" cy="962462"/>
            </a:xfrm>
            <a:prstGeom prst="rect">
              <a:avLst/>
            </a:prstGeom>
          </p:spPr>
        </p:pic>
      </p:grpSp>
      <p:grpSp>
        <p:nvGrpSpPr>
          <p:cNvPr id="11" name="组合 83">
            <a:extLst>
              <a:ext uri="{FF2B5EF4-FFF2-40B4-BE49-F238E27FC236}">
                <a16:creationId xmlns:a16="http://schemas.microsoft.com/office/drawing/2014/main" id="{BB1155D1-1E0E-4225-AF20-1462071D4819}"/>
              </a:ext>
            </a:extLst>
          </p:cNvPr>
          <p:cNvGrpSpPr/>
          <p:nvPr/>
        </p:nvGrpSpPr>
        <p:grpSpPr>
          <a:xfrm>
            <a:off x="1465" y="5758223"/>
            <a:ext cx="12203723" cy="1123362"/>
            <a:chOff x="-17585" y="5729324"/>
            <a:chExt cx="12203723" cy="1123362"/>
          </a:xfrm>
        </p:grpSpPr>
        <p:pic>
          <p:nvPicPr>
            <p:cNvPr id="12" name="图片 84">
              <a:extLst>
                <a:ext uri="{FF2B5EF4-FFF2-40B4-BE49-F238E27FC236}">
                  <a16:creationId xmlns:a16="http://schemas.microsoft.com/office/drawing/2014/main" id="{CEEE0D57-3701-4248-A6BE-7448AE0C3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3" name="图片 85">
              <a:extLst>
                <a:ext uri="{FF2B5EF4-FFF2-40B4-BE49-F238E27FC236}">
                  <a16:creationId xmlns:a16="http://schemas.microsoft.com/office/drawing/2014/main" id="{8B4A0EC4-E8A4-46E9-9B33-22B409221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4" name="PA_库_图片 6">
            <a:extLst>
              <a:ext uri="{FF2B5EF4-FFF2-40B4-BE49-F238E27FC236}">
                <a16:creationId xmlns:a16="http://schemas.microsoft.com/office/drawing/2014/main" id="{D1405F8D-2E56-41D3-955B-FADC35CF8D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160" y="555735"/>
            <a:ext cx="5559961" cy="4329089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5" name="图片 9">
            <a:extLst>
              <a:ext uri="{FF2B5EF4-FFF2-40B4-BE49-F238E27FC236}">
                <a16:creationId xmlns:a16="http://schemas.microsoft.com/office/drawing/2014/main" id="{4B8D7BE1-CC3D-45FC-9A0A-841D47993BE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095064" y="579048"/>
            <a:ext cx="2557578" cy="3255264"/>
          </a:xfrm>
          <a:prstGeom prst="rect">
            <a:avLst/>
          </a:prstGeom>
        </p:spPr>
      </p:pic>
      <p:pic>
        <p:nvPicPr>
          <p:cNvPr id="16" name="图片 14">
            <a:extLst>
              <a:ext uri="{FF2B5EF4-FFF2-40B4-BE49-F238E27FC236}">
                <a16:creationId xmlns:a16="http://schemas.microsoft.com/office/drawing/2014/main" id="{CC139671-E62F-4FF1-9791-060B3136EF3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212603" y="1385594"/>
            <a:ext cx="1536192" cy="1642172"/>
          </a:xfrm>
          <a:prstGeom prst="rect">
            <a:avLst/>
          </a:prstGeom>
        </p:spPr>
      </p:pic>
      <p:pic>
        <p:nvPicPr>
          <p:cNvPr id="17" name="图片 147">
            <a:extLst>
              <a:ext uri="{FF2B5EF4-FFF2-40B4-BE49-F238E27FC236}">
                <a16:creationId xmlns:a16="http://schemas.microsoft.com/office/drawing/2014/main" id="{FF72C93A-03EC-456E-AD1E-848B4660CFC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5" b="60430"/>
          <a:stretch/>
        </p:blipFill>
        <p:spPr>
          <a:xfrm rot="928868">
            <a:off x="8607938" y="683074"/>
            <a:ext cx="3729511" cy="7635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4260512" y="2385647"/>
            <a:ext cx="3670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449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KHỞI ĐỘNG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449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125E-6 -1.48148E-6 L -0.25 -1.48148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Ở TRƯỜNG CÔ DẠY EM THẾ (Hình minh họa theo lời bài hát)">
            <a:hlinkClick r:id="" action="ppaction://media"/>
            <a:extLst>
              <a:ext uri="{FF2B5EF4-FFF2-40B4-BE49-F238E27FC236}">
                <a16:creationId xmlns:a16="http://schemas.microsoft.com/office/drawing/2014/main" id="{1DF68D63-92D9-44AF-A8FE-5E84502759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7966"/>
            <a:ext cx="12192000" cy="643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3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3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8918" descr="1-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333" y="2526194"/>
            <a:ext cx="2119671" cy="315614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38916" descr="1-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438" y="1988921"/>
            <a:ext cx="2554852" cy="406976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38919" descr="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03016">
            <a:off x="3525507" y="597857"/>
            <a:ext cx="5866067" cy="58320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765189" y="2921168"/>
            <a:ext cx="44855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dirty="0">
                <a:solidFill>
                  <a:srgbClr val="FF0000"/>
                </a:solidFill>
                <a:cs typeface="+mn-ea"/>
                <a:sym typeface="+mn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68700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C0AC12A-3D81-497A-B651-AB28176E9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00" y="1020955"/>
            <a:ext cx="4724400" cy="48196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B0CDBA-4153-4552-8E7E-36F9F02CC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218" y="831873"/>
            <a:ext cx="4476750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603"/>
            <a:ext cx="12192000" cy="62978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22679" y="1122612"/>
            <a:ext cx="973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HP001 4 hàng" panose="020B0603050302020204"/>
              </a:rPr>
              <a:t>Thứ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/>
              </a:rPr>
              <a:t>     </a:t>
            </a:r>
            <a:r>
              <a:rPr lang="en-US" sz="3600" b="1" dirty="0" err="1">
                <a:solidFill>
                  <a:schemeClr val="bg1"/>
                </a:solidFill>
                <a:latin typeface="HP001 4 hàng" panose="020B0603050302020204"/>
              </a:rPr>
              <a:t>ngày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/>
              </a:rPr>
              <a:t>     </a:t>
            </a:r>
            <a:r>
              <a:rPr lang="en-US" sz="3600" b="1" dirty="0" err="1">
                <a:solidFill>
                  <a:schemeClr val="bg1"/>
                </a:solidFill>
                <a:latin typeface="HP001 4 hàng" panose="020B0603050302020204"/>
              </a:rPr>
              <a:t>tháng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/>
              </a:rPr>
              <a:t>     </a:t>
            </a:r>
            <a:r>
              <a:rPr lang="en-US" sz="3600" b="1" dirty="0" err="1">
                <a:solidFill>
                  <a:schemeClr val="bg1"/>
                </a:solidFill>
                <a:latin typeface="HP001 4 hàng" panose="020B0603050302020204"/>
              </a:rPr>
              <a:t>năm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/>
              </a:rPr>
              <a:t> 2022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1171" y="1768943"/>
            <a:ext cx="973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Tập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viết</a:t>
            </a:r>
            <a:endParaRPr lang="en-US" sz="36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3779" y="1768942"/>
            <a:ext cx="12047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Tô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chữ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hoa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P, Q</a:t>
            </a:r>
          </a:p>
        </p:txBody>
      </p:sp>
    </p:spTree>
    <p:extLst>
      <p:ext uri="{BB962C8B-B14F-4D97-AF65-F5344CB8AC3E}">
        <p14:creationId xmlns:p14="http://schemas.microsoft.com/office/powerpoint/2010/main" val="362925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pt-bang-den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277"/>
            <a:ext cx="12192000" cy="63916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91212" y="2577638"/>
            <a:ext cx="77866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chemeClr val="bg1"/>
                </a:solidFill>
                <a:latin typeface="UTM Avo" panose="02040603050506020204" pitchFamily="18"/>
                <a:cs typeface="Times New Roman" pitchFamily="18" charset="0"/>
              </a:rPr>
              <a:t>QUAN SÁT</a:t>
            </a:r>
            <a:endParaRPr lang="en-US" sz="8800" b="1" dirty="0">
              <a:solidFill>
                <a:schemeClr val="bg1"/>
              </a:solidFill>
              <a:latin typeface="UTM Avo" panose="02040603050506020204" pitchFamily="18"/>
              <a:cs typeface="Times New Roman" pitchFamily="18" charset="0"/>
            </a:endParaRPr>
          </a:p>
        </p:txBody>
      </p:sp>
      <p:pic>
        <p:nvPicPr>
          <p:cNvPr id="5" name="Picture 4" descr="AW311202_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8687" y="520961"/>
            <a:ext cx="2762913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F685596-0920-48E9-BE4A-02A302E5C1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3341" y="1463224"/>
            <a:ext cx="10067635" cy="352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06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C0AC12A-3D81-497A-B651-AB28176E9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8374" y="501626"/>
            <a:ext cx="4724400" cy="4819650"/>
          </a:xfrm>
          <a:prstGeom prst="rect">
            <a:avLst/>
          </a:prstGeom>
        </p:spPr>
      </p:pic>
      <p:pic>
        <p:nvPicPr>
          <p:cNvPr id="18" name="Picture 17" descr="5d30d46445ddc5dfbe1f6850020f51fc.jpg">
            <a:extLst>
              <a:ext uri="{FF2B5EF4-FFF2-40B4-BE49-F238E27FC236}">
                <a16:creationId xmlns:a16="http://schemas.microsoft.com/office/drawing/2014/main" id="{8E782B04-B4AD-4C03-A2C6-05C18DF608D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657" y="493425"/>
            <a:ext cx="7413222" cy="53697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2AD1231-92E6-4865-B076-94573C31833A}"/>
              </a:ext>
            </a:extLst>
          </p:cNvPr>
          <p:cNvSpPr txBox="1"/>
          <p:nvPr/>
        </p:nvSpPr>
        <p:spPr>
          <a:xfrm>
            <a:off x="2406081" y="1356785"/>
            <a:ext cx="41639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ea typeface="Calibri" panose="020F0502020204030204" pitchFamily="34" charset="0"/>
              </a:rPr>
              <a:t>* </a:t>
            </a:r>
            <a:r>
              <a:rPr lang="vi-VN" sz="2800">
                <a:ea typeface="Calibri" panose="020F0502020204030204" pitchFamily="34" charset="0"/>
              </a:rPr>
              <a:t>Chữ hoa </a:t>
            </a:r>
            <a:r>
              <a:rPr lang="en-US" sz="2800">
                <a:ea typeface="Calibri" panose="020F0502020204030204" pitchFamily="34" charset="0"/>
              </a:rPr>
              <a:t>P </a:t>
            </a:r>
            <a:r>
              <a:rPr lang="vi-VN" sz="2800">
                <a:ea typeface="Calibri" panose="020F0502020204030204" pitchFamily="34" charset="0"/>
              </a:rPr>
              <a:t>có độ rộng và độ cao như thế nào?</a:t>
            </a:r>
            <a:endParaRPr lang="en-US" sz="2800"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A30926-4809-474A-BFA6-4160C43C0AAC}"/>
              </a:ext>
            </a:extLst>
          </p:cNvPr>
          <p:cNvSpPr txBox="1"/>
          <p:nvPr/>
        </p:nvSpPr>
        <p:spPr>
          <a:xfrm>
            <a:off x="2487293" y="4138846"/>
            <a:ext cx="42959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ea typeface="Calibri" panose="020F0502020204030204" pitchFamily="34" charset="0"/>
              </a:rPr>
              <a:t>* </a:t>
            </a:r>
            <a:r>
              <a:rPr lang="vi-VN" sz="2800">
                <a:ea typeface="Calibri" panose="020F0502020204030204" pitchFamily="34" charset="0"/>
              </a:rPr>
              <a:t>Chữ hoa </a:t>
            </a:r>
            <a:r>
              <a:rPr lang="en-US" sz="2800">
                <a:ea typeface="Calibri" panose="020F0502020204030204" pitchFamily="34" charset="0"/>
              </a:rPr>
              <a:t>P </a:t>
            </a:r>
            <a:r>
              <a:rPr lang="vi-VN" sz="2800">
                <a:ea typeface="Calibri" panose="020F0502020204030204" pitchFamily="34" charset="0"/>
              </a:rPr>
              <a:t>gồm</a:t>
            </a:r>
            <a:r>
              <a:rPr lang="en-US" sz="2800">
                <a:ea typeface="Calibri" panose="020F0502020204030204" pitchFamily="34" charset="0"/>
              </a:rPr>
              <a:t> mấy </a:t>
            </a:r>
            <a:r>
              <a:rPr lang="vi-VN" sz="2800">
                <a:ea typeface="Calibri" panose="020F0502020204030204" pitchFamily="34" charset="0"/>
              </a:rPr>
              <a:t>nét?</a:t>
            </a:r>
            <a:r>
              <a:rPr lang="en-US" sz="2800">
                <a:ea typeface="Calibri" panose="020F0502020204030204" pitchFamily="34" charset="0"/>
              </a:rPr>
              <a:t> Là những nét nào?</a:t>
            </a:r>
            <a:endParaRPr lang="en-US" sz="2800"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8B526E-1DCB-4D8A-BC26-B02DAE5D0BF5}"/>
              </a:ext>
            </a:extLst>
          </p:cNvPr>
          <p:cNvSpPr txBox="1"/>
          <p:nvPr/>
        </p:nvSpPr>
        <p:spPr>
          <a:xfrm>
            <a:off x="2507536" y="2869193"/>
            <a:ext cx="43992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solidFill>
                  <a:srgbClr val="FF0000"/>
                </a:solidFill>
                <a:ea typeface="Calibri" panose="020F0502020204030204" pitchFamily="34" charset="0"/>
              </a:rPr>
              <a:t>- </a:t>
            </a:r>
            <a:r>
              <a:rPr lang="vi-VN" sz="2800">
                <a:solidFill>
                  <a:srgbClr val="FF0000"/>
                </a:solidFill>
                <a:ea typeface="Calibri" panose="020F0502020204030204" pitchFamily="34" charset="0"/>
              </a:rPr>
              <a:t>Chữ hoa </a:t>
            </a:r>
            <a:r>
              <a:rPr lang="en-US" sz="2800">
                <a:solidFill>
                  <a:srgbClr val="FF0000"/>
                </a:solidFill>
                <a:ea typeface="Calibri" panose="020F0502020204030204" pitchFamily="34" charset="0"/>
              </a:rPr>
              <a:t>P </a:t>
            </a:r>
            <a:r>
              <a:rPr lang="it-IT" sz="2800">
                <a:solidFill>
                  <a:srgbClr val="FF0000"/>
                </a:solidFill>
                <a:ea typeface="Calibri" panose="020F0502020204030204" pitchFamily="34" charset="0"/>
              </a:rPr>
              <a:t>rộng 4 ô li, cao 5 ô li.</a:t>
            </a:r>
            <a:endParaRPr lang="en-US" sz="280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85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48">
            <a:hlinkClick r:id="" action="ppaction://media"/>
            <a:extLst>
              <a:ext uri="{FF2B5EF4-FFF2-40B4-BE49-F238E27FC236}">
                <a16:creationId xmlns:a16="http://schemas.microsoft.com/office/drawing/2014/main" id="{40F68833-59B6-4F1F-8F99-92FA3C1FA3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5680"/>
            <a:ext cx="12192000" cy="6380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u 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477672"/>
            <a:ext cx="6858000" cy="638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310ed248e4ce1690f01369433bfbc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28400"/>
            <a:ext cx="12212059" cy="642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22737" y="2795876"/>
            <a:ext cx="67465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9600" b="1" dirty="0">
                <a:solidFill>
                  <a:schemeClr val="bg1"/>
                </a:solidFill>
                <a:latin typeface="UTM Avo" panose="02040603050506020204" pitchFamily="18"/>
                <a:cs typeface="Times New Roman" pitchFamily="18" charset="0"/>
              </a:rPr>
              <a:t>QUAN SÁT</a:t>
            </a:r>
            <a:endParaRPr lang="en-US" sz="9600" b="1" dirty="0">
              <a:solidFill>
                <a:schemeClr val="bg1"/>
              </a:solidFill>
              <a:latin typeface="UTM Avo" panose="02040603050506020204" pitchFamily="18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5d30d46445ddc5dfbe1f6850020f51fc.jpg">
            <a:extLst>
              <a:ext uri="{FF2B5EF4-FFF2-40B4-BE49-F238E27FC236}">
                <a16:creationId xmlns:a16="http://schemas.microsoft.com/office/drawing/2014/main" id="{8E782B04-B4AD-4C03-A2C6-05C18DF608D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657" y="493425"/>
            <a:ext cx="7706624" cy="53697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2AD1231-92E6-4865-B076-94573C31833A}"/>
              </a:ext>
            </a:extLst>
          </p:cNvPr>
          <p:cNvSpPr txBox="1"/>
          <p:nvPr/>
        </p:nvSpPr>
        <p:spPr>
          <a:xfrm>
            <a:off x="2623183" y="1156047"/>
            <a:ext cx="41639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ea typeface="Calibri" panose="020F0502020204030204" pitchFamily="34" charset="0"/>
              </a:rPr>
              <a:t>* </a:t>
            </a:r>
            <a:r>
              <a:rPr lang="vi-VN" sz="2800" dirty="0">
                <a:ea typeface="Calibri" panose="020F0502020204030204" pitchFamily="34" charset="0"/>
              </a:rPr>
              <a:t>Chữ hoa </a:t>
            </a:r>
            <a:r>
              <a:rPr lang="en-US" sz="2800" dirty="0">
                <a:ea typeface="Calibri" panose="020F0502020204030204" pitchFamily="34" charset="0"/>
              </a:rPr>
              <a:t>Q </a:t>
            </a:r>
            <a:r>
              <a:rPr lang="vi-VN" sz="2800" dirty="0">
                <a:ea typeface="Calibri" panose="020F0502020204030204" pitchFamily="34" charset="0"/>
              </a:rPr>
              <a:t>có độ rộng và độ cao như thế nào?</a:t>
            </a:r>
            <a:endParaRPr lang="en-US" sz="2800" dirty="0"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A30926-4809-474A-BFA6-4160C43C0AAC}"/>
              </a:ext>
            </a:extLst>
          </p:cNvPr>
          <p:cNvSpPr txBox="1"/>
          <p:nvPr/>
        </p:nvSpPr>
        <p:spPr>
          <a:xfrm>
            <a:off x="2623183" y="4136696"/>
            <a:ext cx="41639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ea typeface="Calibri" panose="020F0502020204030204" pitchFamily="34" charset="0"/>
              </a:rPr>
              <a:t>* </a:t>
            </a:r>
            <a:r>
              <a:rPr lang="vi-VN" sz="2800">
                <a:ea typeface="Calibri" panose="020F0502020204030204" pitchFamily="34" charset="0"/>
              </a:rPr>
              <a:t>Chữ hoa </a:t>
            </a:r>
            <a:r>
              <a:rPr lang="en-US" sz="2800">
                <a:ea typeface="Calibri" panose="020F0502020204030204" pitchFamily="34" charset="0"/>
              </a:rPr>
              <a:t>Q </a:t>
            </a:r>
            <a:r>
              <a:rPr lang="vi-VN" sz="2800">
                <a:ea typeface="Calibri" panose="020F0502020204030204" pitchFamily="34" charset="0"/>
              </a:rPr>
              <a:t>gồm </a:t>
            </a:r>
            <a:r>
              <a:rPr lang="en-US" sz="2800">
                <a:ea typeface="Calibri" panose="020F0502020204030204" pitchFamily="34" charset="0"/>
              </a:rPr>
              <a:t>mấy nét? Là những nét nào?</a:t>
            </a:r>
            <a:endParaRPr lang="en-US" sz="2800"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8B526E-1DCB-4D8A-BC26-B02DAE5D0BF5}"/>
              </a:ext>
            </a:extLst>
          </p:cNvPr>
          <p:cNvSpPr txBox="1"/>
          <p:nvPr/>
        </p:nvSpPr>
        <p:spPr>
          <a:xfrm>
            <a:off x="2654738" y="2965817"/>
            <a:ext cx="43992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solidFill>
                  <a:srgbClr val="FF0000"/>
                </a:solidFill>
                <a:ea typeface="Calibri" panose="020F0502020204030204" pitchFamily="34" charset="0"/>
              </a:rPr>
              <a:t>- </a:t>
            </a:r>
            <a:r>
              <a:rPr lang="vi-VN" sz="2800">
                <a:solidFill>
                  <a:srgbClr val="FF0000"/>
                </a:solidFill>
                <a:ea typeface="Calibri" panose="020F0502020204030204" pitchFamily="34" charset="0"/>
              </a:rPr>
              <a:t>Chữ hoa </a:t>
            </a:r>
            <a:r>
              <a:rPr lang="en-US" sz="2800">
                <a:solidFill>
                  <a:srgbClr val="FF0000"/>
                </a:solidFill>
                <a:ea typeface="Calibri" panose="020F0502020204030204" pitchFamily="34" charset="0"/>
              </a:rPr>
              <a:t>Q </a:t>
            </a:r>
            <a:r>
              <a:rPr lang="it-IT" sz="2800">
                <a:solidFill>
                  <a:srgbClr val="FF0000"/>
                </a:solidFill>
                <a:ea typeface="Calibri" panose="020F0502020204030204" pitchFamily="34" charset="0"/>
              </a:rPr>
              <a:t>rộng 4 ô li, cao 5 ô li</a:t>
            </a:r>
            <a:endParaRPr lang="en-US" sz="280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0C1FAD4-FCB4-4597-9832-6F4A1777F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759" y="434893"/>
            <a:ext cx="46482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7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9">
            <a:hlinkClick r:id="" action="ppaction://media"/>
            <a:extLst>
              <a:ext uri="{FF2B5EF4-FFF2-40B4-BE49-F238E27FC236}">
                <a16:creationId xmlns:a16="http://schemas.microsoft.com/office/drawing/2014/main" id="{2D9ACE99-D111-4A20-B3CF-094167E239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63638"/>
            <a:ext cx="12192000" cy="63943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u Q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491318"/>
            <a:ext cx="6858000" cy="636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9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9D5E562-1FA1-4856-A1CF-3583FF4E20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1" b="8512"/>
          <a:stretch/>
        </p:blipFill>
        <p:spPr>
          <a:xfrm>
            <a:off x="1077849" y="781910"/>
            <a:ext cx="10475843" cy="5586890"/>
          </a:xfrm>
          <a:prstGeom prst="rect">
            <a:avLst/>
          </a:prstGeom>
        </p:spPr>
      </p:pic>
      <p:pic>
        <p:nvPicPr>
          <p:cNvPr id="15" name="图片 38">
            <a:extLst>
              <a:ext uri="{FF2B5EF4-FFF2-40B4-BE49-F238E27FC236}">
                <a16:creationId xmlns:a16="http://schemas.microsoft.com/office/drawing/2014/main" id="{7B46313E-BC8E-4D15-BDFC-5AF6D53F98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143543" y="312697"/>
            <a:ext cx="1072664" cy="1462568"/>
          </a:xfrm>
          <a:prstGeom prst="rect">
            <a:avLst/>
          </a:prstGeom>
        </p:spPr>
      </p:pic>
      <p:pic>
        <p:nvPicPr>
          <p:cNvPr id="17" name="图片 37">
            <a:extLst>
              <a:ext uri="{FF2B5EF4-FFF2-40B4-BE49-F238E27FC236}">
                <a16:creationId xmlns:a16="http://schemas.microsoft.com/office/drawing/2014/main" id="{13CCD10C-3F9A-48A6-BDFA-A604CEFAEA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147061" y="0"/>
            <a:ext cx="1445829" cy="1688125"/>
          </a:xfrm>
          <a:prstGeom prst="rect">
            <a:avLst/>
          </a:prstGeom>
        </p:spPr>
      </p:pic>
      <p:sp>
        <p:nvSpPr>
          <p:cNvPr id="18" name="原创设计师QQ：178119980 喵小姐">
            <a:extLst>
              <a:ext uri="{FF2B5EF4-FFF2-40B4-BE49-F238E27FC236}">
                <a16:creationId xmlns:a16="http://schemas.microsoft.com/office/drawing/2014/main" id="{90CB09B6-F122-4EA7-AED8-1116E9C62C24}"/>
              </a:ext>
            </a:extLst>
          </p:cNvPr>
          <p:cNvSpPr/>
          <p:nvPr/>
        </p:nvSpPr>
        <p:spPr>
          <a:xfrm>
            <a:off x="3209635" y="1493727"/>
            <a:ext cx="6229282" cy="1935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dirty="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TẬP TÔ CHỮ HOA</a:t>
            </a:r>
            <a:endParaRPr lang="vi-VN" altLang="zh-CN" sz="4800" b="1" dirty="0">
              <a:solidFill>
                <a:schemeClr val="bg1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4800" dirty="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(Chữ cỡ vừa)</a:t>
            </a:r>
            <a:endParaRPr kumimoji="0" lang="zh-CN" altLang="en-US" sz="4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3101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ộ 10 chủ đề hình nền powerpoint cực đẹp">
            <a:extLst>
              <a:ext uri="{FF2B5EF4-FFF2-40B4-BE49-F238E27FC236}">
                <a16:creationId xmlns:a16="http://schemas.microsoft.com/office/drawing/2014/main" id="{923CB2C7-BEFF-44BB-A745-6794322EB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290"/>
            <a:ext cx="12192000" cy="643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05246" y="3598341"/>
            <a:ext cx="6420410" cy="830995"/>
          </a:xfrm>
          <a:prstGeom prst="rect">
            <a:avLst/>
          </a:prstGeom>
          <a:noFill/>
        </p:spPr>
        <p:txBody>
          <a:bodyPr wrap="square" lIns="91439" tIns="45719" rIns="91439" bIns="45719">
            <a:spAutoFit/>
          </a:bodyPr>
          <a:lstStyle/>
          <a:p>
            <a:pPr algn="ctr" defTabSz="914416"/>
            <a:r>
              <a:rPr lang="en-US" sz="4800" b="1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latin typeface="UTM Avo"/>
              </a:rPr>
              <a:t>LUYỆN VIẾT VỞ</a:t>
            </a:r>
          </a:p>
        </p:txBody>
      </p:sp>
    </p:spTree>
    <p:extLst>
      <p:ext uri="{BB962C8B-B14F-4D97-AF65-F5344CB8AC3E}">
        <p14:creationId xmlns:p14="http://schemas.microsoft.com/office/powerpoint/2010/main" val="3557204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8918" descr="1-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333" y="2526194"/>
            <a:ext cx="2119671" cy="315614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38916" descr="1-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438" y="1988921"/>
            <a:ext cx="2554852" cy="406976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38919" descr="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03016">
            <a:off x="3470916" y="373374"/>
            <a:ext cx="5866067" cy="58320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098498" y="2669349"/>
            <a:ext cx="3995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dirty="0">
                <a:solidFill>
                  <a:srgbClr val="FF0000"/>
                </a:solidFill>
                <a:cs typeface="+mn-ea"/>
                <a:sym typeface="+mn-lt"/>
              </a:rPr>
              <a:t>THƯ GIÃN</a:t>
            </a:r>
          </a:p>
        </p:txBody>
      </p:sp>
    </p:spTree>
    <p:extLst>
      <p:ext uri="{BB962C8B-B14F-4D97-AF65-F5344CB8AC3E}">
        <p14:creationId xmlns:p14="http://schemas.microsoft.com/office/powerpoint/2010/main" val="266091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920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prstClr val="white"/>
                </a:solidFill>
                <a:latin typeface="Quicksand" pitchFamily="2" charset="0"/>
              </a:rPr>
              <a:t>14</a:t>
            </a:r>
          </a:p>
        </p:txBody>
      </p:sp>
      <p:pic>
        <p:nvPicPr>
          <p:cNvPr id="2" name="khởi động đầu giờ. h...">
            <a:hlinkClick r:id="" action="ppaction://media"/>
            <a:extLst>
              <a:ext uri="{FF2B5EF4-FFF2-40B4-BE49-F238E27FC236}">
                <a16:creationId xmlns:a16="http://schemas.microsoft.com/office/drawing/2014/main" id="{5110860D-A1F6-4440-B2E3-C81543DA62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1970"/>
            <a:ext cx="12192000" cy="642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14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A_库_图片 6">
            <a:extLst>
              <a:ext uri="{FF2B5EF4-FFF2-40B4-BE49-F238E27FC236}">
                <a16:creationId xmlns:a16="http://schemas.microsoft.com/office/drawing/2014/main" id="{D752A238-C2DA-4CFF-ABFA-447743F704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455" y="407750"/>
            <a:ext cx="5568097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9" name="图片 11">
            <a:extLst>
              <a:ext uri="{FF2B5EF4-FFF2-40B4-BE49-F238E27FC236}">
                <a16:creationId xmlns:a16="http://schemas.microsoft.com/office/drawing/2014/main" id="{6E70CCF6-9CC6-43A1-A461-A1C68710EF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735" y="2063899"/>
            <a:ext cx="1607464" cy="4168998"/>
          </a:xfrm>
          <a:prstGeom prst="rect">
            <a:avLst/>
          </a:prstGeom>
        </p:spPr>
      </p:pic>
      <p:pic>
        <p:nvPicPr>
          <p:cNvPr id="11" name="图片 36">
            <a:extLst>
              <a:ext uri="{FF2B5EF4-FFF2-40B4-BE49-F238E27FC236}">
                <a16:creationId xmlns:a16="http://schemas.microsoft.com/office/drawing/2014/main" id="{C1F712D0-2E71-4485-8254-6DA8B5B6D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53998" y="190764"/>
            <a:ext cx="2638002" cy="5235304"/>
          </a:xfrm>
          <a:prstGeom prst="rect">
            <a:avLst/>
          </a:prstGeom>
        </p:spPr>
      </p:pic>
      <p:pic>
        <p:nvPicPr>
          <p:cNvPr id="12" name="图片 37">
            <a:extLst>
              <a:ext uri="{FF2B5EF4-FFF2-40B4-BE49-F238E27FC236}">
                <a16:creationId xmlns:a16="http://schemas.microsoft.com/office/drawing/2014/main" id="{E0982AC1-79A8-413F-942A-E91CC963AF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42550"/>
            <a:ext cx="1445829" cy="1688125"/>
          </a:xfrm>
          <a:prstGeom prst="rect">
            <a:avLst/>
          </a:prstGeom>
        </p:spPr>
      </p:pic>
      <p:pic>
        <p:nvPicPr>
          <p:cNvPr id="13" name="图片 38">
            <a:extLst>
              <a:ext uri="{FF2B5EF4-FFF2-40B4-BE49-F238E27FC236}">
                <a16:creationId xmlns:a16="http://schemas.microsoft.com/office/drawing/2014/main" id="{3466E525-FD07-4D81-BC1D-CCFCF6B242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478408" y="497249"/>
            <a:ext cx="1072664" cy="1462568"/>
          </a:xfrm>
          <a:prstGeom prst="rect">
            <a:avLst/>
          </a:prstGeom>
        </p:spPr>
      </p:pic>
      <p:pic>
        <p:nvPicPr>
          <p:cNvPr id="6" name="图片 2">
            <a:extLst>
              <a:ext uri="{FF2B5EF4-FFF2-40B4-BE49-F238E27FC236}">
                <a16:creationId xmlns:a16="http://schemas.microsoft.com/office/drawing/2014/main" id="{87B1F0E0-D45E-488C-B3C5-8B256439F6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76"/>
          <a:stretch/>
        </p:blipFill>
        <p:spPr>
          <a:xfrm>
            <a:off x="6696297" y="1478795"/>
            <a:ext cx="3709549" cy="4732974"/>
          </a:xfrm>
          <a:prstGeom prst="rect">
            <a:avLst/>
          </a:prstGeom>
        </p:spPr>
      </p:pic>
      <p:grpSp>
        <p:nvGrpSpPr>
          <p:cNvPr id="7" name="组合 2">
            <a:extLst>
              <a:ext uri="{FF2B5EF4-FFF2-40B4-BE49-F238E27FC236}">
                <a16:creationId xmlns:a16="http://schemas.microsoft.com/office/drawing/2014/main" id="{A7AE0381-B9F1-45B3-A1C7-376FCAB77FD2}"/>
              </a:ext>
            </a:extLst>
          </p:cNvPr>
          <p:cNvGrpSpPr/>
          <p:nvPr/>
        </p:nvGrpSpPr>
        <p:grpSpPr>
          <a:xfrm>
            <a:off x="-17174" y="4401748"/>
            <a:ext cx="12193676" cy="2486426"/>
            <a:chOff x="-175847" y="4352544"/>
            <a:chExt cx="12367847" cy="2505456"/>
          </a:xfrm>
        </p:grpSpPr>
        <p:pic>
          <p:nvPicPr>
            <p:cNvPr id="8" name="图片 3">
              <a:extLst>
                <a:ext uri="{FF2B5EF4-FFF2-40B4-BE49-F238E27FC236}">
                  <a16:creationId xmlns:a16="http://schemas.microsoft.com/office/drawing/2014/main" id="{04DD59F0-5C20-4144-A0A3-9D3BF1644A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4">
              <a:extLst>
                <a:ext uri="{FF2B5EF4-FFF2-40B4-BE49-F238E27FC236}">
                  <a16:creationId xmlns:a16="http://schemas.microsoft.com/office/drawing/2014/main" id="{E096FEFA-6F68-4ADE-9D5D-DD7495126A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sp>
        <p:nvSpPr>
          <p:cNvPr id="16" name="原创设计师QQ：178119980 喵小姐">
            <a:extLst>
              <a:ext uri="{FF2B5EF4-FFF2-40B4-BE49-F238E27FC236}">
                <a16:creationId xmlns:a16="http://schemas.microsoft.com/office/drawing/2014/main" id="{9EFDE926-3307-419D-AB42-C0445F77D1DB}"/>
              </a:ext>
            </a:extLst>
          </p:cNvPr>
          <p:cNvSpPr/>
          <p:nvPr/>
        </p:nvSpPr>
        <p:spPr>
          <a:xfrm>
            <a:off x="2849015" y="1484646"/>
            <a:ext cx="4237769" cy="14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3600" b="1">
                <a:solidFill>
                  <a:srgbClr val="5F360E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VIẾT </a:t>
            </a:r>
            <a:r>
              <a:rPr lang="en-US" altLang="zh-CN" sz="3600" b="1">
                <a:solidFill>
                  <a:srgbClr val="5F360E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TỪ, 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>
                <a:solidFill>
                  <a:srgbClr val="5F360E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CÂU ỨNG DỤNG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5F360E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pic>
        <p:nvPicPr>
          <p:cNvPr id="14" name="图片 37">
            <a:extLst>
              <a:ext uri="{FF2B5EF4-FFF2-40B4-BE49-F238E27FC236}">
                <a16:creationId xmlns:a16="http://schemas.microsoft.com/office/drawing/2014/main" id="{C5CC5358-B5F5-45DD-B561-1BBC10D9ABE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-32401"/>
            <a:ext cx="1445829" cy="168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46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9">
            <a:extLst>
              <a:ext uri="{FF2B5EF4-FFF2-40B4-BE49-F238E27FC236}">
                <a16:creationId xmlns:a16="http://schemas.microsoft.com/office/drawing/2014/main" id="{7833E063-7C0E-4D96-84CC-1CA0930F1D4F}"/>
              </a:ext>
            </a:extLst>
          </p:cNvPr>
          <p:cNvGrpSpPr/>
          <p:nvPr/>
        </p:nvGrpSpPr>
        <p:grpSpPr>
          <a:xfrm>
            <a:off x="4153025" y="1090765"/>
            <a:ext cx="3885949" cy="905983"/>
            <a:chOff x="1936535" y="3935752"/>
            <a:chExt cx="8318930" cy="2056864"/>
          </a:xfrm>
        </p:grpSpPr>
        <p:sp>
          <p:nvSpPr>
            <p:cNvPr id="5" name="任意多边形 3">
              <a:extLst>
                <a:ext uri="{FF2B5EF4-FFF2-40B4-BE49-F238E27FC236}">
                  <a16:creationId xmlns:a16="http://schemas.microsoft.com/office/drawing/2014/main" id="{84294525-5889-49F8-8E6B-010272129644}"/>
                </a:ext>
              </a:extLst>
            </p:cNvPr>
            <p:cNvSpPr/>
            <p:nvPr/>
          </p:nvSpPr>
          <p:spPr>
            <a:xfrm>
              <a:off x="1936535" y="3935752"/>
              <a:ext cx="8318930" cy="2056864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rgbClr val="FFE78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4">
              <a:extLst>
                <a:ext uri="{FF2B5EF4-FFF2-40B4-BE49-F238E27FC236}">
                  <a16:creationId xmlns:a16="http://schemas.microsoft.com/office/drawing/2014/main" id="{408C7E01-D4A6-4D2B-9CDB-DD091E6221CB}"/>
                </a:ext>
              </a:extLst>
            </p:cNvPr>
            <p:cNvSpPr/>
            <p:nvPr/>
          </p:nvSpPr>
          <p:spPr>
            <a:xfrm flipH="1">
              <a:off x="2206171" y="4093028"/>
              <a:ext cx="7779658" cy="1698173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14AE041-9A77-486E-93E8-9235D28DD2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6" b="57642"/>
          <a:stretch/>
        </p:blipFill>
        <p:spPr>
          <a:xfrm>
            <a:off x="4356298" y="360729"/>
            <a:ext cx="3479404" cy="6353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85233F-1128-4A66-BB85-FD5EBD3DFC09}"/>
              </a:ext>
            </a:extLst>
          </p:cNvPr>
          <p:cNvSpPr txBox="1"/>
          <p:nvPr/>
        </p:nvSpPr>
        <p:spPr>
          <a:xfrm flipH="1">
            <a:off x="4479908" y="1160040"/>
            <a:ext cx="3232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7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ĐỌC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30C930-6DCB-4544-8022-FF580EF0E1FB}"/>
              </a:ext>
            </a:extLst>
          </p:cNvPr>
          <p:cNvSpPr txBox="1"/>
          <p:nvPr/>
        </p:nvSpPr>
        <p:spPr>
          <a:xfrm>
            <a:off x="1679279" y="2334700"/>
            <a:ext cx="3009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HP001 4 hàng" panose="020B0603050302020204" pitchFamily="34" charset="0"/>
              </a:rPr>
              <a:t>tóc xoăn</a:t>
            </a:r>
            <a:endParaRPr lang="en-US" sz="44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0E883E-2B46-483C-B490-507571DA9AA2}"/>
              </a:ext>
            </a:extLst>
          </p:cNvPr>
          <p:cNvSpPr txBox="1"/>
          <p:nvPr/>
        </p:nvSpPr>
        <p:spPr>
          <a:xfrm>
            <a:off x="1644329" y="3222399"/>
            <a:ext cx="3009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HP001 4 hàng" panose="020B0603050302020204" pitchFamily="34" charset="0"/>
              </a:rPr>
              <a:t>chỗ ngoặt</a:t>
            </a:r>
            <a:endParaRPr lang="en-US" sz="44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B22C6F-3E1C-44AF-B10A-3596816B206A}"/>
              </a:ext>
            </a:extLst>
          </p:cNvPr>
          <p:cNvSpPr txBox="1"/>
          <p:nvPr/>
        </p:nvSpPr>
        <p:spPr>
          <a:xfrm>
            <a:off x="1559279" y="4117313"/>
            <a:ext cx="3831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HP001 4 hàng" panose="020B0603050302020204" pitchFamily="34" charset="0"/>
              </a:rPr>
              <a:t>huân chương</a:t>
            </a:r>
            <a:endParaRPr lang="en-US" sz="44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79CBF1-FA31-4646-BD3F-EAD805EB333C}"/>
              </a:ext>
            </a:extLst>
          </p:cNvPr>
          <p:cNvSpPr txBox="1"/>
          <p:nvPr/>
        </p:nvSpPr>
        <p:spPr>
          <a:xfrm>
            <a:off x="1654962" y="4999296"/>
            <a:ext cx="3009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HP001 4 hàng" panose="020B0603050302020204" pitchFamily="34" charset="0"/>
              </a:rPr>
              <a:t>sản xuất</a:t>
            </a:r>
            <a:endParaRPr lang="en-US" sz="44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A0C301-4214-4077-AE4B-B7FD5361E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383" y="2358628"/>
            <a:ext cx="7946265" cy="264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20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cf8adb12397c1ba57b3635ea431ad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3886"/>
            <a:ext cx="4382636" cy="5558971"/>
          </a:xfrm>
          <a:prstGeom prst="rect">
            <a:avLst/>
          </a:prstGeom>
        </p:spPr>
      </p:pic>
      <p:pic>
        <p:nvPicPr>
          <p:cNvPr id="3" name="Picture 2" descr="3cf8adb12397c1ba57b3635ea431ad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494" y="1132697"/>
            <a:ext cx="3995734" cy="55589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9607" y="3429000"/>
            <a:ext cx="34882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Nhận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xét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độ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cao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và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độ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rộng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của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các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chữ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?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49920" y="3476670"/>
            <a:ext cx="34412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Khoảng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cách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giữa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các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chữ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như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thế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nào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?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</p:txBody>
      </p:sp>
      <p:pic>
        <p:nvPicPr>
          <p:cNvPr id="7" name="Picture 6" descr="3cf8adb12397c1ba57b3635ea431ad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572" y="1111508"/>
            <a:ext cx="4158342" cy="55589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77693" y="3429000"/>
            <a:ext cx="33889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Chữ</a:t>
            </a:r>
            <a:r>
              <a:rPr kumimoji="0" lang="en-US" sz="280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nào cần viết hoa trong câu ứng dụng?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9D5E562-1FA1-4856-A1CF-3583FF4E20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1" b="8512"/>
          <a:stretch/>
        </p:blipFill>
        <p:spPr>
          <a:xfrm>
            <a:off x="1232832" y="749509"/>
            <a:ext cx="10475843" cy="5586890"/>
          </a:xfrm>
          <a:prstGeom prst="rect">
            <a:avLst/>
          </a:prstGeom>
        </p:spPr>
      </p:pic>
      <p:pic>
        <p:nvPicPr>
          <p:cNvPr id="15" name="图片 38">
            <a:extLst>
              <a:ext uri="{FF2B5EF4-FFF2-40B4-BE49-F238E27FC236}">
                <a16:creationId xmlns:a16="http://schemas.microsoft.com/office/drawing/2014/main" id="{7B46313E-BC8E-4D15-BDFC-5AF6D53F98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298526" y="280296"/>
            <a:ext cx="1072664" cy="1462568"/>
          </a:xfrm>
          <a:prstGeom prst="rect">
            <a:avLst/>
          </a:prstGeom>
        </p:spPr>
      </p:pic>
      <p:pic>
        <p:nvPicPr>
          <p:cNvPr id="17" name="图片 37">
            <a:extLst>
              <a:ext uri="{FF2B5EF4-FFF2-40B4-BE49-F238E27FC236}">
                <a16:creationId xmlns:a16="http://schemas.microsoft.com/office/drawing/2014/main" id="{13CCD10C-3F9A-48A6-BDFA-A604CEFAEA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-32401"/>
            <a:ext cx="1445829" cy="1688125"/>
          </a:xfrm>
          <a:prstGeom prst="rect">
            <a:avLst/>
          </a:prstGeom>
        </p:spPr>
      </p:pic>
      <p:sp>
        <p:nvSpPr>
          <p:cNvPr id="18" name="原创设计师QQ：178119980 喵小姐">
            <a:extLst>
              <a:ext uri="{FF2B5EF4-FFF2-40B4-BE49-F238E27FC236}">
                <a16:creationId xmlns:a16="http://schemas.microsoft.com/office/drawing/2014/main" id="{90CB09B6-F122-4EA7-AED8-1116E9C62C24}"/>
              </a:ext>
            </a:extLst>
          </p:cNvPr>
          <p:cNvSpPr/>
          <p:nvPr/>
        </p:nvSpPr>
        <p:spPr>
          <a:xfrm>
            <a:off x="2980979" y="1493727"/>
            <a:ext cx="6494325" cy="1935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4800" b="1" dirty="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LUYỆN VIẾT VỞ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480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(</a:t>
            </a:r>
            <a:r>
              <a:rPr lang="en-US" altLang="zh-CN" sz="480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Từ và câu ứng dụng</a:t>
            </a:r>
            <a:r>
              <a:rPr lang="vi-VN" altLang="zh-CN" sz="480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)</a:t>
            </a:r>
            <a:endParaRPr kumimoji="0" lang="zh-CN" altLang="en-US" sz="4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4316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72902" y="693021"/>
            <a:ext cx="6864574" cy="11674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b="1">
                <a:solidFill>
                  <a:srgbClr val="92D050"/>
                </a:solidFill>
                <a:latin typeface=".VnTime" panose="020B7200000000000000" pitchFamily="34" charset="0"/>
                <a:cs typeface="UTM Avo" panose="02040603050506020204" charset="0"/>
              </a:rPr>
              <a:t> </a:t>
            </a:r>
            <a:r>
              <a:rPr lang="en-US" sz="5400" b="1">
                <a:solidFill>
                  <a:srgbClr val="92D050"/>
                </a:solidFill>
                <a:cs typeface="UTM Avo" panose="02040603050506020204" charset="0"/>
              </a:rPr>
              <a:t>Viết từ, câu ứng dụng</a:t>
            </a:r>
            <a:endParaRPr lang="en-US" sz="6000" b="1">
              <a:solidFill>
                <a:srgbClr val="92D050"/>
              </a:solidFill>
              <a:cs typeface="UTM Avo" panose="0204060305050602020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620701" y="2407864"/>
            <a:ext cx="7216775" cy="4337691"/>
            <a:chOff x="1143000" y="137475"/>
            <a:chExt cx="7216775" cy="4337691"/>
          </a:xfrm>
        </p:grpSpPr>
        <p:pic>
          <p:nvPicPr>
            <p:cNvPr id="4" name="Picture 73" descr="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37475"/>
              <a:ext cx="7216775" cy="2176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3" descr="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2298703"/>
              <a:ext cx="7216775" cy="2176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3283207" y="4070763"/>
            <a:ext cx="8800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Quê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hương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em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tươi</a:t>
            </a:r>
            <a:r>
              <a:rPr lang="en-US" sz="3600" b="1" dirty="0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đẹp</a:t>
            </a:r>
            <a:r>
              <a:rPr lang="vi-VN" sz="3600" b="1" dirty="0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83207" y="2633963"/>
            <a:ext cx="4207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cá</a:t>
            </a:r>
            <a:r>
              <a:rPr lang="en-US" sz="3600" b="1" dirty="0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heo</a:t>
            </a:r>
            <a:endParaRPr lang="vi-VN" sz="3400" b="1" dirty="0">
              <a:solidFill>
                <a:srgbClr val="0000FF"/>
              </a:solidFill>
              <a:latin typeface="HP001 4 hàng" panose="020B0603050302020204" pitchFamily="34" charset="0"/>
              <a:ea typeface="HP001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6624" y="3352363"/>
            <a:ext cx="2952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vun</a:t>
            </a:r>
            <a:r>
              <a:rPr lang="en-US" sz="3600" b="1" dirty="0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vút</a:t>
            </a:r>
            <a:endParaRPr lang="vi-VN" sz="3600" b="1" dirty="0">
              <a:solidFill>
                <a:srgbClr val="0000FF"/>
              </a:solidFill>
              <a:latin typeface="HP001 4 hàng" panose="020B0603050302020204" pitchFamily="34" charset="0"/>
              <a:ea typeface="HP001" pitchFamily="34" charset="0"/>
            </a:endParaRPr>
          </a:p>
        </p:txBody>
      </p:sp>
      <p:pic>
        <p:nvPicPr>
          <p:cNvPr id="10" name="Picture 9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64" y="235508"/>
            <a:ext cx="2414899" cy="205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54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40" y="1963032"/>
            <a:ext cx="3543454" cy="4101548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5825672" y="611024"/>
            <a:ext cx="5920125" cy="3084283"/>
          </a:xfrm>
          <a:prstGeom prst="cloudCallout">
            <a:avLst>
              <a:gd name="adj1" fmla="val -51883"/>
              <a:gd name="adj2" fmla="val 61583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UTM Avo" panose="02040603050506020204" pitchFamily="18" charset="0"/>
              </a:rPr>
              <a:t>  DẶN DÒ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28267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388</TotalTime>
  <Words>209</Words>
  <Application>Microsoft Office PowerPoint</Application>
  <PresentationFormat>Widescreen</PresentationFormat>
  <Paragraphs>40</Paragraphs>
  <Slides>26</Slides>
  <Notes>2</Notes>
  <HiddenSlides>0</HiddenSlides>
  <MMClips>6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微软雅黑</vt:lpstr>
      <vt:lpstr>.VnTime</vt:lpstr>
      <vt:lpstr>Arial</vt:lpstr>
      <vt:lpstr>Calibri</vt:lpstr>
      <vt:lpstr>HP001 4 hàng</vt:lpstr>
      <vt:lpstr>HP001 5 hàng</vt:lpstr>
      <vt:lpstr>Quicksand</vt:lpstr>
      <vt:lpstr>UTM Avo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27</cp:revision>
  <dcterms:created xsi:type="dcterms:W3CDTF">2021-01-19T08:33:08Z</dcterms:created>
  <dcterms:modified xsi:type="dcterms:W3CDTF">2022-04-13T12:24:13Z</dcterms:modified>
</cp:coreProperties>
</file>