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432" r:id="rId2"/>
    <p:sldId id="423" r:id="rId3"/>
    <p:sldId id="335" r:id="rId4"/>
    <p:sldId id="336" r:id="rId5"/>
    <p:sldId id="425" r:id="rId6"/>
    <p:sldId id="426" r:id="rId7"/>
    <p:sldId id="427" r:id="rId8"/>
    <p:sldId id="428" r:id="rId9"/>
    <p:sldId id="429" r:id="rId10"/>
    <p:sldId id="430" r:id="rId11"/>
    <p:sldId id="431" r:id="rId12"/>
    <p:sldId id="433" r:id="rId13"/>
  </p:sldIdLst>
  <p:sldSz cx="12192000" cy="6858000"/>
  <p:notesSz cx="6858000" cy="9144000"/>
  <p:embeddedFontLst>
    <p:embeddedFont>
      <p:font typeface="Cambria Math" panose="02040503050406030204" pitchFamily="18" charset="0"/>
      <p:regular r:id="rId14"/>
    </p:embeddedFont>
    <p:embeddedFont>
      <p:font typeface="UTM Avo" panose="02040603050506020204" pitchFamily="18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D9C"/>
    <a:srgbClr val="4472C4"/>
    <a:srgbClr val="FF8119"/>
    <a:srgbClr val="FFFFFF"/>
    <a:srgbClr val="70E592"/>
    <a:srgbClr val="7CB3EE"/>
    <a:srgbClr val="EF4342"/>
    <a:srgbClr val="F69650"/>
    <a:srgbClr val="FDD745"/>
    <a:srgbClr val="F9EC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am Nam" userId="5cac5b153125fddf" providerId="LiveId" clId="{2B44729F-0AFA-42DA-A604-855936BF469F}"/>
    <pc:docChg chg="modSld">
      <pc:chgData name="Pham Nam" userId="5cac5b153125fddf" providerId="LiveId" clId="{2B44729F-0AFA-42DA-A604-855936BF469F}" dt="2022-04-17T16:27:53.299" v="90" actId="20577"/>
      <pc:docMkLst>
        <pc:docMk/>
      </pc:docMkLst>
      <pc:sldChg chg="modSp">
        <pc:chgData name="Pham Nam" userId="5cac5b153125fddf" providerId="LiveId" clId="{2B44729F-0AFA-42DA-A604-855936BF469F}" dt="2022-04-17T16:27:53.299" v="90" actId="20577"/>
        <pc:sldMkLst>
          <pc:docMk/>
          <pc:sldMk cId="2843961501" sldId="423"/>
        </pc:sldMkLst>
        <pc:spChg chg="mod">
          <ac:chgData name="Pham Nam" userId="5cac5b153125fddf" providerId="LiveId" clId="{2B44729F-0AFA-42DA-A604-855936BF469F}" dt="2022-04-17T16:27:53.299" v="90" actId="20577"/>
          <ac:spMkLst>
            <pc:docMk/>
            <pc:sldMk cId="2843961501" sldId="423"/>
            <ac:spMk id="17" creationId="{7A7E22AA-5911-4854-BC8D-E8D411918D73}"/>
          </ac:spMkLst>
        </pc:spChg>
        <pc:spChg chg="mod">
          <ac:chgData name="Pham Nam" userId="5cac5b153125fddf" providerId="LiveId" clId="{2B44729F-0AFA-42DA-A604-855936BF469F}" dt="2022-04-17T16:27:48.647" v="89" actId="20577"/>
          <ac:spMkLst>
            <pc:docMk/>
            <pc:sldMk cId="2843961501" sldId="423"/>
            <ac:spMk id="18" creationId="{C106B488-CD7F-46FB-9568-512547666AD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53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02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48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E3B21F-7FD3-4601-A086-BE2B50EF6799}"/>
              </a:ext>
            </a:extLst>
          </p:cNvPr>
          <p:cNvSpPr/>
          <p:nvPr userDrawn="1"/>
        </p:nvSpPr>
        <p:spPr>
          <a:xfrm>
            <a:off x="11277600" y="0"/>
            <a:ext cx="914400" cy="1345473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936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49" r:id="rId4"/>
    <p:sldLayoutId id="2147483650" r:id="rId5"/>
    <p:sldLayoutId id="2147483685" r:id="rId6"/>
    <p:sldLayoutId id="2147483652" r:id="rId7"/>
    <p:sldLayoutId id="2147483651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53" r:id="rId15"/>
    <p:sldLayoutId id="214748368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en.wikipedia.org/wiki/Adolphe_Quetele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34482" y="279061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33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b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khối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(BMI)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11962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toy&#10;&#10;Description automatically generated with medium confidence">
            <a:extLst>
              <a:ext uri="{FF2B5EF4-FFF2-40B4-BE49-F238E27FC236}">
                <a16:creationId xmlns:a16="http://schemas.microsoft.com/office/drawing/2014/main" id="{8B466680-F2C0-44B5-8E05-2B0E894F3B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64" y="2374718"/>
            <a:ext cx="1885186" cy="4339612"/>
          </a:xfrm>
          <a:prstGeom prst="rect">
            <a:avLst/>
          </a:prstGeom>
        </p:spPr>
      </p:pic>
      <p:pic>
        <p:nvPicPr>
          <p:cNvPr id="11" name="Content Placeholder 10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6193BD8E-09CA-4EF7-BD11-9FA1597AD44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414" y="2053925"/>
            <a:ext cx="2608263" cy="4595812"/>
          </a:xfrm>
          <a:prstGeom prst="rect">
            <a:avLst/>
          </a:prstGeom>
        </p:spPr>
      </p:pic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7A7E22AA-5911-4854-BC8D-E8D411918D73}"/>
              </a:ext>
            </a:extLst>
          </p:cNvPr>
          <p:cNvSpPr/>
          <p:nvPr/>
        </p:nvSpPr>
        <p:spPr>
          <a:xfrm>
            <a:off x="6345936" y="531170"/>
            <a:ext cx="5736657" cy="1843548"/>
          </a:xfrm>
          <a:prstGeom prst="wedgeEllipseCallout">
            <a:avLst>
              <a:gd name="adj1" fmla="val -22979"/>
              <a:gd name="adj2" fmla="val 647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Tớ</a:t>
            </a:r>
            <a:r>
              <a:rPr lang="en-US" sz="2000" dirty="0"/>
              <a:t> </a:t>
            </a:r>
            <a:r>
              <a:rPr lang="en-US" sz="2000" dirty="0" err="1"/>
              <a:t>nghe</a:t>
            </a:r>
            <a:r>
              <a:rPr lang="en-US" sz="2000" dirty="0"/>
              <a:t> </a:t>
            </a:r>
            <a:r>
              <a:rPr lang="en-US" sz="2000" dirty="0" err="1"/>
              <a:t>Bố</a:t>
            </a:r>
            <a:r>
              <a:rPr lang="en-US" sz="2000" dirty="0"/>
              <a:t> </a:t>
            </a:r>
            <a:r>
              <a:rPr lang="en-US" sz="2000" dirty="0" err="1"/>
              <a:t>tớ</a:t>
            </a:r>
            <a:r>
              <a:rPr lang="en-US" sz="2000" dirty="0"/>
              <a:t> </a:t>
            </a:r>
            <a:r>
              <a:rPr lang="en-US" sz="2000" dirty="0" err="1"/>
              <a:t>nói</a:t>
            </a:r>
            <a:r>
              <a:rPr lang="en-US" sz="2000" dirty="0"/>
              <a:t> </a:t>
            </a:r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biết</a:t>
            </a:r>
            <a:r>
              <a:rPr lang="en-US" sz="2000" dirty="0"/>
              <a:t> </a:t>
            </a:r>
            <a:r>
              <a:rPr lang="en-US" sz="2000" dirty="0" err="1"/>
              <a:t>một</a:t>
            </a:r>
            <a:r>
              <a:rPr lang="en-US" sz="2000" dirty="0"/>
              <a:t> </a:t>
            </a:r>
            <a:r>
              <a:rPr lang="en-US" sz="2000" dirty="0" err="1"/>
              <a:t>người</a:t>
            </a:r>
            <a:r>
              <a:rPr lang="en-US" sz="2000" dirty="0"/>
              <a:t> </a:t>
            </a:r>
            <a:r>
              <a:rPr lang="en-US" sz="2000" dirty="0" err="1"/>
              <a:t>là</a:t>
            </a:r>
            <a:r>
              <a:rPr lang="en-US" sz="2000" dirty="0"/>
              <a:t> </a:t>
            </a:r>
            <a:r>
              <a:rPr lang="en-US" sz="2000" dirty="0" err="1"/>
              <a:t>gầy</a:t>
            </a:r>
            <a:r>
              <a:rPr lang="en-US" sz="2000" dirty="0"/>
              <a:t>, </a:t>
            </a:r>
            <a:r>
              <a:rPr lang="en-US" sz="2000" dirty="0" err="1"/>
              <a:t>bình</a:t>
            </a:r>
            <a:r>
              <a:rPr lang="en-US" sz="2000" dirty="0"/>
              <a:t> </a:t>
            </a:r>
            <a:r>
              <a:rPr lang="en-US" sz="2000" dirty="0" err="1"/>
              <a:t>thường</a:t>
            </a:r>
            <a:r>
              <a:rPr lang="en-US" sz="2000" dirty="0"/>
              <a:t> hay </a:t>
            </a:r>
            <a:r>
              <a:rPr lang="en-US" sz="2000" dirty="0" err="1"/>
              <a:t>béo</a:t>
            </a:r>
            <a:r>
              <a:rPr lang="en-US" sz="2000" dirty="0"/>
              <a:t> </a:t>
            </a:r>
            <a:r>
              <a:rPr lang="en-US" sz="2000" dirty="0" err="1"/>
              <a:t>phì</a:t>
            </a:r>
            <a:r>
              <a:rPr lang="en-US" sz="2000" dirty="0"/>
              <a:t> </a:t>
            </a:r>
            <a:r>
              <a:rPr lang="en-US" sz="2000" dirty="0" err="1"/>
              <a:t>thì</a:t>
            </a:r>
            <a:r>
              <a:rPr lang="en-US" sz="2000" dirty="0"/>
              <a:t> </a:t>
            </a:r>
            <a:r>
              <a:rPr lang="en-US" sz="2000" dirty="0" err="1"/>
              <a:t>người</a:t>
            </a:r>
            <a:r>
              <a:rPr lang="en-US" sz="2000" dirty="0"/>
              <a:t> ta </a:t>
            </a:r>
            <a:r>
              <a:rPr lang="en-US" sz="2000" dirty="0" err="1"/>
              <a:t>căn</a:t>
            </a:r>
            <a:r>
              <a:rPr lang="en-US" sz="2000" dirty="0"/>
              <a:t> </a:t>
            </a:r>
            <a:r>
              <a:rPr lang="en-US" sz="2000" dirty="0" err="1"/>
              <a:t>cứ</a:t>
            </a:r>
            <a:r>
              <a:rPr lang="en-US" sz="2000" dirty="0"/>
              <a:t>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chỉ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BMI.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C106B488-CD7F-46FB-9568-512547666AD2}"/>
              </a:ext>
            </a:extLst>
          </p:cNvPr>
          <p:cNvSpPr/>
          <p:nvPr/>
        </p:nvSpPr>
        <p:spPr>
          <a:xfrm>
            <a:off x="219456" y="531170"/>
            <a:ext cx="4173939" cy="1843548"/>
          </a:xfrm>
          <a:prstGeom prst="wedgeEllipseCallout">
            <a:avLst>
              <a:gd name="adj1" fmla="val 39901"/>
              <a:gd name="adj2" fmla="val 561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Này</a:t>
            </a:r>
            <a:r>
              <a:rPr lang="en-US" sz="2000" dirty="0"/>
              <a:t> </a:t>
            </a:r>
            <a:r>
              <a:rPr lang="en-US" sz="2000" dirty="0" err="1"/>
              <a:t>Mít</a:t>
            </a:r>
            <a:r>
              <a:rPr lang="en-US" sz="2000" dirty="0"/>
              <a:t>, </a:t>
            </a:r>
            <a:r>
              <a:rPr lang="en-US" sz="2000" dirty="0" err="1"/>
              <a:t>dựa</a:t>
            </a:r>
            <a:r>
              <a:rPr lang="en-US" sz="2000" dirty="0"/>
              <a:t>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chỉ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</a:t>
            </a:r>
            <a:r>
              <a:rPr lang="en-US" sz="2000" dirty="0" err="1"/>
              <a:t>gì</a:t>
            </a:r>
            <a:r>
              <a:rPr lang="en-US" sz="2000" dirty="0"/>
              <a:t> </a:t>
            </a:r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đánh</a:t>
            </a:r>
            <a:r>
              <a:rPr lang="en-US" sz="2000" dirty="0"/>
              <a:t> </a:t>
            </a:r>
            <a:r>
              <a:rPr lang="en-US" sz="2000" dirty="0" err="1"/>
              <a:t>giá</a:t>
            </a:r>
            <a:r>
              <a:rPr lang="en-US" sz="2000" dirty="0"/>
              <a:t> </a:t>
            </a:r>
            <a:r>
              <a:rPr lang="en-US" sz="2000" dirty="0" err="1"/>
              <a:t>thể</a:t>
            </a:r>
            <a:r>
              <a:rPr lang="en-US" sz="2000" dirty="0"/>
              <a:t> </a:t>
            </a:r>
            <a:r>
              <a:rPr lang="en-US" sz="2000" dirty="0" err="1"/>
              <a:t>trạng</a:t>
            </a:r>
            <a:r>
              <a:rPr lang="en-US" sz="2000" dirty="0"/>
              <a:t> </a:t>
            </a:r>
            <a:r>
              <a:rPr lang="en-US" sz="2000" dirty="0" err="1"/>
              <a:t>nhỉ</a:t>
            </a:r>
            <a:r>
              <a:rPr lang="en-US" sz="2000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84396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01638"/>
            <a:ext cx="9026525" cy="1325562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rgbClr val="FF7707"/>
                </a:solidFill>
              </a:rPr>
              <a:t>HOẠT ĐỘNG THỰC HÀNH VÀ TRẢI NGHIỆM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515061" y="2624099"/>
            <a:ext cx="5741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</a:rPr>
              <a:t>Chủ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5">
                    <a:lumMod val="50000"/>
                  </a:schemeClr>
                </a:solidFill>
              </a:rPr>
              <a:t>đề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 2</a:t>
            </a:r>
          </a:p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CHỈ SỐ KHỐI CƠ THỂ (BMI)</a:t>
            </a:r>
          </a:p>
        </p:txBody>
      </p:sp>
      <p:pic>
        <p:nvPicPr>
          <p:cNvPr id="1028" name="Picture 4" descr="Cách tính chỉ số BMI cho người tiểu đường">
            <a:extLst>
              <a:ext uri="{FF2B5EF4-FFF2-40B4-BE49-F238E27FC236}">
                <a16:creationId xmlns:a16="http://schemas.microsoft.com/office/drawing/2014/main" id="{9AC385A4-EAA5-40E5-8DCD-2AB2D321E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011" y="1168249"/>
            <a:ext cx="5223702" cy="527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941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7650" y="327025"/>
            <a:ext cx="11944350" cy="1325563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7707"/>
                </a:solidFill>
              </a:rPr>
              <a:t>I. </a:t>
            </a:r>
            <a:r>
              <a:rPr lang="en-US" sz="3000" b="1" dirty="0" err="1">
                <a:solidFill>
                  <a:srgbClr val="FF7707"/>
                </a:solidFill>
              </a:rPr>
              <a:t>Nội</a:t>
            </a:r>
            <a:r>
              <a:rPr lang="en-US" sz="3000" b="1" dirty="0">
                <a:solidFill>
                  <a:srgbClr val="FF7707"/>
                </a:solidFill>
              </a:rPr>
              <a:t> dung </a:t>
            </a:r>
            <a:r>
              <a:rPr lang="en-US" sz="3000" b="1" dirty="0" err="1">
                <a:solidFill>
                  <a:srgbClr val="FF7707"/>
                </a:solidFill>
              </a:rPr>
              <a:t>chính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của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chủ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đề</a:t>
            </a:r>
            <a:endParaRPr lang="en-US" sz="3000" b="1" dirty="0">
              <a:solidFill>
                <a:srgbClr val="FF770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398506" y="1421331"/>
            <a:ext cx="1072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1.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Giới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thiệu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về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chỉ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số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khối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của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cơ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thể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9188720-0F2B-4DC3-81D9-28060D22B5E2}"/>
              </a:ext>
            </a:extLst>
          </p:cNvPr>
          <p:cNvSpPr/>
          <p:nvPr/>
        </p:nvSpPr>
        <p:spPr>
          <a:xfrm>
            <a:off x="612468" y="3375722"/>
            <a:ext cx="4124631" cy="12978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BMI: BODY MASS INDEX</a:t>
            </a:r>
          </a:p>
          <a:p>
            <a:pPr algn="ctr"/>
            <a:r>
              <a:rPr lang="en-US" sz="2600" dirty="0"/>
              <a:t>(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khối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FBA3820-983C-4649-9026-CC7D5FC3461E}"/>
              </a:ext>
            </a:extLst>
          </p:cNvPr>
          <p:cNvCxnSpPr/>
          <p:nvPr/>
        </p:nvCxnSpPr>
        <p:spPr>
          <a:xfrm>
            <a:off x="8733653" y="2449852"/>
            <a:ext cx="0" cy="31496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4CD32B7-6732-4B86-A757-C814FCCE9F6B}"/>
              </a:ext>
            </a:extLst>
          </p:cNvPr>
          <p:cNvSpPr txBox="1"/>
          <p:nvPr/>
        </p:nvSpPr>
        <p:spPr>
          <a:xfrm>
            <a:off x="9063853" y="2824323"/>
            <a:ext cx="3073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</a:rPr>
              <a:t>Gầy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</a:rPr>
              <a:t>Bình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</a:rPr>
              <a:t>thường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3000" dirty="0" err="1">
                <a:solidFill>
                  <a:schemeClr val="accent1">
                    <a:lumMod val="75000"/>
                  </a:schemeClr>
                </a:solidFill>
              </a:rPr>
              <a:t>Béo</a:t>
            </a:r>
            <a:endParaRPr lang="en-US" sz="30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26CF95D-096F-493E-8539-E47188F53A62}"/>
              </a:ext>
            </a:extLst>
          </p:cNvPr>
          <p:cNvCxnSpPr>
            <a:cxnSpLocks/>
          </p:cNvCxnSpPr>
          <p:nvPr/>
        </p:nvCxnSpPr>
        <p:spPr>
          <a:xfrm>
            <a:off x="4978400" y="4024651"/>
            <a:ext cx="3352800" cy="0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EB3AC82-E72C-4169-BE67-568498CFA7F3}"/>
              </a:ext>
            </a:extLst>
          </p:cNvPr>
          <p:cNvSpPr txBox="1"/>
          <p:nvPr/>
        </p:nvSpPr>
        <p:spPr>
          <a:xfrm>
            <a:off x="5135176" y="3378368"/>
            <a:ext cx="30734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Xác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định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tình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trạng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cơ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thể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466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11" grpId="0" build="p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7650" y="327025"/>
            <a:ext cx="11944350" cy="1325563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7707"/>
                </a:solidFill>
              </a:rPr>
              <a:t>I. </a:t>
            </a:r>
            <a:r>
              <a:rPr lang="en-US" sz="3000" b="1" dirty="0" err="1">
                <a:solidFill>
                  <a:srgbClr val="FF7707"/>
                </a:solidFill>
              </a:rPr>
              <a:t>Nội</a:t>
            </a:r>
            <a:r>
              <a:rPr lang="en-US" sz="3000" b="1" dirty="0">
                <a:solidFill>
                  <a:srgbClr val="FF7707"/>
                </a:solidFill>
              </a:rPr>
              <a:t> dung </a:t>
            </a:r>
            <a:r>
              <a:rPr lang="en-US" sz="3000" b="1" dirty="0" err="1">
                <a:solidFill>
                  <a:srgbClr val="FF7707"/>
                </a:solidFill>
              </a:rPr>
              <a:t>chính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của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chủ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đề</a:t>
            </a:r>
            <a:endParaRPr lang="en-US" sz="3000" b="1" dirty="0">
              <a:solidFill>
                <a:srgbClr val="FF770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398506" y="1421331"/>
            <a:ext cx="1072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1.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Giới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thiệu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về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chỉ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số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khối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của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cơ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thể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9188720-0F2B-4DC3-81D9-28060D22B5E2}"/>
              </a:ext>
            </a:extLst>
          </p:cNvPr>
          <p:cNvSpPr/>
          <p:nvPr/>
        </p:nvSpPr>
        <p:spPr>
          <a:xfrm>
            <a:off x="398506" y="3194408"/>
            <a:ext cx="7845732" cy="28380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rgbClr val="047219"/>
                </a:solidFill>
              </a:rPr>
              <a:t>Chỉ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số</a:t>
            </a:r>
            <a:r>
              <a:rPr lang="en-US" sz="2600" dirty="0">
                <a:solidFill>
                  <a:srgbClr val="047219"/>
                </a:solidFill>
              </a:rPr>
              <a:t> BMI do </a:t>
            </a:r>
            <a:r>
              <a:rPr lang="en-US" sz="2600" dirty="0" err="1">
                <a:solidFill>
                  <a:srgbClr val="047219"/>
                </a:solidFill>
              </a:rPr>
              <a:t>nhà</a:t>
            </a:r>
            <a:r>
              <a:rPr lang="en-US" sz="2600" dirty="0">
                <a:solidFill>
                  <a:srgbClr val="047219"/>
                </a:solidFill>
              </a:rPr>
              <a:t> khoa </a:t>
            </a:r>
            <a:r>
              <a:rPr lang="en-US" sz="2600" dirty="0" err="1">
                <a:solidFill>
                  <a:srgbClr val="047219"/>
                </a:solidFill>
              </a:rPr>
              <a:t>học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vi-VN" sz="2800" i="0" dirty="0">
                <a:solidFill>
                  <a:srgbClr val="047219"/>
                </a:solidFill>
                <a:effectLst/>
              </a:rPr>
              <a:t>người Bỉ </a:t>
            </a:r>
            <a:endParaRPr lang="en-US" sz="2800" i="0" dirty="0">
              <a:solidFill>
                <a:srgbClr val="047219"/>
              </a:solidFill>
              <a:effectLst/>
            </a:endParaRPr>
          </a:p>
          <a:p>
            <a:pPr algn="ctr"/>
            <a:r>
              <a:rPr lang="vi-VN" sz="2800" i="0" strike="noStrike" dirty="0">
                <a:solidFill>
                  <a:srgbClr val="047219"/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Adolphe Quetelet</a:t>
            </a:r>
            <a:r>
              <a:rPr lang="vi-VN" sz="2800" i="0" dirty="0">
                <a:solidFill>
                  <a:srgbClr val="047219"/>
                </a:solidFill>
                <a:effectLst/>
              </a:rPr>
              <a:t> đưa ra vào năm 1832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6947783-483E-400F-B4A1-97FA0B443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828675"/>
            <a:ext cx="3733800" cy="60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1186493-4A39-4601-977F-A9CD333D0FFD}"/>
              </a:ext>
            </a:extLst>
          </p:cNvPr>
          <p:cNvSpPr/>
          <p:nvPr/>
        </p:nvSpPr>
        <p:spPr>
          <a:xfrm>
            <a:off x="2290849" y="2423711"/>
            <a:ext cx="4124631" cy="12978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BMI: BODY MASS INDEX</a:t>
            </a:r>
          </a:p>
          <a:p>
            <a:pPr algn="ctr"/>
            <a:r>
              <a:rPr lang="en-US" sz="2600" dirty="0"/>
              <a:t>(</a:t>
            </a:r>
            <a:r>
              <a:rPr lang="en-US" sz="2600" dirty="0" err="1"/>
              <a:t>Chỉ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khối</a:t>
            </a:r>
            <a:r>
              <a:rPr lang="en-US" sz="2600" dirty="0"/>
              <a:t> </a:t>
            </a:r>
            <a:r>
              <a:rPr lang="en-US" sz="2600" dirty="0" err="1"/>
              <a:t>cơ</a:t>
            </a:r>
            <a:r>
              <a:rPr lang="en-US" sz="2600" dirty="0"/>
              <a:t> </a:t>
            </a:r>
            <a:r>
              <a:rPr lang="en-US" sz="2600" dirty="0" err="1"/>
              <a:t>thể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3649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7650" y="327025"/>
            <a:ext cx="11944350" cy="1325563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7707"/>
                </a:solidFill>
              </a:rPr>
              <a:t>I. </a:t>
            </a:r>
            <a:r>
              <a:rPr lang="en-US" sz="3000" b="1" dirty="0" err="1">
                <a:solidFill>
                  <a:srgbClr val="FF7707"/>
                </a:solidFill>
              </a:rPr>
              <a:t>Nội</a:t>
            </a:r>
            <a:r>
              <a:rPr lang="en-US" sz="3000" b="1" dirty="0">
                <a:solidFill>
                  <a:srgbClr val="FF7707"/>
                </a:solidFill>
              </a:rPr>
              <a:t> dung </a:t>
            </a:r>
            <a:r>
              <a:rPr lang="en-US" sz="3000" b="1" dirty="0" err="1">
                <a:solidFill>
                  <a:srgbClr val="FF7707"/>
                </a:solidFill>
              </a:rPr>
              <a:t>chính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của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chủ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đề</a:t>
            </a:r>
            <a:endParaRPr lang="en-US" sz="3000" b="1" dirty="0">
              <a:solidFill>
                <a:srgbClr val="FF770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398506" y="1421331"/>
            <a:ext cx="1072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1.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Giới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thiệu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về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chỉ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số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khối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của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cơ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thể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9188720-0F2B-4DC3-81D9-28060D22B5E2}"/>
              </a:ext>
            </a:extLst>
          </p:cNvPr>
          <p:cNvSpPr/>
          <p:nvPr/>
        </p:nvSpPr>
        <p:spPr>
          <a:xfrm>
            <a:off x="1532753" y="1854134"/>
            <a:ext cx="8458200" cy="11235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rgbClr val="047219"/>
                </a:solidFill>
              </a:rPr>
              <a:t>Chỉ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số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khối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cơ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được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tính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theo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công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thức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sau</a:t>
            </a:r>
            <a:r>
              <a:rPr lang="en-US" sz="2600" dirty="0">
                <a:solidFill>
                  <a:srgbClr val="047219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A1186493-4A39-4601-977F-A9CD333D0FFD}"/>
                  </a:ext>
                </a:extLst>
              </p:cNvPr>
              <p:cNvSpPr/>
              <p:nvPr/>
            </p:nvSpPr>
            <p:spPr>
              <a:xfrm>
                <a:off x="4330645" y="2977726"/>
                <a:ext cx="2862416" cy="1297858"/>
              </a:xfrm>
              <a:prstGeom prst="roundRect">
                <a:avLst/>
              </a:prstGeom>
              <a:solidFill>
                <a:srgbClr val="FF770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300" b="0" i="1" smtClean="0">
                          <a:latin typeface="Cambria Math" panose="02040503050406030204" pitchFamily="18" charset="0"/>
                        </a:rPr>
                        <m:t>𝐵𝑀𝐼</m:t>
                      </m:r>
                      <m:r>
                        <a:rPr lang="en-US" sz="33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3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3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sSup>
                            <m:sSupPr>
                              <m:ctrlPr>
                                <a:rPr lang="en-US" sz="33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3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33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3300" dirty="0"/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A1186493-4A39-4601-977F-A9CD333D0F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645" y="2977726"/>
                <a:ext cx="2862416" cy="1297858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35CA7D-EDD4-4AB0-B44B-4CAF9094B058}"/>
              </a:ext>
            </a:extLst>
          </p:cNvPr>
          <p:cNvSpPr/>
          <p:nvPr/>
        </p:nvSpPr>
        <p:spPr>
          <a:xfrm>
            <a:off x="1866900" y="4808518"/>
            <a:ext cx="8915400" cy="11235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dirty="0" err="1">
                <a:solidFill>
                  <a:srgbClr val="047219"/>
                </a:solidFill>
              </a:rPr>
              <a:t>Trong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đó</a:t>
            </a:r>
            <a:r>
              <a:rPr lang="en-US" sz="2600" dirty="0">
                <a:solidFill>
                  <a:srgbClr val="047219"/>
                </a:solidFill>
              </a:rPr>
              <a:t>:</a:t>
            </a:r>
          </a:p>
          <a:p>
            <a:r>
              <a:rPr lang="en-US" sz="2600" i="1" dirty="0">
                <a:solidFill>
                  <a:srgbClr val="047219"/>
                </a:solidFill>
              </a:rPr>
              <a:t>		m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là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khối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lượng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cơ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tính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theo</a:t>
            </a:r>
            <a:r>
              <a:rPr lang="en-US" sz="2600" dirty="0">
                <a:solidFill>
                  <a:srgbClr val="047219"/>
                </a:solidFill>
              </a:rPr>
              <a:t> ki-</a:t>
            </a:r>
            <a:r>
              <a:rPr lang="en-US" sz="2600" dirty="0" err="1">
                <a:solidFill>
                  <a:srgbClr val="047219"/>
                </a:solidFill>
              </a:rPr>
              <a:t>lô</a:t>
            </a:r>
            <a:r>
              <a:rPr lang="en-US" sz="2600" dirty="0">
                <a:solidFill>
                  <a:srgbClr val="047219"/>
                </a:solidFill>
              </a:rPr>
              <a:t>-gam,</a:t>
            </a:r>
          </a:p>
          <a:p>
            <a:r>
              <a:rPr lang="en-US" sz="2600" i="1" dirty="0">
                <a:solidFill>
                  <a:srgbClr val="047219"/>
                </a:solidFill>
              </a:rPr>
              <a:t>		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là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chiều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cao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tính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theo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mét</a:t>
            </a:r>
            <a:endParaRPr lang="en-US" sz="2600" dirty="0">
              <a:solidFill>
                <a:srgbClr val="0472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37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168A91F5-416E-4E24-A7A8-90F8BF35DA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" t="19819" r="6747" b="33316"/>
          <a:stretch/>
        </p:blipFill>
        <p:spPr>
          <a:xfrm>
            <a:off x="3561766" y="501445"/>
            <a:ext cx="8508384" cy="635655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A64F0C-E79B-4030-AA1A-75017AE47E05}"/>
              </a:ext>
            </a:extLst>
          </p:cNvPr>
          <p:cNvSpPr/>
          <p:nvPr/>
        </p:nvSpPr>
        <p:spPr>
          <a:xfrm>
            <a:off x="962510" y="1900460"/>
            <a:ext cx="2031414" cy="305707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rgbClr val="047219"/>
                </a:solidFill>
              </a:rPr>
              <a:t>Biểu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đồ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đánh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giá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trạng</a:t>
            </a:r>
            <a:r>
              <a:rPr lang="en-US" sz="2600" dirty="0">
                <a:solidFill>
                  <a:srgbClr val="047219"/>
                </a:solidFill>
              </a:rPr>
              <a:t> ở </a:t>
            </a:r>
            <a:r>
              <a:rPr lang="en-US" sz="2600" dirty="0" err="1">
                <a:solidFill>
                  <a:srgbClr val="047219"/>
                </a:solidFill>
              </a:rPr>
              <a:t>trẻ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em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theo</a:t>
            </a:r>
            <a:r>
              <a:rPr lang="en-US" sz="2600" dirty="0">
                <a:solidFill>
                  <a:srgbClr val="047219"/>
                </a:solidFill>
              </a:rPr>
              <a:t> BMI</a:t>
            </a:r>
          </a:p>
        </p:txBody>
      </p:sp>
    </p:spTree>
    <p:extLst>
      <p:ext uri="{BB962C8B-B14F-4D97-AF65-F5344CB8AC3E}">
        <p14:creationId xmlns:p14="http://schemas.microsoft.com/office/powerpoint/2010/main" val="1268104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168A91F5-416E-4E24-A7A8-90F8BF35DA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" t="19819" r="6747" b="33316"/>
          <a:stretch/>
        </p:blipFill>
        <p:spPr>
          <a:xfrm>
            <a:off x="5943599" y="619432"/>
            <a:ext cx="6126552" cy="623856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A64F0C-E79B-4030-AA1A-75017AE47E05}"/>
              </a:ext>
            </a:extLst>
          </p:cNvPr>
          <p:cNvSpPr/>
          <p:nvPr/>
        </p:nvSpPr>
        <p:spPr>
          <a:xfrm>
            <a:off x="121848" y="973394"/>
            <a:ext cx="5821751" cy="4940709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solidFill>
                  <a:srgbClr val="047219"/>
                </a:solidFill>
              </a:rPr>
              <a:t>Đối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với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học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sinh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lớp</a:t>
            </a:r>
            <a:r>
              <a:rPr lang="en-US" sz="2600" dirty="0">
                <a:solidFill>
                  <a:srgbClr val="047219"/>
                </a:solidFill>
              </a:rPr>
              <a:t> 6 ở </a:t>
            </a:r>
            <a:r>
              <a:rPr lang="en-US" sz="2600" dirty="0" err="1">
                <a:solidFill>
                  <a:srgbClr val="047219"/>
                </a:solidFill>
              </a:rPr>
              <a:t>học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kì</a:t>
            </a:r>
            <a:r>
              <a:rPr lang="en-US" sz="2600" dirty="0">
                <a:solidFill>
                  <a:srgbClr val="047219"/>
                </a:solidFill>
              </a:rPr>
              <a:t> 2 (</a:t>
            </a:r>
            <a:r>
              <a:rPr lang="en-US" sz="2600" dirty="0" err="1">
                <a:solidFill>
                  <a:srgbClr val="047219"/>
                </a:solidFill>
              </a:rPr>
              <a:t>độ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tuổi</a:t>
            </a:r>
            <a:r>
              <a:rPr lang="en-US" sz="2600" dirty="0">
                <a:solidFill>
                  <a:srgbClr val="047219"/>
                </a:solidFill>
              </a:rPr>
              <a:t> 12) </a:t>
            </a:r>
            <a:r>
              <a:rPr lang="en-US" sz="2600" dirty="0" err="1">
                <a:solidFill>
                  <a:srgbClr val="047219"/>
                </a:solidFill>
              </a:rPr>
              <a:t>theo</a:t>
            </a:r>
            <a:r>
              <a:rPr lang="en-US" sz="2600" dirty="0">
                <a:solidFill>
                  <a:srgbClr val="047219"/>
                </a:solidFill>
              </a:rPr>
              <a:t> IBM </a:t>
            </a:r>
            <a:r>
              <a:rPr lang="en-US" sz="2600" dirty="0" err="1">
                <a:solidFill>
                  <a:srgbClr val="047219"/>
                </a:solidFill>
              </a:rPr>
              <a:t>như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sau</a:t>
            </a:r>
            <a:r>
              <a:rPr lang="en-US" sz="2600" dirty="0">
                <a:solidFill>
                  <a:srgbClr val="047219"/>
                </a:solidFill>
              </a:rPr>
              <a:t>:</a:t>
            </a:r>
          </a:p>
          <a:p>
            <a:pPr algn="just">
              <a:lnSpc>
                <a:spcPct val="150000"/>
              </a:lnSpc>
            </a:pPr>
            <a:endParaRPr lang="en-US" sz="2600" dirty="0">
              <a:solidFill>
                <a:srgbClr val="047219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rgbClr val="047219"/>
                </a:solidFill>
              </a:rPr>
              <a:t>BMI &lt;15: </a:t>
            </a:r>
            <a:r>
              <a:rPr lang="en-US" sz="2600" dirty="0" err="1">
                <a:solidFill>
                  <a:srgbClr val="047219"/>
                </a:solidFill>
              </a:rPr>
              <a:t>Gầy</a:t>
            </a:r>
            <a:r>
              <a:rPr lang="en-US" sz="2600" dirty="0">
                <a:solidFill>
                  <a:srgbClr val="047219"/>
                </a:solidFill>
              </a:rPr>
              <a:t> (</a:t>
            </a:r>
            <a:r>
              <a:rPr lang="en-US" sz="2600" dirty="0" err="1">
                <a:solidFill>
                  <a:srgbClr val="047219"/>
                </a:solidFill>
              </a:rPr>
              <a:t>thiếu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cân</a:t>
            </a:r>
            <a:r>
              <a:rPr lang="en-US" sz="2600" dirty="0">
                <a:solidFill>
                  <a:srgbClr val="047219"/>
                </a:solidFill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rgbClr val="047219"/>
                </a:solidFill>
              </a:rPr>
              <a:t>15 &lt; BMI &lt; 22: </a:t>
            </a:r>
            <a:r>
              <a:rPr lang="en-US" sz="2600" dirty="0" err="1">
                <a:solidFill>
                  <a:srgbClr val="047219"/>
                </a:solidFill>
              </a:rPr>
              <a:t>Bình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thường</a:t>
            </a:r>
            <a:r>
              <a:rPr lang="en-US" sz="2600" dirty="0">
                <a:solidFill>
                  <a:srgbClr val="047219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rgbClr val="047219"/>
                </a:solidFill>
              </a:rPr>
              <a:t>22 &lt; BMI &lt; 25: </a:t>
            </a:r>
            <a:r>
              <a:rPr lang="en-US" sz="2600" dirty="0" err="1">
                <a:solidFill>
                  <a:srgbClr val="047219"/>
                </a:solidFill>
              </a:rPr>
              <a:t>Nguy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cơ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béo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phì</a:t>
            </a:r>
            <a:endParaRPr lang="en-US" sz="2600" dirty="0">
              <a:solidFill>
                <a:srgbClr val="047219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600" dirty="0">
                <a:solidFill>
                  <a:srgbClr val="047219"/>
                </a:solidFill>
              </a:rPr>
              <a:t>25 &lt; BMI: </a:t>
            </a:r>
            <a:r>
              <a:rPr lang="en-US" sz="2600" dirty="0" err="1">
                <a:solidFill>
                  <a:srgbClr val="047219"/>
                </a:solidFill>
              </a:rPr>
              <a:t>Béo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phì</a:t>
            </a:r>
            <a:endParaRPr lang="en-US" sz="2600" dirty="0">
              <a:solidFill>
                <a:srgbClr val="0472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367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8BF65-F5B9-411D-90B0-515AD2DA39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8018" y="298843"/>
            <a:ext cx="10872787" cy="8143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rgbClr val="FF8119"/>
                </a:solidFill>
              </a:rPr>
              <a:t>Bảng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đánh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giá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thể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trạng</a:t>
            </a:r>
            <a:r>
              <a:rPr lang="en-US" sz="2400" b="1" dirty="0">
                <a:solidFill>
                  <a:srgbClr val="FF8119"/>
                </a:solidFill>
              </a:rPr>
              <a:t> ở </a:t>
            </a:r>
            <a:r>
              <a:rPr lang="en-US" sz="2400" b="1" dirty="0" err="1">
                <a:solidFill>
                  <a:srgbClr val="FF8119"/>
                </a:solidFill>
              </a:rPr>
              <a:t>người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lớn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theo</a:t>
            </a:r>
            <a:r>
              <a:rPr lang="en-US" sz="2400" b="1" dirty="0">
                <a:solidFill>
                  <a:srgbClr val="FF8119"/>
                </a:solidFill>
              </a:rPr>
              <a:t> BMI </a:t>
            </a:r>
            <a:r>
              <a:rPr lang="en-US" sz="2400" b="1" dirty="0" err="1">
                <a:solidFill>
                  <a:srgbClr val="FF8119"/>
                </a:solidFill>
              </a:rPr>
              <a:t>đối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với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châu</a:t>
            </a:r>
            <a:r>
              <a:rPr lang="en-US" sz="2400" b="1" dirty="0">
                <a:solidFill>
                  <a:srgbClr val="FF8119"/>
                </a:solidFill>
              </a:rPr>
              <a:t> Á (</a:t>
            </a:r>
            <a:r>
              <a:rPr lang="en-US" sz="2400" b="1" dirty="0" err="1">
                <a:solidFill>
                  <a:srgbClr val="FF8119"/>
                </a:solidFill>
              </a:rPr>
              <a:t>Nữ</a:t>
            </a:r>
            <a:r>
              <a:rPr lang="en-US" sz="2400" b="1" dirty="0">
                <a:solidFill>
                  <a:srgbClr val="FF8119"/>
                </a:solidFill>
              </a:rPr>
              <a:t>)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F054A048-CDF3-4559-95E9-CF3DA6D981F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" y="922338"/>
            <a:ext cx="11566525" cy="547846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B83193-6535-426B-85E7-A99D6EF69CDE}"/>
              </a:ext>
            </a:extLst>
          </p:cNvPr>
          <p:cNvSpPr txBox="1"/>
          <p:nvPr/>
        </p:nvSpPr>
        <p:spPr>
          <a:xfrm>
            <a:off x="854324" y="5366224"/>
            <a:ext cx="150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BMI &lt;18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23428-4B58-4DBF-9FB8-21AFFF617623}"/>
              </a:ext>
            </a:extLst>
          </p:cNvPr>
          <p:cNvSpPr txBox="1"/>
          <p:nvPr/>
        </p:nvSpPr>
        <p:spPr>
          <a:xfrm>
            <a:off x="2686172" y="5373210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18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 &lt; 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395D8-C453-43A4-83F0-4AEEF9FCAADB}"/>
              </a:ext>
            </a:extLst>
          </p:cNvPr>
          <p:cNvSpPr txBox="1"/>
          <p:nvPr/>
        </p:nvSpPr>
        <p:spPr>
          <a:xfrm>
            <a:off x="4858655" y="5385185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23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 &lt; 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E30125-2B94-46CB-80A5-040E10C07C4A}"/>
              </a:ext>
            </a:extLst>
          </p:cNvPr>
          <p:cNvSpPr txBox="1"/>
          <p:nvPr/>
        </p:nvSpPr>
        <p:spPr>
          <a:xfrm>
            <a:off x="7031138" y="5388647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30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 &lt; 40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8A20C5-47C3-4973-B85B-932F10697406}"/>
              </a:ext>
            </a:extLst>
          </p:cNvPr>
          <p:cNvSpPr txBox="1"/>
          <p:nvPr/>
        </p:nvSpPr>
        <p:spPr>
          <a:xfrm>
            <a:off x="9308413" y="5385185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40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8B03D2-2B6B-46C1-A0AC-FF3EDC309728}"/>
              </a:ext>
            </a:extLst>
          </p:cNvPr>
          <p:cNvSpPr/>
          <p:nvPr/>
        </p:nvSpPr>
        <p:spPr>
          <a:xfrm>
            <a:off x="555244" y="6299200"/>
            <a:ext cx="11567160" cy="558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9EED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D9E72-ACEA-4D12-8818-628A72AD6C71}"/>
              </a:ext>
            </a:extLst>
          </p:cNvPr>
          <p:cNvSpPr txBox="1"/>
          <p:nvPr/>
        </p:nvSpPr>
        <p:spPr>
          <a:xfrm>
            <a:off x="582676" y="6244287"/>
            <a:ext cx="197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5ABBE9"/>
                </a:solidFill>
              </a:rPr>
              <a:t>Gầy</a:t>
            </a:r>
            <a:endParaRPr lang="en-US" sz="2000" b="1" dirty="0">
              <a:solidFill>
                <a:srgbClr val="5ABBE9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F651D-6395-43F4-9C2F-24CA225A09B2}"/>
              </a:ext>
            </a:extLst>
          </p:cNvPr>
          <p:cNvSpPr txBox="1"/>
          <p:nvPr/>
        </p:nvSpPr>
        <p:spPr>
          <a:xfrm>
            <a:off x="2711634" y="6284276"/>
            <a:ext cx="197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9EB33E"/>
                </a:solidFill>
              </a:rPr>
              <a:t>Bình</a:t>
            </a:r>
            <a:r>
              <a:rPr lang="en-US" sz="2000" b="1" dirty="0">
                <a:solidFill>
                  <a:srgbClr val="9EB33E"/>
                </a:solidFill>
              </a:rPr>
              <a:t> </a:t>
            </a:r>
            <a:r>
              <a:rPr lang="en-US" sz="2000" b="1" dirty="0" err="1">
                <a:solidFill>
                  <a:srgbClr val="9EB33E"/>
                </a:solidFill>
              </a:rPr>
              <a:t>thường</a:t>
            </a:r>
            <a:endParaRPr lang="en-US" sz="2000" b="1" dirty="0">
              <a:solidFill>
                <a:srgbClr val="9EB33E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CCB3B-E707-4F8B-B77F-F76CDF78FF8D}"/>
              </a:ext>
            </a:extLst>
          </p:cNvPr>
          <p:cNvSpPr txBox="1"/>
          <p:nvPr/>
        </p:nvSpPr>
        <p:spPr>
          <a:xfrm>
            <a:off x="4797569" y="6101360"/>
            <a:ext cx="224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F87E1D"/>
                </a:solidFill>
              </a:rPr>
              <a:t>Béo</a:t>
            </a:r>
            <a:r>
              <a:rPr lang="en-US" sz="2000" b="1" dirty="0">
                <a:solidFill>
                  <a:srgbClr val="F87E1D"/>
                </a:solidFill>
              </a:rPr>
              <a:t> </a:t>
            </a:r>
            <a:r>
              <a:rPr lang="en-US" sz="2000" b="1" dirty="0" err="1">
                <a:solidFill>
                  <a:srgbClr val="F87E1D"/>
                </a:solidFill>
              </a:rPr>
              <a:t>phì</a:t>
            </a:r>
            <a:r>
              <a:rPr lang="en-US" sz="2000" b="1" dirty="0">
                <a:solidFill>
                  <a:srgbClr val="F87E1D"/>
                </a:solidFill>
              </a:rPr>
              <a:t> </a:t>
            </a:r>
            <a:r>
              <a:rPr lang="en-US" sz="2000" b="1" dirty="0" err="1">
                <a:solidFill>
                  <a:srgbClr val="F87E1D"/>
                </a:solidFill>
              </a:rPr>
              <a:t>độ</a:t>
            </a:r>
            <a:r>
              <a:rPr lang="en-US" sz="2000" b="1" dirty="0">
                <a:solidFill>
                  <a:srgbClr val="F87E1D"/>
                </a:solidFill>
              </a:rPr>
              <a:t> 1 (</a:t>
            </a:r>
            <a:r>
              <a:rPr lang="en-US" sz="2000" b="1" dirty="0" err="1">
                <a:solidFill>
                  <a:srgbClr val="F87E1D"/>
                </a:solidFill>
              </a:rPr>
              <a:t>nhẹ</a:t>
            </a:r>
            <a:r>
              <a:rPr lang="en-US" sz="2000" b="1" dirty="0">
                <a:solidFill>
                  <a:srgbClr val="F87E1D"/>
                </a:solidFill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F3D165-EE58-40D3-96BF-1C9CAD3B9B33}"/>
              </a:ext>
            </a:extLst>
          </p:cNvPr>
          <p:cNvSpPr txBox="1"/>
          <p:nvPr/>
        </p:nvSpPr>
        <p:spPr>
          <a:xfrm>
            <a:off x="6962812" y="6061371"/>
            <a:ext cx="224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E74535"/>
                </a:solidFill>
              </a:rPr>
              <a:t>Béo</a:t>
            </a:r>
            <a:r>
              <a:rPr lang="en-US" sz="2000" b="1" dirty="0">
                <a:solidFill>
                  <a:srgbClr val="E74535"/>
                </a:solidFill>
              </a:rPr>
              <a:t> </a:t>
            </a:r>
            <a:r>
              <a:rPr lang="en-US" sz="2000" b="1" dirty="0" err="1">
                <a:solidFill>
                  <a:srgbClr val="E74535"/>
                </a:solidFill>
              </a:rPr>
              <a:t>phì</a:t>
            </a:r>
            <a:r>
              <a:rPr lang="en-US" sz="2000" b="1" dirty="0">
                <a:solidFill>
                  <a:srgbClr val="E74535"/>
                </a:solidFill>
              </a:rPr>
              <a:t> </a:t>
            </a:r>
            <a:r>
              <a:rPr lang="en-US" sz="2000" b="1" dirty="0" err="1">
                <a:solidFill>
                  <a:srgbClr val="E74535"/>
                </a:solidFill>
              </a:rPr>
              <a:t>độ</a:t>
            </a:r>
            <a:r>
              <a:rPr lang="en-US" sz="2000" b="1" dirty="0">
                <a:solidFill>
                  <a:srgbClr val="E74535"/>
                </a:solidFill>
              </a:rPr>
              <a:t> II (</a:t>
            </a:r>
            <a:r>
              <a:rPr lang="en-US" sz="2000" b="1" dirty="0" err="1">
                <a:solidFill>
                  <a:srgbClr val="E74535"/>
                </a:solidFill>
              </a:rPr>
              <a:t>trung</a:t>
            </a:r>
            <a:r>
              <a:rPr lang="en-US" sz="2000" b="1" dirty="0">
                <a:solidFill>
                  <a:srgbClr val="E74535"/>
                </a:solidFill>
              </a:rPr>
              <a:t> </a:t>
            </a:r>
            <a:r>
              <a:rPr lang="en-US" sz="2000" b="1" dirty="0" err="1">
                <a:solidFill>
                  <a:srgbClr val="E74535"/>
                </a:solidFill>
              </a:rPr>
              <a:t>bình</a:t>
            </a:r>
            <a:r>
              <a:rPr lang="en-US" sz="2000" b="1" dirty="0">
                <a:solidFill>
                  <a:srgbClr val="E74535"/>
                </a:solidFill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838465-73C3-4657-A124-7345DAED7FFD}"/>
              </a:ext>
            </a:extLst>
          </p:cNvPr>
          <p:cNvSpPr txBox="1"/>
          <p:nvPr/>
        </p:nvSpPr>
        <p:spPr>
          <a:xfrm>
            <a:off x="9241028" y="6046857"/>
            <a:ext cx="224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BE3A8B"/>
                </a:solidFill>
              </a:rPr>
              <a:t>Béo</a:t>
            </a:r>
            <a:r>
              <a:rPr lang="en-US" sz="2000" b="1" dirty="0">
                <a:solidFill>
                  <a:srgbClr val="BE3A8B"/>
                </a:solidFill>
              </a:rPr>
              <a:t> </a:t>
            </a:r>
            <a:r>
              <a:rPr lang="en-US" sz="2000" b="1" dirty="0" err="1">
                <a:solidFill>
                  <a:srgbClr val="BE3A8B"/>
                </a:solidFill>
              </a:rPr>
              <a:t>phì</a:t>
            </a:r>
            <a:r>
              <a:rPr lang="en-US" sz="2000" b="1" dirty="0">
                <a:solidFill>
                  <a:srgbClr val="BE3A8B"/>
                </a:solidFill>
              </a:rPr>
              <a:t> </a:t>
            </a:r>
            <a:r>
              <a:rPr lang="en-US" sz="2000" b="1" dirty="0" err="1">
                <a:solidFill>
                  <a:srgbClr val="BE3A8B"/>
                </a:solidFill>
              </a:rPr>
              <a:t>độ</a:t>
            </a:r>
            <a:r>
              <a:rPr lang="en-US" sz="2000" b="1" dirty="0">
                <a:solidFill>
                  <a:srgbClr val="BE3A8B"/>
                </a:solidFill>
              </a:rPr>
              <a:t> III (</a:t>
            </a:r>
            <a:r>
              <a:rPr lang="en-US" sz="2000" b="1" dirty="0" err="1">
                <a:solidFill>
                  <a:srgbClr val="BE3A8B"/>
                </a:solidFill>
              </a:rPr>
              <a:t>nặng</a:t>
            </a:r>
            <a:r>
              <a:rPr lang="en-US" sz="2000" b="1" dirty="0">
                <a:solidFill>
                  <a:srgbClr val="BE3A8B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39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14" grpId="0"/>
      <p:bldP spid="20" grpId="0" animBg="1"/>
      <p:bldP spid="4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015264D9-DA4B-4185-8FBE-C816EDAF52C7}"/>
              </a:ext>
            </a:extLst>
          </p:cNvPr>
          <p:cNvGrpSpPr/>
          <p:nvPr/>
        </p:nvGrpSpPr>
        <p:grpSpPr>
          <a:xfrm>
            <a:off x="619430" y="1238354"/>
            <a:ext cx="10741973" cy="4716272"/>
            <a:chOff x="619430" y="1238354"/>
            <a:chExt cx="10741973" cy="471627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1FAB363-F0A9-4438-81A6-12D1DDDBA914}"/>
                </a:ext>
              </a:extLst>
            </p:cNvPr>
            <p:cNvSpPr/>
            <p:nvPr/>
          </p:nvSpPr>
          <p:spPr>
            <a:xfrm>
              <a:off x="2825847" y="5169489"/>
              <a:ext cx="1900811" cy="771679"/>
            </a:xfrm>
            <a:prstGeom prst="rect">
              <a:avLst/>
            </a:prstGeom>
            <a:solidFill>
              <a:srgbClr val="70E5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8169C26-30F7-4A48-A08E-A98445504CE2}"/>
                </a:ext>
              </a:extLst>
            </p:cNvPr>
            <p:cNvSpPr/>
            <p:nvPr/>
          </p:nvSpPr>
          <p:spPr>
            <a:xfrm>
              <a:off x="5030701" y="5169489"/>
              <a:ext cx="1900811" cy="771679"/>
            </a:xfrm>
            <a:prstGeom prst="rect">
              <a:avLst/>
            </a:prstGeom>
            <a:solidFill>
              <a:srgbClr val="FDD7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6A91FBD-0FEB-4314-ABA3-93FC98270363}"/>
                </a:ext>
              </a:extLst>
            </p:cNvPr>
            <p:cNvSpPr/>
            <p:nvPr/>
          </p:nvSpPr>
          <p:spPr>
            <a:xfrm>
              <a:off x="7203892" y="5182947"/>
              <a:ext cx="1900811" cy="771679"/>
            </a:xfrm>
            <a:prstGeom prst="rect">
              <a:avLst/>
            </a:prstGeom>
            <a:solidFill>
              <a:srgbClr val="F696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5C0440C-3C62-464A-82F7-86125B0F25F3}"/>
                </a:ext>
              </a:extLst>
            </p:cNvPr>
            <p:cNvSpPr/>
            <p:nvPr/>
          </p:nvSpPr>
          <p:spPr>
            <a:xfrm>
              <a:off x="9460592" y="5182947"/>
              <a:ext cx="1900811" cy="771679"/>
            </a:xfrm>
            <a:prstGeom prst="rect">
              <a:avLst/>
            </a:prstGeom>
            <a:solidFill>
              <a:srgbClr val="EF43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E5177EF-380C-4B7D-B636-D61CA7EB3203}"/>
                </a:ext>
              </a:extLst>
            </p:cNvPr>
            <p:cNvSpPr/>
            <p:nvPr/>
          </p:nvSpPr>
          <p:spPr>
            <a:xfrm>
              <a:off x="619430" y="5182947"/>
              <a:ext cx="1900811" cy="771679"/>
            </a:xfrm>
            <a:prstGeom prst="rect">
              <a:avLst/>
            </a:prstGeom>
            <a:solidFill>
              <a:srgbClr val="7CB3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9BA1908-6B09-4B49-9273-AC242A2288B7}"/>
                </a:ext>
              </a:extLst>
            </p:cNvPr>
            <p:cNvGrpSpPr/>
            <p:nvPr/>
          </p:nvGrpSpPr>
          <p:grpSpPr>
            <a:xfrm>
              <a:off x="909830" y="1238354"/>
              <a:ext cx="10435286" cy="3897933"/>
              <a:chOff x="981461" y="1712197"/>
              <a:chExt cx="10435286" cy="3897933"/>
            </a:xfrm>
          </p:grpSpPr>
          <p:pic>
            <p:nvPicPr>
              <p:cNvPr id="1026" name="Picture 2" descr="Chỉ số BMI ảnh hưởng ra sao tới việc sinh sản - Bệnh viện Đa khoa Vạn Hạnh">
                <a:extLst>
                  <a:ext uri="{FF2B5EF4-FFF2-40B4-BE49-F238E27FC236}">
                    <a16:creationId xmlns:a16="http://schemas.microsoft.com/office/drawing/2014/main" id="{CE064328-403C-406A-B321-00D02D8419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06" t="14498" r="80400" b="17734"/>
              <a:stretch/>
            </p:blipFill>
            <p:spPr bwMode="auto">
              <a:xfrm>
                <a:off x="981461" y="1712197"/>
                <a:ext cx="1280375" cy="38457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Chỉ số BMI ảnh hưởng ra sao tới việc sinh sản - Bệnh viện Đa khoa Vạn Hạnh">
                <a:extLst>
                  <a:ext uri="{FF2B5EF4-FFF2-40B4-BE49-F238E27FC236}">
                    <a16:creationId xmlns:a16="http://schemas.microsoft.com/office/drawing/2014/main" id="{4FAE9AB2-6AED-4244-8FD1-F10392F4CA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403" t="15141" r="63803" b="17091"/>
              <a:stretch/>
            </p:blipFill>
            <p:spPr bwMode="auto">
              <a:xfrm>
                <a:off x="3203120" y="1712197"/>
                <a:ext cx="1280375" cy="38457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2" descr="Chỉ số BMI ảnh hưởng ra sao tới việc sinh sản - Bệnh viện Đa khoa Vạn Hạnh">
                <a:extLst>
                  <a:ext uri="{FF2B5EF4-FFF2-40B4-BE49-F238E27FC236}">
                    <a16:creationId xmlns:a16="http://schemas.microsoft.com/office/drawing/2014/main" id="{CF2C71DE-C51C-4F29-8078-550EB24935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882" t="15905" r="45329" b="16327"/>
              <a:stretch/>
            </p:blipFill>
            <p:spPr bwMode="auto">
              <a:xfrm>
                <a:off x="5345857" y="1728449"/>
                <a:ext cx="1442135" cy="38457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Chỉ số BMI ảnh hưởng ra sao tới việc sinh sản - Bệnh viện Đa khoa Vạn Hạnh">
                <a:extLst>
                  <a:ext uri="{FF2B5EF4-FFF2-40B4-BE49-F238E27FC236}">
                    <a16:creationId xmlns:a16="http://schemas.microsoft.com/office/drawing/2014/main" id="{1B33C1F7-41E0-4C7B-9C85-6AAFC35845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474" t="15605" r="25374" b="16627"/>
              <a:stretch/>
            </p:blipFill>
            <p:spPr bwMode="auto">
              <a:xfrm>
                <a:off x="7385959" y="1736588"/>
                <a:ext cx="1633649" cy="38457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2" descr="Chỉ số BMI ảnh hưởng ra sao tới việc sinh sản - Bệnh viện Đa khoa Vạn Hạnh">
                <a:extLst>
                  <a:ext uri="{FF2B5EF4-FFF2-40B4-BE49-F238E27FC236}">
                    <a16:creationId xmlns:a16="http://schemas.microsoft.com/office/drawing/2014/main" id="{464399B5-A547-48A3-9AD4-A11AFA6188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saturation sat="3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579" t="15892" r="2854" b="16340"/>
              <a:stretch/>
            </p:blipFill>
            <p:spPr bwMode="auto">
              <a:xfrm>
                <a:off x="9506240" y="1764422"/>
                <a:ext cx="1910507" cy="38457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8B8BF65-F5B9-411D-90B0-515AD2DA39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1429" y="419998"/>
            <a:ext cx="10872787" cy="8143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rgbClr val="FF8119"/>
                </a:solidFill>
              </a:rPr>
              <a:t>Bảng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đánh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giá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thể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trạng</a:t>
            </a:r>
            <a:r>
              <a:rPr lang="en-US" sz="2400" b="1" dirty="0">
                <a:solidFill>
                  <a:srgbClr val="FF8119"/>
                </a:solidFill>
              </a:rPr>
              <a:t> ở </a:t>
            </a:r>
            <a:r>
              <a:rPr lang="en-US" sz="2400" b="1" dirty="0" err="1">
                <a:solidFill>
                  <a:srgbClr val="FF8119"/>
                </a:solidFill>
              </a:rPr>
              <a:t>người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lớn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theo</a:t>
            </a:r>
            <a:r>
              <a:rPr lang="en-US" sz="2400" b="1" dirty="0">
                <a:solidFill>
                  <a:srgbClr val="FF8119"/>
                </a:solidFill>
              </a:rPr>
              <a:t> BMI </a:t>
            </a:r>
            <a:r>
              <a:rPr lang="en-US" sz="2400" b="1" dirty="0" err="1">
                <a:solidFill>
                  <a:srgbClr val="FF8119"/>
                </a:solidFill>
              </a:rPr>
              <a:t>đối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với</a:t>
            </a:r>
            <a:r>
              <a:rPr lang="en-US" sz="2400" b="1" dirty="0">
                <a:solidFill>
                  <a:srgbClr val="FF8119"/>
                </a:solidFill>
              </a:rPr>
              <a:t> </a:t>
            </a:r>
            <a:r>
              <a:rPr lang="en-US" sz="2400" b="1" dirty="0" err="1">
                <a:solidFill>
                  <a:srgbClr val="FF8119"/>
                </a:solidFill>
              </a:rPr>
              <a:t>châu</a:t>
            </a:r>
            <a:r>
              <a:rPr lang="en-US" sz="2400" b="1" dirty="0">
                <a:solidFill>
                  <a:srgbClr val="FF8119"/>
                </a:solidFill>
              </a:rPr>
              <a:t> Á (Nam)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B83193-6535-426B-85E7-A99D6EF69CDE}"/>
              </a:ext>
            </a:extLst>
          </p:cNvPr>
          <p:cNvSpPr txBox="1"/>
          <p:nvPr/>
        </p:nvSpPr>
        <p:spPr>
          <a:xfrm>
            <a:off x="909830" y="5366876"/>
            <a:ext cx="150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BMI &lt; 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23428-4B58-4DBF-9FB8-21AFFF617623}"/>
              </a:ext>
            </a:extLst>
          </p:cNvPr>
          <p:cNvSpPr txBox="1"/>
          <p:nvPr/>
        </p:nvSpPr>
        <p:spPr>
          <a:xfrm>
            <a:off x="2746390" y="5366876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20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 &lt; 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395D8-C453-43A4-83F0-4AEEF9FCAADB}"/>
              </a:ext>
            </a:extLst>
          </p:cNvPr>
          <p:cNvSpPr txBox="1"/>
          <p:nvPr/>
        </p:nvSpPr>
        <p:spPr>
          <a:xfrm>
            <a:off x="4924415" y="5395996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25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 &lt; 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E30125-2B94-46CB-80A5-040E10C07C4A}"/>
              </a:ext>
            </a:extLst>
          </p:cNvPr>
          <p:cNvSpPr txBox="1"/>
          <p:nvPr/>
        </p:nvSpPr>
        <p:spPr>
          <a:xfrm>
            <a:off x="7097606" y="5390168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30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 &lt; 40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8A20C5-47C3-4973-B85B-932F10697406}"/>
              </a:ext>
            </a:extLst>
          </p:cNvPr>
          <p:cNvSpPr txBox="1"/>
          <p:nvPr/>
        </p:nvSpPr>
        <p:spPr>
          <a:xfrm>
            <a:off x="9381917" y="5388647"/>
            <a:ext cx="2058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BF7"/>
                </a:solidFill>
                <a:latin typeface="+mj-lt"/>
              </a:rPr>
              <a:t>40 </a:t>
            </a:r>
            <a:r>
              <a:rPr lang="en-US" sz="2000" b="1" dirty="0">
                <a:solidFill>
                  <a:srgbClr val="FFFBF7"/>
                </a:solidFill>
                <a:latin typeface="+mj-lt"/>
                <a:cs typeface="Times New Roman" panose="02020603050405020304" pitchFamily="18" charset="0"/>
              </a:rPr>
              <a:t>≤ BMI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D9E72-ACEA-4D12-8818-628A72AD6C71}"/>
              </a:ext>
            </a:extLst>
          </p:cNvPr>
          <p:cNvSpPr txBox="1"/>
          <p:nvPr/>
        </p:nvSpPr>
        <p:spPr>
          <a:xfrm>
            <a:off x="619430" y="6180415"/>
            <a:ext cx="197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7CB3EE"/>
                </a:solidFill>
              </a:rPr>
              <a:t>Gầy</a:t>
            </a:r>
            <a:endParaRPr lang="en-US" sz="2000" b="1" dirty="0">
              <a:solidFill>
                <a:srgbClr val="7CB3EE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F651D-6395-43F4-9C2F-24CA225A09B2}"/>
              </a:ext>
            </a:extLst>
          </p:cNvPr>
          <p:cNvSpPr txBox="1"/>
          <p:nvPr/>
        </p:nvSpPr>
        <p:spPr>
          <a:xfrm>
            <a:off x="2748388" y="6220404"/>
            <a:ext cx="1973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70E592"/>
                </a:solidFill>
              </a:rPr>
              <a:t>Bình</a:t>
            </a:r>
            <a:r>
              <a:rPr lang="en-US" sz="2000" b="1" dirty="0">
                <a:solidFill>
                  <a:srgbClr val="70E592"/>
                </a:solidFill>
              </a:rPr>
              <a:t> </a:t>
            </a:r>
            <a:r>
              <a:rPr lang="en-US" sz="2000" b="1" dirty="0" err="1">
                <a:solidFill>
                  <a:srgbClr val="70E592"/>
                </a:solidFill>
              </a:rPr>
              <a:t>thường</a:t>
            </a:r>
            <a:endParaRPr lang="en-US" sz="2000" b="1" dirty="0">
              <a:solidFill>
                <a:srgbClr val="70E59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CCB3B-E707-4F8B-B77F-F76CDF78FF8D}"/>
              </a:ext>
            </a:extLst>
          </p:cNvPr>
          <p:cNvSpPr txBox="1"/>
          <p:nvPr/>
        </p:nvSpPr>
        <p:spPr>
          <a:xfrm>
            <a:off x="4834323" y="6037488"/>
            <a:ext cx="224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FDD745"/>
                </a:solidFill>
              </a:rPr>
              <a:t>Béo</a:t>
            </a:r>
            <a:r>
              <a:rPr lang="en-US" sz="2000" b="1" dirty="0">
                <a:solidFill>
                  <a:srgbClr val="FDD745"/>
                </a:solidFill>
              </a:rPr>
              <a:t> </a:t>
            </a:r>
            <a:r>
              <a:rPr lang="en-US" sz="2000" b="1" dirty="0" err="1">
                <a:solidFill>
                  <a:srgbClr val="FDD745"/>
                </a:solidFill>
              </a:rPr>
              <a:t>phì</a:t>
            </a:r>
            <a:r>
              <a:rPr lang="en-US" sz="2000" b="1" dirty="0">
                <a:solidFill>
                  <a:srgbClr val="FDD745"/>
                </a:solidFill>
              </a:rPr>
              <a:t> </a:t>
            </a:r>
            <a:r>
              <a:rPr lang="en-US" sz="2000" b="1" dirty="0" err="1">
                <a:solidFill>
                  <a:srgbClr val="FDD745"/>
                </a:solidFill>
              </a:rPr>
              <a:t>độ</a:t>
            </a:r>
            <a:r>
              <a:rPr lang="en-US" sz="2000" b="1" dirty="0">
                <a:solidFill>
                  <a:srgbClr val="FDD745"/>
                </a:solidFill>
              </a:rPr>
              <a:t> 1 (</a:t>
            </a:r>
            <a:r>
              <a:rPr lang="en-US" sz="2000" b="1" dirty="0" err="1">
                <a:solidFill>
                  <a:srgbClr val="FDD745"/>
                </a:solidFill>
              </a:rPr>
              <a:t>nhẹ</a:t>
            </a:r>
            <a:r>
              <a:rPr lang="en-US" sz="2000" b="1" dirty="0">
                <a:solidFill>
                  <a:srgbClr val="FDD745"/>
                </a:solidFill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F3D165-EE58-40D3-96BF-1C9CAD3B9B33}"/>
              </a:ext>
            </a:extLst>
          </p:cNvPr>
          <p:cNvSpPr txBox="1"/>
          <p:nvPr/>
        </p:nvSpPr>
        <p:spPr>
          <a:xfrm>
            <a:off x="6999566" y="5997499"/>
            <a:ext cx="224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F69650"/>
                </a:solidFill>
              </a:rPr>
              <a:t>Béo</a:t>
            </a:r>
            <a:r>
              <a:rPr lang="en-US" sz="2000" b="1" dirty="0">
                <a:solidFill>
                  <a:srgbClr val="F69650"/>
                </a:solidFill>
              </a:rPr>
              <a:t> </a:t>
            </a:r>
            <a:r>
              <a:rPr lang="en-US" sz="2000" b="1" dirty="0" err="1">
                <a:solidFill>
                  <a:srgbClr val="F69650"/>
                </a:solidFill>
              </a:rPr>
              <a:t>phì</a:t>
            </a:r>
            <a:r>
              <a:rPr lang="en-US" sz="2000" b="1" dirty="0">
                <a:solidFill>
                  <a:srgbClr val="F69650"/>
                </a:solidFill>
              </a:rPr>
              <a:t> </a:t>
            </a:r>
            <a:r>
              <a:rPr lang="en-US" sz="2000" b="1" dirty="0" err="1">
                <a:solidFill>
                  <a:srgbClr val="F69650"/>
                </a:solidFill>
              </a:rPr>
              <a:t>độ</a:t>
            </a:r>
            <a:r>
              <a:rPr lang="en-US" sz="2000" b="1" dirty="0">
                <a:solidFill>
                  <a:srgbClr val="F69650"/>
                </a:solidFill>
              </a:rPr>
              <a:t> II (</a:t>
            </a:r>
            <a:r>
              <a:rPr lang="en-US" sz="2000" b="1" dirty="0" err="1">
                <a:solidFill>
                  <a:srgbClr val="F69650"/>
                </a:solidFill>
              </a:rPr>
              <a:t>trung</a:t>
            </a:r>
            <a:r>
              <a:rPr lang="en-US" sz="2000" b="1" dirty="0">
                <a:solidFill>
                  <a:srgbClr val="F69650"/>
                </a:solidFill>
              </a:rPr>
              <a:t> </a:t>
            </a:r>
            <a:r>
              <a:rPr lang="en-US" sz="2000" b="1" dirty="0" err="1">
                <a:solidFill>
                  <a:srgbClr val="F69650"/>
                </a:solidFill>
              </a:rPr>
              <a:t>bình</a:t>
            </a:r>
            <a:r>
              <a:rPr lang="en-US" sz="2000" b="1" dirty="0">
                <a:solidFill>
                  <a:srgbClr val="F69650"/>
                </a:solidFill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838465-73C3-4657-A124-7345DAED7FFD}"/>
              </a:ext>
            </a:extLst>
          </p:cNvPr>
          <p:cNvSpPr txBox="1"/>
          <p:nvPr/>
        </p:nvSpPr>
        <p:spPr>
          <a:xfrm>
            <a:off x="9277782" y="5982985"/>
            <a:ext cx="2244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rgbClr val="EF4342"/>
                </a:solidFill>
              </a:rPr>
              <a:t>Béo</a:t>
            </a:r>
            <a:r>
              <a:rPr lang="en-US" sz="2000" b="1" dirty="0">
                <a:solidFill>
                  <a:srgbClr val="EF4342"/>
                </a:solidFill>
              </a:rPr>
              <a:t> </a:t>
            </a:r>
            <a:r>
              <a:rPr lang="en-US" sz="2000" b="1" dirty="0" err="1">
                <a:solidFill>
                  <a:srgbClr val="EF4342"/>
                </a:solidFill>
              </a:rPr>
              <a:t>phì</a:t>
            </a:r>
            <a:r>
              <a:rPr lang="en-US" sz="2000" b="1" dirty="0">
                <a:solidFill>
                  <a:srgbClr val="EF4342"/>
                </a:solidFill>
              </a:rPr>
              <a:t> </a:t>
            </a:r>
            <a:r>
              <a:rPr lang="en-US" sz="2000" b="1" dirty="0" err="1">
                <a:solidFill>
                  <a:srgbClr val="EF4342"/>
                </a:solidFill>
              </a:rPr>
              <a:t>độ</a:t>
            </a:r>
            <a:r>
              <a:rPr lang="en-US" sz="2000" b="1" dirty="0">
                <a:solidFill>
                  <a:srgbClr val="EF4342"/>
                </a:solidFill>
              </a:rPr>
              <a:t> III (</a:t>
            </a:r>
            <a:r>
              <a:rPr lang="en-US" sz="2000" b="1" dirty="0" err="1">
                <a:solidFill>
                  <a:srgbClr val="EF4342"/>
                </a:solidFill>
              </a:rPr>
              <a:t>nặng</a:t>
            </a:r>
            <a:r>
              <a:rPr lang="en-US" sz="2000" b="1" dirty="0">
                <a:solidFill>
                  <a:srgbClr val="EF434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8423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14" grpId="0"/>
      <p:bldP spid="4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7650" y="327025"/>
            <a:ext cx="11944350" cy="1325563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FF7707"/>
                </a:solidFill>
              </a:rPr>
              <a:t>I. </a:t>
            </a:r>
            <a:r>
              <a:rPr lang="en-US" sz="3000" b="1" dirty="0" err="1">
                <a:solidFill>
                  <a:srgbClr val="FF7707"/>
                </a:solidFill>
              </a:rPr>
              <a:t>Nội</a:t>
            </a:r>
            <a:r>
              <a:rPr lang="en-US" sz="3000" b="1" dirty="0">
                <a:solidFill>
                  <a:srgbClr val="FF7707"/>
                </a:solidFill>
              </a:rPr>
              <a:t> dung </a:t>
            </a:r>
            <a:r>
              <a:rPr lang="en-US" sz="3000" b="1" dirty="0" err="1">
                <a:solidFill>
                  <a:srgbClr val="FF7707"/>
                </a:solidFill>
              </a:rPr>
              <a:t>chính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của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chủ</a:t>
            </a:r>
            <a:r>
              <a:rPr lang="en-US" sz="3000" b="1" dirty="0">
                <a:solidFill>
                  <a:srgbClr val="FF7707"/>
                </a:solidFill>
              </a:rPr>
              <a:t> </a:t>
            </a:r>
            <a:r>
              <a:rPr lang="en-US" sz="3000" b="1" dirty="0" err="1">
                <a:solidFill>
                  <a:srgbClr val="FF7707"/>
                </a:solidFill>
              </a:rPr>
              <a:t>đề</a:t>
            </a:r>
            <a:endParaRPr lang="en-US" sz="3000" b="1" dirty="0">
              <a:solidFill>
                <a:srgbClr val="FF770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398506" y="1421331"/>
            <a:ext cx="1072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2. Ý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nghĩa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của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BMI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trong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thực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</a:rPr>
              <a:t>tiễn</a:t>
            </a:r>
            <a:endParaRPr lang="en-US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9188720-0F2B-4DC3-81D9-28060D22B5E2}"/>
              </a:ext>
            </a:extLst>
          </p:cNvPr>
          <p:cNvSpPr/>
          <p:nvPr/>
        </p:nvSpPr>
        <p:spPr>
          <a:xfrm>
            <a:off x="398506" y="2066578"/>
            <a:ext cx="5508808" cy="4139036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65138" algn="just"/>
            <a:r>
              <a:rPr lang="en-US" sz="2600" dirty="0" err="1">
                <a:solidFill>
                  <a:srgbClr val="047219"/>
                </a:solidFill>
              </a:rPr>
              <a:t>Thông</a:t>
            </a:r>
            <a:r>
              <a:rPr lang="en-US" sz="2600" dirty="0">
                <a:solidFill>
                  <a:srgbClr val="047219"/>
                </a:solidFill>
              </a:rPr>
              <a:t> qua </a:t>
            </a:r>
            <a:r>
              <a:rPr lang="en-US" sz="2600" dirty="0" err="1">
                <a:solidFill>
                  <a:srgbClr val="047219"/>
                </a:solidFill>
              </a:rPr>
              <a:t>chỉ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số</a:t>
            </a:r>
            <a:r>
              <a:rPr lang="en-US" sz="2600" dirty="0">
                <a:solidFill>
                  <a:srgbClr val="047219"/>
                </a:solidFill>
              </a:rPr>
              <a:t> BMI, ta </a:t>
            </a:r>
            <a:r>
              <a:rPr lang="en-US" sz="2600" dirty="0" err="1">
                <a:solidFill>
                  <a:srgbClr val="047219"/>
                </a:solidFill>
              </a:rPr>
              <a:t>có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biết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chính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xác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một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người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đang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mắc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bệnh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béo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phì</a:t>
            </a:r>
            <a:r>
              <a:rPr lang="en-US" sz="2600" dirty="0">
                <a:solidFill>
                  <a:srgbClr val="047219"/>
                </a:solidFill>
              </a:rPr>
              <a:t>, </a:t>
            </a:r>
            <a:r>
              <a:rPr lang="en-US" sz="2600" dirty="0" err="1">
                <a:solidFill>
                  <a:srgbClr val="047219"/>
                </a:solidFill>
              </a:rPr>
              <a:t>thừa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cân</a:t>
            </a:r>
            <a:r>
              <a:rPr lang="en-US" sz="2600" dirty="0">
                <a:solidFill>
                  <a:srgbClr val="047219"/>
                </a:solidFill>
              </a:rPr>
              <a:t> hay </a:t>
            </a:r>
            <a:r>
              <a:rPr lang="en-US" sz="2600" dirty="0" err="1">
                <a:solidFill>
                  <a:srgbClr val="047219"/>
                </a:solidFill>
              </a:rPr>
              <a:t>suy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dinh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dưỡng</a:t>
            </a:r>
            <a:r>
              <a:rPr lang="en-US" sz="2600" dirty="0">
                <a:solidFill>
                  <a:srgbClr val="047219"/>
                </a:solidFill>
              </a:rPr>
              <a:t>. </a:t>
            </a:r>
            <a:r>
              <a:rPr lang="en-US" sz="2600" dirty="0" err="1">
                <a:solidFill>
                  <a:srgbClr val="047219"/>
                </a:solidFill>
              </a:rPr>
              <a:t>Từ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đó</a:t>
            </a:r>
            <a:r>
              <a:rPr lang="en-US" sz="2600" dirty="0">
                <a:solidFill>
                  <a:srgbClr val="047219"/>
                </a:solidFill>
              </a:rPr>
              <a:t>, </a:t>
            </a:r>
            <a:r>
              <a:rPr lang="en-US" sz="2600" dirty="0" err="1">
                <a:solidFill>
                  <a:srgbClr val="047219"/>
                </a:solidFill>
              </a:rPr>
              <a:t>có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các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biện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pháp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tập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dục</a:t>
            </a:r>
            <a:r>
              <a:rPr lang="en-US" sz="2600" dirty="0">
                <a:solidFill>
                  <a:srgbClr val="047219"/>
                </a:solidFill>
              </a:rPr>
              <a:t>, </a:t>
            </a:r>
            <a:r>
              <a:rPr lang="en-US" sz="2600" dirty="0" err="1">
                <a:solidFill>
                  <a:srgbClr val="047219"/>
                </a:solidFill>
              </a:rPr>
              <a:t>thể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thao</a:t>
            </a:r>
            <a:r>
              <a:rPr lang="en-US" sz="2600" dirty="0">
                <a:solidFill>
                  <a:srgbClr val="047219"/>
                </a:solidFill>
              </a:rPr>
              <a:t>, </a:t>
            </a:r>
            <a:r>
              <a:rPr lang="en-US" sz="2600" dirty="0" err="1">
                <a:solidFill>
                  <a:srgbClr val="047219"/>
                </a:solidFill>
              </a:rPr>
              <a:t>thay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đổi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chế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độ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dinh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dưỡng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có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được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cơ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thể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khỏe</a:t>
            </a:r>
            <a:r>
              <a:rPr lang="en-US" sz="2600" dirty="0">
                <a:solidFill>
                  <a:srgbClr val="047219"/>
                </a:solidFill>
              </a:rPr>
              <a:t> </a:t>
            </a:r>
            <a:r>
              <a:rPr lang="en-US" sz="2600" dirty="0" err="1">
                <a:solidFill>
                  <a:srgbClr val="047219"/>
                </a:solidFill>
              </a:rPr>
              <a:t>mạnh</a:t>
            </a:r>
            <a:r>
              <a:rPr lang="en-US" sz="2600" dirty="0">
                <a:solidFill>
                  <a:srgbClr val="047219"/>
                </a:solidFill>
              </a:rPr>
              <a:t>. </a:t>
            </a:r>
          </a:p>
        </p:txBody>
      </p:sp>
      <p:pic>
        <p:nvPicPr>
          <p:cNvPr id="2052" name="Picture 4" descr="Gầy cũng là một cái tội - Ảnh 1">
            <a:extLst>
              <a:ext uri="{FF2B5EF4-FFF2-40B4-BE49-F238E27FC236}">
                <a16:creationId xmlns:a16="http://schemas.microsoft.com/office/drawing/2014/main" id="{CCCF0DFA-E3C0-476F-AB9E-935BB5016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82996"/>
            <a:ext cx="6096000" cy="432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156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48822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2105</TotalTime>
  <Words>498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UTM Avo</vt:lpstr>
      <vt:lpstr>Arial</vt:lpstr>
      <vt:lpstr>Cambria Math</vt:lpstr>
      <vt:lpstr>Office Theme</vt:lpstr>
      <vt:lpstr>Tuần 33 Chủ đề 2:  Chỉ số khối cơ thể (BMI) – Tiết 1</vt:lpstr>
      <vt:lpstr>PowerPoint Presentation</vt:lpstr>
      <vt:lpstr>HOẠT ĐỘNG THỰC HÀNH VÀ TRẢI NGHIỆM</vt:lpstr>
      <vt:lpstr>I. Nội dung chính của chủ đề</vt:lpstr>
      <vt:lpstr>I. Nội dung chính của chủ đề</vt:lpstr>
      <vt:lpstr>I. Nội dung chính của chủ đề</vt:lpstr>
      <vt:lpstr>PowerPoint Presentation</vt:lpstr>
      <vt:lpstr>PowerPoint Presentation</vt:lpstr>
      <vt:lpstr>Bảng đánh giá thể trạng ở người lớn theo BMI đối với châu Á (Nữ)</vt:lpstr>
      <vt:lpstr>Bảng đánh giá thể trạng ở người lớn theo BMI đối với châu Á (Nam)</vt:lpstr>
      <vt:lpstr>I. Nội dung chính của chủ đề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128</cp:revision>
  <dcterms:created xsi:type="dcterms:W3CDTF">2021-11-01T08:16:43Z</dcterms:created>
  <dcterms:modified xsi:type="dcterms:W3CDTF">2022-04-18T01:51:56Z</dcterms:modified>
</cp:coreProperties>
</file>